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Lst>
  <p:notesMasterIdLst>
    <p:notesMasterId r:id="rId10"/>
  </p:notesMasterIdLst>
  <p:handoutMasterIdLst>
    <p:handoutMasterId r:id="rId11"/>
  </p:handoutMasterIdLst>
  <p:sldIdLst>
    <p:sldId id="398" r:id="rId5"/>
    <p:sldId id="399" r:id="rId6"/>
    <p:sldId id="400" r:id="rId7"/>
    <p:sldId id="401" r:id="rId8"/>
    <p:sldId id="402" r:id="rId9"/>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49500"/>
    <a:srgbClr val="E2AC00"/>
    <a:srgbClr val="4F81BD"/>
    <a:srgbClr val="D0D8E8"/>
    <a:srgbClr val="EAB200"/>
    <a:srgbClr val="FFCC00"/>
    <a:srgbClr val="FFECAF"/>
    <a:srgbClr val="EEF258"/>
    <a:srgbClr val="E3D1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59" autoAdjust="0"/>
    <p:restoredTop sz="69610" autoAdjust="0"/>
  </p:normalViewPr>
  <p:slideViewPr>
    <p:cSldViewPr snapToGrid="0" showGuides="1">
      <p:cViewPr>
        <p:scale>
          <a:sx n="73" d="100"/>
          <a:sy n="73" d="100"/>
        </p:scale>
        <p:origin x="156" y="-51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27B602BB-54D9-4CEE-A35B-B3ED17D220D2}" type="datetimeFigureOut">
              <a:rPr lang="en-US" smtClean="0"/>
              <a:t>11/20/2025</a:t>
            </a:fld>
            <a:endParaRPr lang="en-US"/>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6008CB92-C9BC-48F1-9819-BC95B67447DA}" type="slidenum">
              <a:rPr lang="en-US" smtClean="0"/>
              <a:t>‹#›</a:t>
            </a:fld>
            <a:endParaRPr lang="en-US"/>
          </a:p>
        </p:txBody>
      </p:sp>
    </p:spTree>
    <p:extLst>
      <p:ext uri="{BB962C8B-B14F-4D97-AF65-F5344CB8AC3E}">
        <p14:creationId xmlns:p14="http://schemas.microsoft.com/office/powerpoint/2010/main" val="2229542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45659" cy="496411"/>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GB" altLang="en-US"/>
          </a:p>
        </p:txBody>
      </p:sp>
      <p:sp>
        <p:nvSpPr>
          <p:cNvPr id="68611" name="Rectangle 3"/>
          <p:cNvSpPr>
            <a:spLocks noGrp="1" noChangeArrowheads="1"/>
          </p:cNvSpPr>
          <p:nvPr>
            <p:ph type="dt" idx="1"/>
          </p:nvPr>
        </p:nvSpPr>
        <p:spPr bwMode="auto">
          <a:xfrm>
            <a:off x="3850443" y="0"/>
            <a:ext cx="2945659" cy="496411"/>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42705AA9-E097-4901-85B7-012F95EB8075}" type="datetimeFigureOut">
              <a:rPr lang="en-GB" altLang="en-US"/>
              <a:pPr>
                <a:defRPr/>
              </a:pPr>
              <a:t>20/11/2025</a:t>
            </a:fld>
            <a:endParaRPr lang="en-GB" altLang="en-US"/>
          </a:p>
        </p:txBody>
      </p:sp>
      <p:sp>
        <p:nvSpPr>
          <p:cNvPr id="2052"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3" name="Rectangle 5"/>
          <p:cNvSpPr>
            <a:spLocks noGrp="1" noChangeArrowheads="1"/>
          </p:cNvSpPr>
          <p:nvPr>
            <p:ph type="body" sz="quarter" idx="3"/>
          </p:nvPr>
        </p:nvSpPr>
        <p:spPr bwMode="auto">
          <a:xfrm>
            <a:off x="679768" y="4715907"/>
            <a:ext cx="5438140" cy="4467701"/>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68614" name="Rectangle 6"/>
          <p:cNvSpPr>
            <a:spLocks noGrp="1" noChangeArrowheads="1"/>
          </p:cNvSpPr>
          <p:nvPr>
            <p:ph type="ftr" sz="quarter" idx="4"/>
          </p:nvPr>
        </p:nvSpPr>
        <p:spPr bwMode="auto">
          <a:xfrm>
            <a:off x="0" y="9430091"/>
            <a:ext cx="2945659" cy="496411"/>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GB" altLang="en-US"/>
          </a:p>
        </p:txBody>
      </p:sp>
      <p:sp>
        <p:nvSpPr>
          <p:cNvPr id="68615" name="Rectangle 7"/>
          <p:cNvSpPr>
            <a:spLocks noGrp="1" noChangeArrowheads="1"/>
          </p:cNvSpPr>
          <p:nvPr>
            <p:ph type="sldNum" sz="quarter" idx="5"/>
          </p:nvPr>
        </p:nvSpPr>
        <p:spPr bwMode="auto">
          <a:xfrm>
            <a:off x="3850443" y="9430091"/>
            <a:ext cx="2945659" cy="496411"/>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85FA1CBF-F23D-4993-BBEE-A8E41C2B30F4}"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5FA1CBF-F23D-4993-BBEE-A8E41C2B30F4}" type="slidenum">
              <a:rPr lang="en-GB" altLang="en-US" smtClean="0"/>
              <a:pPr>
                <a:defRPr/>
              </a:pPr>
              <a:t>2</a:t>
            </a:fld>
            <a:endParaRPr lang="en-GB" altLang="en-US"/>
          </a:p>
        </p:txBody>
      </p:sp>
    </p:spTree>
    <p:extLst>
      <p:ext uri="{BB962C8B-B14F-4D97-AF65-F5344CB8AC3E}">
        <p14:creationId xmlns:p14="http://schemas.microsoft.com/office/powerpoint/2010/main" val="2270843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5FA1CBF-F23D-4993-BBEE-A8E41C2B30F4}" type="slidenum">
              <a:rPr lang="en-GB" altLang="en-US" smtClean="0"/>
              <a:pPr>
                <a:defRPr/>
              </a:pPr>
              <a:t>4</a:t>
            </a:fld>
            <a:endParaRPr lang="en-GB" altLang="en-US"/>
          </a:p>
        </p:txBody>
      </p:sp>
    </p:spTree>
    <p:extLst>
      <p:ext uri="{BB962C8B-B14F-4D97-AF65-F5344CB8AC3E}">
        <p14:creationId xmlns:p14="http://schemas.microsoft.com/office/powerpoint/2010/main" val="784391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r>
              <a:rPr lang="en-US" altLang="en-US"/>
              <a:t>18 May 2015</a:t>
            </a:r>
            <a:endParaRPr lang="it-IT" altLang="en-US"/>
          </a:p>
        </p:txBody>
      </p:sp>
      <p:sp>
        <p:nvSpPr>
          <p:cNvPr id="5" name="Footer Placeholder 4"/>
          <p:cNvSpPr>
            <a:spLocks noGrp="1"/>
          </p:cNvSpPr>
          <p:nvPr>
            <p:ph type="ftr" sz="quarter" idx="11"/>
          </p:nvPr>
        </p:nvSpPr>
        <p:spPr/>
        <p:txBody>
          <a:bodyPr/>
          <a:lstStyle/>
          <a:p>
            <a:pPr>
              <a:defRPr/>
            </a:pPr>
            <a:r>
              <a:rPr lang="en-GB" altLang="en-US"/>
              <a:t>This is the name of the Conference</a:t>
            </a:r>
            <a:endParaRPr lang="it-IT" altLang="en-US"/>
          </a:p>
        </p:txBody>
      </p:sp>
      <p:sp>
        <p:nvSpPr>
          <p:cNvPr id="6" name="Slide Number Placeholder 5"/>
          <p:cNvSpPr>
            <a:spLocks noGrp="1"/>
          </p:cNvSpPr>
          <p:nvPr>
            <p:ph type="sldNum" sz="quarter" idx="12"/>
          </p:nvPr>
        </p:nvSpPr>
        <p:spPr/>
        <p:txBody>
          <a:bodyPr/>
          <a:lstStyle/>
          <a:p>
            <a:pPr>
              <a:defRPr/>
            </a:pPr>
            <a:fld id="{7156577A-84B6-4F5E-9EB1-7700FFF0BB0A}" type="slidenum">
              <a:rPr lang="it-IT" altLang="en-US" smtClean="0"/>
              <a:pPr>
                <a:defRPr/>
              </a:pPr>
              <a:t>‹#›</a:t>
            </a:fld>
            <a:endParaRPr lang="it-IT" altLang="en-US"/>
          </a:p>
        </p:txBody>
      </p:sp>
    </p:spTree>
    <p:extLst>
      <p:ext uri="{BB962C8B-B14F-4D97-AF65-F5344CB8AC3E}">
        <p14:creationId xmlns:p14="http://schemas.microsoft.com/office/powerpoint/2010/main" val="298933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r>
              <a:rPr lang="en-US" altLang="en-US"/>
              <a:t>18 May 2015</a:t>
            </a:r>
            <a:endParaRPr lang="it-IT" altLang="en-US"/>
          </a:p>
        </p:txBody>
      </p:sp>
      <p:sp>
        <p:nvSpPr>
          <p:cNvPr id="5" name="Footer Placeholder 4"/>
          <p:cNvSpPr>
            <a:spLocks noGrp="1"/>
          </p:cNvSpPr>
          <p:nvPr>
            <p:ph type="ftr" sz="quarter" idx="11"/>
          </p:nvPr>
        </p:nvSpPr>
        <p:spPr/>
        <p:txBody>
          <a:bodyPr/>
          <a:lstStyle/>
          <a:p>
            <a:pPr>
              <a:defRPr/>
            </a:pPr>
            <a:r>
              <a:rPr lang="en-GB" altLang="en-US"/>
              <a:t>This is the name of the Conference</a:t>
            </a:r>
            <a:endParaRPr lang="it-IT" altLang="en-US"/>
          </a:p>
        </p:txBody>
      </p:sp>
      <p:sp>
        <p:nvSpPr>
          <p:cNvPr id="6" name="Slide Number Placeholder 5"/>
          <p:cNvSpPr>
            <a:spLocks noGrp="1"/>
          </p:cNvSpPr>
          <p:nvPr>
            <p:ph type="sldNum" sz="quarter" idx="12"/>
          </p:nvPr>
        </p:nvSpPr>
        <p:spPr/>
        <p:txBody>
          <a:bodyPr/>
          <a:lstStyle/>
          <a:p>
            <a:pPr>
              <a:defRPr/>
            </a:pPr>
            <a:fld id="{8A14D11D-DE60-4B8A-BCCF-EE8078DDF41C}" type="slidenum">
              <a:rPr lang="it-IT" altLang="en-US" smtClean="0"/>
              <a:pPr>
                <a:defRPr/>
              </a:pPr>
              <a:t>‹#›</a:t>
            </a:fld>
            <a:endParaRPr lang="it-IT" altLang="en-US"/>
          </a:p>
        </p:txBody>
      </p:sp>
    </p:spTree>
    <p:extLst>
      <p:ext uri="{BB962C8B-B14F-4D97-AF65-F5344CB8AC3E}">
        <p14:creationId xmlns:p14="http://schemas.microsoft.com/office/powerpoint/2010/main" val="1952102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ltLang="en-US"/>
              <a:t>18 May 2015</a:t>
            </a:r>
            <a:endParaRPr lang="it-IT" altLang="en-US"/>
          </a:p>
        </p:txBody>
      </p:sp>
      <p:sp>
        <p:nvSpPr>
          <p:cNvPr id="5" name="Footer Placeholder 4"/>
          <p:cNvSpPr>
            <a:spLocks noGrp="1"/>
          </p:cNvSpPr>
          <p:nvPr>
            <p:ph type="ftr" sz="quarter" idx="11"/>
          </p:nvPr>
        </p:nvSpPr>
        <p:spPr/>
        <p:txBody>
          <a:bodyPr/>
          <a:lstStyle/>
          <a:p>
            <a:pPr>
              <a:defRPr/>
            </a:pPr>
            <a:r>
              <a:rPr lang="en-GB" altLang="en-US"/>
              <a:t>This is the name of the Conference</a:t>
            </a:r>
            <a:endParaRPr lang="it-IT" altLang="en-US"/>
          </a:p>
        </p:txBody>
      </p:sp>
      <p:sp>
        <p:nvSpPr>
          <p:cNvPr id="6" name="Slide Number Placeholder 5"/>
          <p:cNvSpPr>
            <a:spLocks noGrp="1"/>
          </p:cNvSpPr>
          <p:nvPr>
            <p:ph type="sldNum" sz="quarter" idx="12"/>
          </p:nvPr>
        </p:nvSpPr>
        <p:spPr/>
        <p:txBody>
          <a:bodyPr/>
          <a:lstStyle/>
          <a:p>
            <a:pPr>
              <a:defRPr/>
            </a:pPr>
            <a:fld id="{D0062A89-26C7-452F-8588-D1119DB2D8E9}" type="slidenum">
              <a:rPr lang="it-IT" altLang="en-US" smtClean="0"/>
              <a:pPr>
                <a:defRPr/>
              </a:pPr>
              <a:t>‹#›</a:t>
            </a:fld>
            <a:endParaRPr lang="it-IT" altLang="en-US"/>
          </a:p>
        </p:txBody>
      </p:sp>
    </p:spTree>
    <p:extLst>
      <p:ext uri="{BB962C8B-B14F-4D97-AF65-F5344CB8AC3E}">
        <p14:creationId xmlns:p14="http://schemas.microsoft.com/office/powerpoint/2010/main" val="3701603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r>
              <a:rPr lang="en-US" altLang="en-US"/>
              <a:t>18 May 2015</a:t>
            </a:r>
            <a:endParaRPr lang="it-IT" altLang="en-US"/>
          </a:p>
        </p:txBody>
      </p:sp>
      <p:sp>
        <p:nvSpPr>
          <p:cNvPr id="6" name="Footer Placeholder 5"/>
          <p:cNvSpPr>
            <a:spLocks noGrp="1"/>
          </p:cNvSpPr>
          <p:nvPr>
            <p:ph type="ftr" sz="quarter" idx="11"/>
          </p:nvPr>
        </p:nvSpPr>
        <p:spPr/>
        <p:txBody>
          <a:bodyPr/>
          <a:lstStyle/>
          <a:p>
            <a:pPr>
              <a:defRPr/>
            </a:pPr>
            <a:r>
              <a:rPr lang="en-GB" altLang="en-US"/>
              <a:t>This is the name of the Conference</a:t>
            </a:r>
            <a:endParaRPr lang="it-IT" altLang="en-US"/>
          </a:p>
        </p:txBody>
      </p:sp>
      <p:sp>
        <p:nvSpPr>
          <p:cNvPr id="7" name="Slide Number Placeholder 6"/>
          <p:cNvSpPr>
            <a:spLocks noGrp="1"/>
          </p:cNvSpPr>
          <p:nvPr>
            <p:ph type="sldNum" sz="quarter" idx="12"/>
          </p:nvPr>
        </p:nvSpPr>
        <p:spPr/>
        <p:txBody>
          <a:bodyPr/>
          <a:lstStyle/>
          <a:p>
            <a:pPr>
              <a:defRPr/>
            </a:pPr>
            <a:fld id="{867E0B0D-20FC-4CF7-AA8E-3CF3B861CC59}" type="slidenum">
              <a:rPr lang="it-IT" altLang="en-US" smtClean="0"/>
              <a:pPr>
                <a:defRPr/>
              </a:pPr>
              <a:t>‹#›</a:t>
            </a:fld>
            <a:endParaRPr lang="it-IT" altLang="en-US"/>
          </a:p>
        </p:txBody>
      </p:sp>
    </p:spTree>
    <p:extLst>
      <p:ext uri="{BB962C8B-B14F-4D97-AF65-F5344CB8AC3E}">
        <p14:creationId xmlns:p14="http://schemas.microsoft.com/office/powerpoint/2010/main" val="2131718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18 May 2015</a:t>
            </a:r>
            <a:endParaRPr lang="it-IT" altLang="en-US"/>
          </a:p>
        </p:txBody>
      </p:sp>
      <p:sp>
        <p:nvSpPr>
          <p:cNvPr id="8" name="Footer Placeholder 7"/>
          <p:cNvSpPr>
            <a:spLocks noGrp="1"/>
          </p:cNvSpPr>
          <p:nvPr>
            <p:ph type="ftr" sz="quarter" idx="11"/>
          </p:nvPr>
        </p:nvSpPr>
        <p:spPr/>
        <p:txBody>
          <a:bodyPr/>
          <a:lstStyle/>
          <a:p>
            <a:pPr>
              <a:defRPr/>
            </a:pPr>
            <a:r>
              <a:rPr lang="en-GB" altLang="en-US"/>
              <a:t>This is the name of the Conference</a:t>
            </a:r>
            <a:endParaRPr lang="it-IT" altLang="en-US"/>
          </a:p>
        </p:txBody>
      </p:sp>
      <p:sp>
        <p:nvSpPr>
          <p:cNvPr id="9" name="Slide Number Placeholder 8"/>
          <p:cNvSpPr>
            <a:spLocks noGrp="1"/>
          </p:cNvSpPr>
          <p:nvPr>
            <p:ph type="sldNum" sz="quarter" idx="12"/>
          </p:nvPr>
        </p:nvSpPr>
        <p:spPr/>
        <p:txBody>
          <a:bodyPr/>
          <a:lstStyle/>
          <a:p>
            <a:pPr>
              <a:defRPr/>
            </a:pPr>
            <a:fld id="{3DA0F505-535C-4B0E-9B7B-DC1BEF40103A}" type="slidenum">
              <a:rPr lang="it-IT" altLang="en-US" smtClean="0"/>
              <a:pPr>
                <a:defRPr/>
              </a:pPr>
              <a:t>‹#›</a:t>
            </a:fld>
            <a:endParaRPr lang="it-IT" altLang="en-US"/>
          </a:p>
        </p:txBody>
      </p:sp>
    </p:spTree>
    <p:extLst>
      <p:ext uri="{BB962C8B-B14F-4D97-AF65-F5344CB8AC3E}">
        <p14:creationId xmlns:p14="http://schemas.microsoft.com/office/powerpoint/2010/main" val="439818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r>
              <a:rPr lang="en-US" altLang="en-US"/>
              <a:t>18 May 2015</a:t>
            </a:r>
            <a:endParaRPr lang="it-IT" altLang="en-US"/>
          </a:p>
        </p:txBody>
      </p:sp>
      <p:sp>
        <p:nvSpPr>
          <p:cNvPr id="4" name="Footer Placeholder 3"/>
          <p:cNvSpPr>
            <a:spLocks noGrp="1"/>
          </p:cNvSpPr>
          <p:nvPr>
            <p:ph type="ftr" sz="quarter" idx="11"/>
          </p:nvPr>
        </p:nvSpPr>
        <p:spPr/>
        <p:txBody>
          <a:bodyPr/>
          <a:lstStyle/>
          <a:p>
            <a:pPr>
              <a:defRPr/>
            </a:pPr>
            <a:r>
              <a:rPr lang="en-GB" altLang="en-US"/>
              <a:t>This is the name of the Conference</a:t>
            </a:r>
            <a:endParaRPr lang="it-IT" altLang="en-US"/>
          </a:p>
        </p:txBody>
      </p:sp>
      <p:sp>
        <p:nvSpPr>
          <p:cNvPr id="5" name="Slide Number Placeholder 4"/>
          <p:cNvSpPr>
            <a:spLocks noGrp="1"/>
          </p:cNvSpPr>
          <p:nvPr>
            <p:ph type="sldNum" sz="quarter" idx="12"/>
          </p:nvPr>
        </p:nvSpPr>
        <p:spPr/>
        <p:txBody>
          <a:bodyPr/>
          <a:lstStyle/>
          <a:p>
            <a:pPr>
              <a:defRPr/>
            </a:pPr>
            <a:fld id="{A7ABE65B-1302-471C-9454-F7C970ECD04C}" type="slidenum">
              <a:rPr lang="it-IT" altLang="en-US" smtClean="0"/>
              <a:pPr>
                <a:defRPr/>
              </a:pPr>
              <a:t>‹#›</a:t>
            </a:fld>
            <a:endParaRPr lang="it-IT" altLang="en-US"/>
          </a:p>
        </p:txBody>
      </p:sp>
    </p:spTree>
    <p:extLst>
      <p:ext uri="{BB962C8B-B14F-4D97-AF65-F5344CB8AC3E}">
        <p14:creationId xmlns:p14="http://schemas.microsoft.com/office/powerpoint/2010/main" val="3545805751"/>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18 May 2015</a:t>
            </a:r>
            <a:endParaRPr lang="it-IT" altLang="en-US"/>
          </a:p>
        </p:txBody>
      </p:sp>
      <p:sp>
        <p:nvSpPr>
          <p:cNvPr id="3" name="Footer Placeholder 2"/>
          <p:cNvSpPr>
            <a:spLocks noGrp="1"/>
          </p:cNvSpPr>
          <p:nvPr>
            <p:ph type="ftr" sz="quarter" idx="11"/>
          </p:nvPr>
        </p:nvSpPr>
        <p:spPr/>
        <p:txBody>
          <a:bodyPr/>
          <a:lstStyle/>
          <a:p>
            <a:pPr>
              <a:defRPr/>
            </a:pPr>
            <a:r>
              <a:rPr lang="en-GB" altLang="en-US"/>
              <a:t>This is the name of the Conference</a:t>
            </a:r>
            <a:endParaRPr lang="it-IT" altLang="en-US"/>
          </a:p>
        </p:txBody>
      </p:sp>
      <p:sp>
        <p:nvSpPr>
          <p:cNvPr id="4" name="Slide Number Placeholder 3"/>
          <p:cNvSpPr>
            <a:spLocks noGrp="1"/>
          </p:cNvSpPr>
          <p:nvPr>
            <p:ph type="sldNum" sz="quarter" idx="12"/>
          </p:nvPr>
        </p:nvSpPr>
        <p:spPr/>
        <p:txBody>
          <a:bodyPr/>
          <a:lstStyle/>
          <a:p>
            <a:pPr>
              <a:defRPr/>
            </a:pPr>
            <a:fld id="{C6812F13-C250-41E5-B037-0A9F582CA573}" type="slidenum">
              <a:rPr lang="it-IT" altLang="en-US" smtClean="0"/>
              <a:pPr>
                <a:defRPr/>
              </a:pPr>
              <a:t>‹#›</a:t>
            </a:fld>
            <a:endParaRPr lang="it-IT" altLang="en-US"/>
          </a:p>
        </p:txBody>
      </p:sp>
    </p:spTree>
    <p:extLst>
      <p:ext uri="{BB962C8B-B14F-4D97-AF65-F5344CB8AC3E}">
        <p14:creationId xmlns:p14="http://schemas.microsoft.com/office/powerpoint/2010/main" val="3402352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ltLang="en-US"/>
              <a:t>18 May 2015</a:t>
            </a:r>
            <a:endParaRPr lang="it-IT" altLang="en-US"/>
          </a:p>
        </p:txBody>
      </p:sp>
      <p:sp>
        <p:nvSpPr>
          <p:cNvPr id="6" name="Footer Placeholder 5"/>
          <p:cNvSpPr>
            <a:spLocks noGrp="1"/>
          </p:cNvSpPr>
          <p:nvPr>
            <p:ph type="ftr" sz="quarter" idx="11"/>
          </p:nvPr>
        </p:nvSpPr>
        <p:spPr/>
        <p:txBody>
          <a:bodyPr/>
          <a:lstStyle/>
          <a:p>
            <a:pPr>
              <a:defRPr/>
            </a:pPr>
            <a:r>
              <a:rPr lang="en-GB" altLang="en-US"/>
              <a:t>This is the name of the Conference</a:t>
            </a:r>
            <a:endParaRPr lang="it-IT" altLang="en-US"/>
          </a:p>
        </p:txBody>
      </p:sp>
      <p:sp>
        <p:nvSpPr>
          <p:cNvPr id="7" name="Slide Number Placeholder 6"/>
          <p:cNvSpPr>
            <a:spLocks noGrp="1"/>
          </p:cNvSpPr>
          <p:nvPr>
            <p:ph type="sldNum" sz="quarter" idx="12"/>
          </p:nvPr>
        </p:nvSpPr>
        <p:spPr/>
        <p:txBody>
          <a:bodyPr/>
          <a:lstStyle/>
          <a:p>
            <a:pPr>
              <a:defRPr/>
            </a:pPr>
            <a:fld id="{83844535-33FE-43B6-AC5C-116D4CC6EA75}" type="slidenum">
              <a:rPr lang="it-IT" altLang="en-US" smtClean="0"/>
              <a:pPr>
                <a:defRPr/>
              </a:pPr>
              <a:t>‹#›</a:t>
            </a:fld>
            <a:endParaRPr lang="it-IT" altLang="en-US"/>
          </a:p>
        </p:txBody>
      </p:sp>
    </p:spTree>
    <p:extLst>
      <p:ext uri="{BB962C8B-B14F-4D97-AF65-F5344CB8AC3E}">
        <p14:creationId xmlns:p14="http://schemas.microsoft.com/office/powerpoint/2010/main" val="280843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ltLang="en-US"/>
              <a:t>18 May 2015</a:t>
            </a:r>
            <a:endParaRPr lang="it-IT" altLang="en-US"/>
          </a:p>
        </p:txBody>
      </p:sp>
      <p:sp>
        <p:nvSpPr>
          <p:cNvPr id="6" name="Footer Placeholder 5"/>
          <p:cNvSpPr>
            <a:spLocks noGrp="1"/>
          </p:cNvSpPr>
          <p:nvPr>
            <p:ph type="ftr" sz="quarter" idx="11"/>
          </p:nvPr>
        </p:nvSpPr>
        <p:spPr/>
        <p:txBody>
          <a:bodyPr/>
          <a:lstStyle/>
          <a:p>
            <a:pPr>
              <a:defRPr/>
            </a:pPr>
            <a:r>
              <a:rPr lang="en-GB" altLang="en-US"/>
              <a:t>This is the name of the Conference</a:t>
            </a:r>
            <a:endParaRPr lang="it-IT" altLang="en-US"/>
          </a:p>
        </p:txBody>
      </p:sp>
      <p:sp>
        <p:nvSpPr>
          <p:cNvPr id="7" name="Slide Number Placeholder 6"/>
          <p:cNvSpPr>
            <a:spLocks noGrp="1"/>
          </p:cNvSpPr>
          <p:nvPr>
            <p:ph type="sldNum" sz="quarter" idx="12"/>
          </p:nvPr>
        </p:nvSpPr>
        <p:spPr/>
        <p:txBody>
          <a:bodyPr/>
          <a:lstStyle/>
          <a:p>
            <a:pPr>
              <a:defRPr/>
            </a:pPr>
            <a:fld id="{97DD3CEB-C964-4DDD-A4D6-92BC69B95910}" type="slidenum">
              <a:rPr lang="it-IT" altLang="en-US" smtClean="0"/>
              <a:pPr>
                <a:defRPr/>
              </a:pPr>
              <a:t>‹#›</a:t>
            </a:fld>
            <a:endParaRPr lang="it-IT" altLang="en-US"/>
          </a:p>
        </p:txBody>
      </p:sp>
    </p:spTree>
    <p:extLst>
      <p:ext uri="{BB962C8B-B14F-4D97-AF65-F5344CB8AC3E}">
        <p14:creationId xmlns:p14="http://schemas.microsoft.com/office/powerpoint/2010/main" val="2219655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r>
              <a:rPr lang="en-US" altLang="en-US"/>
              <a:t>18 May 2015</a:t>
            </a:r>
            <a:endParaRPr lang="it-IT" altLang="en-US"/>
          </a:p>
        </p:txBody>
      </p:sp>
      <p:sp>
        <p:nvSpPr>
          <p:cNvPr id="5" name="Footer Placeholder 4"/>
          <p:cNvSpPr>
            <a:spLocks noGrp="1"/>
          </p:cNvSpPr>
          <p:nvPr>
            <p:ph type="ftr" sz="quarter" idx="11"/>
          </p:nvPr>
        </p:nvSpPr>
        <p:spPr/>
        <p:txBody>
          <a:bodyPr/>
          <a:lstStyle/>
          <a:p>
            <a:pPr>
              <a:defRPr/>
            </a:pPr>
            <a:r>
              <a:rPr lang="en-GB" altLang="en-US"/>
              <a:t>This is the name of the Conference</a:t>
            </a:r>
            <a:endParaRPr lang="it-IT" altLang="en-US"/>
          </a:p>
        </p:txBody>
      </p:sp>
      <p:sp>
        <p:nvSpPr>
          <p:cNvPr id="6" name="Slide Number Placeholder 5"/>
          <p:cNvSpPr>
            <a:spLocks noGrp="1"/>
          </p:cNvSpPr>
          <p:nvPr>
            <p:ph type="sldNum" sz="quarter" idx="12"/>
          </p:nvPr>
        </p:nvSpPr>
        <p:spPr/>
        <p:txBody>
          <a:bodyPr/>
          <a:lstStyle/>
          <a:p>
            <a:pPr>
              <a:defRPr/>
            </a:pPr>
            <a:fld id="{36DAADD9-E585-4C5C-8BDD-B9615B678FFA}" type="slidenum">
              <a:rPr lang="it-IT" altLang="en-US" smtClean="0"/>
              <a:pPr>
                <a:defRPr/>
              </a:pPr>
              <a:t>‹#›</a:t>
            </a:fld>
            <a:endParaRPr lang="it-IT" altLang="en-US"/>
          </a:p>
        </p:txBody>
      </p:sp>
    </p:spTree>
    <p:extLst>
      <p:ext uri="{BB962C8B-B14F-4D97-AF65-F5344CB8AC3E}">
        <p14:creationId xmlns:p14="http://schemas.microsoft.com/office/powerpoint/2010/main" val="2329153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r>
              <a:rPr lang="en-US" altLang="en-US"/>
              <a:t>18 May 2015</a:t>
            </a:r>
            <a:endParaRPr lang="it-IT" altLang="en-US"/>
          </a:p>
        </p:txBody>
      </p:sp>
      <p:sp>
        <p:nvSpPr>
          <p:cNvPr id="5" name="Footer Placeholder 4"/>
          <p:cNvSpPr>
            <a:spLocks noGrp="1"/>
          </p:cNvSpPr>
          <p:nvPr>
            <p:ph type="ftr" sz="quarter" idx="11"/>
          </p:nvPr>
        </p:nvSpPr>
        <p:spPr/>
        <p:txBody>
          <a:bodyPr/>
          <a:lstStyle/>
          <a:p>
            <a:pPr>
              <a:defRPr/>
            </a:pPr>
            <a:r>
              <a:rPr lang="en-GB" altLang="en-US"/>
              <a:t>This is the name of the Conference</a:t>
            </a:r>
            <a:endParaRPr lang="it-IT" altLang="en-US"/>
          </a:p>
        </p:txBody>
      </p:sp>
      <p:sp>
        <p:nvSpPr>
          <p:cNvPr id="6" name="Slide Number Placeholder 5"/>
          <p:cNvSpPr>
            <a:spLocks noGrp="1"/>
          </p:cNvSpPr>
          <p:nvPr>
            <p:ph type="sldNum" sz="quarter" idx="12"/>
          </p:nvPr>
        </p:nvSpPr>
        <p:spPr/>
        <p:txBody>
          <a:bodyPr/>
          <a:lstStyle/>
          <a:p>
            <a:pPr>
              <a:defRPr/>
            </a:pPr>
            <a:fld id="{FCB32B5F-A7A2-4219-ACEA-88B32EA66536}" type="slidenum">
              <a:rPr lang="it-IT" altLang="en-US" smtClean="0"/>
              <a:pPr>
                <a:defRPr/>
              </a:pPr>
              <a:t>‹#›</a:t>
            </a:fld>
            <a:endParaRPr lang="it-IT" altLang="en-US"/>
          </a:p>
        </p:txBody>
      </p:sp>
    </p:spTree>
    <p:extLst>
      <p:ext uri="{BB962C8B-B14F-4D97-AF65-F5344CB8AC3E}">
        <p14:creationId xmlns:p14="http://schemas.microsoft.com/office/powerpoint/2010/main" val="4203654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4"/>
          <p:cNvSpPr>
            <a:spLocks noGrp="1"/>
          </p:cNvSpPr>
          <p:nvPr>
            <p:ph type="ftr" sz="quarter" idx="10"/>
          </p:nvPr>
        </p:nvSpPr>
        <p:spPr/>
        <p:txBody>
          <a:bodyPr/>
          <a:lstStyle>
            <a:lvl1pPr>
              <a:defRPr/>
            </a:lvl1pPr>
          </a:lstStyle>
          <a:p>
            <a:pPr>
              <a:defRPr/>
            </a:pPr>
            <a:r>
              <a:rPr lang="en-GB" altLang="en-US"/>
              <a:t>This is the name of the Conference</a:t>
            </a:r>
            <a:endParaRPr lang="it-IT" altLang="en-US"/>
          </a:p>
        </p:txBody>
      </p:sp>
      <p:sp>
        <p:nvSpPr>
          <p:cNvPr id="4" name="Slide Number Placeholder 5"/>
          <p:cNvSpPr>
            <a:spLocks noGrp="1"/>
          </p:cNvSpPr>
          <p:nvPr>
            <p:ph type="sldNum" sz="quarter" idx="11"/>
          </p:nvPr>
        </p:nvSpPr>
        <p:spPr/>
        <p:txBody>
          <a:bodyPr/>
          <a:lstStyle>
            <a:lvl1pPr>
              <a:defRPr/>
            </a:lvl1pPr>
          </a:lstStyle>
          <a:p>
            <a:pPr>
              <a:defRPr/>
            </a:pPr>
            <a:fld id="{D9523E41-AC97-4564-AE22-AA82363597CE}" type="slidenum">
              <a:rPr lang="it-IT" altLang="en-US"/>
              <a:pPr>
                <a:defRPr/>
              </a:pPr>
              <a:t>‹#›</a:t>
            </a:fld>
            <a:endParaRPr lang="it-IT" altLang="en-US"/>
          </a:p>
        </p:txBody>
      </p:sp>
      <p:sp>
        <p:nvSpPr>
          <p:cNvPr id="5" name="Date Placeholder 3"/>
          <p:cNvSpPr>
            <a:spLocks noGrp="1"/>
          </p:cNvSpPr>
          <p:nvPr>
            <p:ph type="dt" sz="half" idx="12"/>
          </p:nvPr>
        </p:nvSpPr>
        <p:spPr/>
        <p:txBody>
          <a:bodyPr/>
          <a:lstStyle>
            <a:lvl1pPr>
              <a:defRPr/>
            </a:lvl1pPr>
          </a:lstStyle>
          <a:p>
            <a:pPr>
              <a:defRPr/>
            </a:pPr>
            <a:r>
              <a:rPr lang="en-US" altLang="en-US"/>
              <a:t>18 May 2015</a:t>
            </a:r>
            <a:endParaRPr lang="it-IT" altLang="en-US"/>
          </a:p>
        </p:txBody>
      </p:sp>
    </p:spTree>
    <p:extLst>
      <p:ext uri="{BB962C8B-B14F-4D97-AF65-F5344CB8AC3E}">
        <p14:creationId xmlns:p14="http://schemas.microsoft.com/office/powerpoint/2010/main" val="238412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4"/>
          <p:cNvSpPr>
            <a:spLocks noGrp="1"/>
          </p:cNvSpPr>
          <p:nvPr>
            <p:ph type="ftr" sz="quarter" idx="10"/>
          </p:nvPr>
        </p:nvSpPr>
        <p:spPr/>
        <p:txBody>
          <a:bodyPr/>
          <a:lstStyle>
            <a:lvl1pPr>
              <a:defRPr/>
            </a:lvl1pPr>
          </a:lstStyle>
          <a:p>
            <a:pPr>
              <a:defRPr/>
            </a:pPr>
            <a:r>
              <a:rPr lang="en-GB" altLang="en-US"/>
              <a:t>This is the name of the Conference</a:t>
            </a:r>
            <a:endParaRPr lang="it-IT" altLang="en-US"/>
          </a:p>
        </p:txBody>
      </p:sp>
      <p:sp>
        <p:nvSpPr>
          <p:cNvPr id="4" name="Slide Number Placeholder 5"/>
          <p:cNvSpPr>
            <a:spLocks noGrp="1"/>
          </p:cNvSpPr>
          <p:nvPr>
            <p:ph type="sldNum" sz="quarter" idx="11"/>
          </p:nvPr>
        </p:nvSpPr>
        <p:spPr/>
        <p:txBody>
          <a:bodyPr/>
          <a:lstStyle>
            <a:lvl1pPr>
              <a:defRPr/>
            </a:lvl1pPr>
          </a:lstStyle>
          <a:p>
            <a:pPr>
              <a:defRPr/>
            </a:pPr>
            <a:fld id="{BE9833D8-35A5-455D-A7D1-1752F0D7D802}" type="slidenum">
              <a:rPr lang="it-IT" altLang="en-US"/>
              <a:pPr>
                <a:defRPr/>
              </a:pPr>
              <a:t>‹#›</a:t>
            </a:fld>
            <a:endParaRPr lang="it-IT" altLang="en-US"/>
          </a:p>
        </p:txBody>
      </p:sp>
      <p:sp>
        <p:nvSpPr>
          <p:cNvPr id="5" name="Date Placeholder 3"/>
          <p:cNvSpPr>
            <a:spLocks noGrp="1"/>
          </p:cNvSpPr>
          <p:nvPr>
            <p:ph type="dt" sz="half" idx="12"/>
          </p:nvPr>
        </p:nvSpPr>
        <p:spPr/>
        <p:txBody>
          <a:bodyPr/>
          <a:lstStyle>
            <a:lvl1pPr>
              <a:defRPr/>
            </a:lvl1pPr>
          </a:lstStyle>
          <a:p>
            <a:pPr>
              <a:defRPr/>
            </a:pPr>
            <a:r>
              <a:rPr lang="en-US" altLang="en-US"/>
              <a:t>18 May 2015</a:t>
            </a:r>
            <a:endParaRPr lang="it-IT" altLang="en-US"/>
          </a:p>
        </p:txBody>
      </p:sp>
    </p:spTree>
    <p:extLst>
      <p:ext uri="{BB962C8B-B14F-4D97-AF65-F5344CB8AC3E}">
        <p14:creationId xmlns:p14="http://schemas.microsoft.com/office/powerpoint/2010/main" val="2455440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altLang="en-US"/>
              <a:t>18 May 2015</a:t>
            </a:r>
            <a:endParaRPr lang="it-IT"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GB" altLang="en-US"/>
              <a:t>This is the name of the Conference</a:t>
            </a:r>
            <a:endParaRPr lang="it-IT"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7ABE65B-1302-471C-9454-F7C970ECD04C}" type="slidenum">
              <a:rPr lang="it-IT" altLang="en-US" smtClean="0"/>
              <a:pPr>
                <a:defRPr/>
              </a:pPr>
              <a:t>‹#›</a:t>
            </a:fld>
            <a:endParaRPr lang="it-IT" altLang="en-US"/>
          </a:p>
        </p:txBody>
      </p:sp>
      <p:pic>
        <p:nvPicPr>
          <p:cNvPr id="7" name="Picture 9"/>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52400" y="0"/>
            <a:ext cx="4316413"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a:off x="1289050" y="962025"/>
            <a:ext cx="9601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1289050" y="6289675"/>
            <a:ext cx="96012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185533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66" r:id="rId12"/>
    <p:sldLayoutId id="2147483672"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pt-BR"/>
              <a:t>Prepared by : Hernani Coelho da Silva/CPA</a:t>
            </a:r>
            <a:endParaRPr lang="en-US"/>
          </a:p>
        </p:txBody>
      </p:sp>
      <p:pic>
        <p:nvPicPr>
          <p:cNvPr id="3" name="Picture 2" descr="Image result for FAO organization structu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428" y="1547889"/>
            <a:ext cx="4494386" cy="456404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8" y="-1"/>
            <a:ext cx="12193183" cy="1397334"/>
            <a:chOff x="8" y="-1"/>
            <a:chExt cx="12193183" cy="1397334"/>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 y="-1"/>
              <a:ext cx="12193183" cy="139733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7368" y="332656"/>
              <a:ext cx="3827498" cy="882576"/>
            </a:xfrm>
            <a:prstGeom prst="rect">
              <a:avLst/>
            </a:prstGeom>
          </p:spPr>
        </p:pic>
      </p:grpSp>
      <p:sp>
        <p:nvSpPr>
          <p:cNvPr id="9" name="Rectangle 8"/>
          <p:cNvSpPr>
            <a:spLocks noGrp="1" noChangeArrowheads="1"/>
          </p:cNvSpPr>
          <p:nvPr/>
        </p:nvSpPr>
        <p:spPr bwMode="auto">
          <a:xfrm>
            <a:off x="6233648" y="1794885"/>
            <a:ext cx="3646669" cy="6687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4000" i="0">
                <a:solidFill>
                  <a:srgbClr val="990000"/>
                </a:solidFill>
                <a:latin typeface="Verdana"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2800" spc="100" dirty="0">
                <a:solidFill>
                  <a:srgbClr val="5792C9"/>
                </a:solidFill>
                <a:latin typeface="Georgia" charset="0"/>
                <a:ea typeface="Georgia" charset="0"/>
                <a:cs typeface="Georgia" charset="0"/>
              </a:rPr>
              <a:t>Welcome to FAO</a:t>
            </a:r>
          </a:p>
          <a:p>
            <a:pPr eaLnBrk="1" hangingPunct="1"/>
            <a:r>
              <a:rPr lang="en-US" altLang="en-US" sz="1100" b="1" dirty="0">
                <a:solidFill>
                  <a:srgbClr val="5792C9"/>
                </a:solidFill>
                <a:latin typeface="Calibri" charset="0"/>
                <a:ea typeface="Calibri" charset="0"/>
                <a:cs typeface="Calibri" charset="0"/>
              </a:rPr>
              <a:t>The Food and Agriculture Organization of the United Nations</a:t>
            </a:r>
            <a:endParaRPr lang="en-GB" altLang="en-US" sz="1100" i="1" dirty="0">
              <a:solidFill>
                <a:srgbClr val="5792C9"/>
              </a:solidFill>
              <a:latin typeface="Calibri" charset="0"/>
              <a:ea typeface="Calibri" charset="0"/>
              <a:cs typeface="Calibri" charset="0"/>
            </a:endParaRPr>
          </a:p>
        </p:txBody>
      </p:sp>
      <p:sp>
        <p:nvSpPr>
          <p:cNvPr id="10" name="TextBox 9"/>
          <p:cNvSpPr txBox="1"/>
          <p:nvPr/>
        </p:nvSpPr>
        <p:spPr>
          <a:xfrm>
            <a:off x="5045624" y="3593099"/>
            <a:ext cx="6915704" cy="1446550"/>
          </a:xfrm>
          <a:prstGeom prst="rect">
            <a:avLst/>
          </a:prstGeom>
          <a:noFill/>
        </p:spPr>
        <p:txBody>
          <a:bodyPr wrap="square" rtlCol="0">
            <a:spAutoFit/>
          </a:bodyPr>
          <a:lstStyle/>
          <a:p>
            <a:pPr algn="ctr"/>
            <a:r>
              <a:rPr lang="en-GB" sz="4400" dirty="0">
                <a:latin typeface="Bell MT" panose="02020503060305020303" pitchFamily="18" charset="0"/>
              </a:rPr>
              <a:t>OPIM IMPLMENTATION </a:t>
            </a:r>
          </a:p>
          <a:p>
            <a:pPr algn="ctr"/>
            <a:r>
              <a:rPr lang="en-GB" sz="4400" dirty="0">
                <a:latin typeface="Bell MT" panose="02020503060305020303" pitchFamily="18" charset="0"/>
              </a:rPr>
              <a:t>LESSONS LEARNED</a:t>
            </a:r>
            <a:endParaRPr lang="en-US" sz="4400" dirty="0">
              <a:latin typeface="Bell MT" panose="02020503060305020303" pitchFamily="18" charset="0"/>
            </a:endParaRPr>
          </a:p>
        </p:txBody>
      </p:sp>
      <p:sp>
        <p:nvSpPr>
          <p:cNvPr id="7" name="Rectangle 6">
            <a:extLst>
              <a:ext uri="{FF2B5EF4-FFF2-40B4-BE49-F238E27FC236}">
                <a16:creationId xmlns:a16="http://schemas.microsoft.com/office/drawing/2014/main" id="{0EAE44EC-4312-5600-8225-21BC6FF144DF}"/>
              </a:ext>
            </a:extLst>
          </p:cNvPr>
          <p:cNvSpPr>
            <a:spLocks noGrp="1" noChangeArrowheads="1"/>
          </p:cNvSpPr>
          <p:nvPr/>
        </p:nvSpPr>
        <p:spPr bwMode="auto">
          <a:xfrm>
            <a:off x="6233648" y="2526807"/>
            <a:ext cx="5066581" cy="6687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4000" i="0">
                <a:solidFill>
                  <a:srgbClr val="990000"/>
                </a:solidFill>
                <a:latin typeface="Verdana"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2800" spc="100" dirty="0">
                <a:solidFill>
                  <a:srgbClr val="5792C9"/>
                </a:solidFill>
                <a:latin typeface="Georgia" charset="0"/>
                <a:ea typeface="Georgia" charset="0"/>
                <a:cs typeface="Georgia" charset="0"/>
              </a:rPr>
              <a:t>GUINEA ECUATORIAL</a:t>
            </a:r>
            <a:endParaRPr lang="en-GB" altLang="en-US" sz="1100" i="1" dirty="0">
              <a:solidFill>
                <a:srgbClr val="5792C9"/>
              </a:solidFill>
              <a:latin typeface="Calibri" charset="0"/>
              <a:ea typeface="Calibri" charset="0"/>
              <a:cs typeface="Calibri" charset="0"/>
            </a:endParaRPr>
          </a:p>
        </p:txBody>
      </p:sp>
    </p:spTree>
    <p:extLst>
      <p:ext uri="{BB962C8B-B14F-4D97-AF65-F5344CB8AC3E}">
        <p14:creationId xmlns:p14="http://schemas.microsoft.com/office/powerpoint/2010/main" val="2595733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72C76-BD40-256B-66C5-9C5E352E2697}"/>
            </a:ext>
          </a:extLst>
        </p:cNvPr>
        <p:cNvGrpSpPr/>
        <p:nvPr/>
      </p:nvGrpSpPr>
      <p:grpSpPr>
        <a:xfrm>
          <a:off x="0" y="0"/>
          <a:ext cx="0" cy="0"/>
          <a:chOff x="0" y="0"/>
          <a:chExt cx="0" cy="0"/>
        </a:xfrm>
      </p:grpSpPr>
      <p:sp>
        <p:nvSpPr>
          <p:cNvPr id="20" name="Oval 19">
            <a:extLst>
              <a:ext uri="{FF2B5EF4-FFF2-40B4-BE49-F238E27FC236}">
                <a16:creationId xmlns:a16="http://schemas.microsoft.com/office/drawing/2014/main" id="{55AEA76D-D38F-E5E7-2431-3626BF8D1E7F}"/>
              </a:ext>
            </a:extLst>
          </p:cNvPr>
          <p:cNvSpPr/>
          <p:nvPr/>
        </p:nvSpPr>
        <p:spPr>
          <a:xfrm>
            <a:off x="6650304" y="3448343"/>
            <a:ext cx="2085975" cy="19730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1CC71A29-6610-FACE-746B-C3E874ECFCFF}"/>
              </a:ext>
            </a:extLst>
          </p:cNvPr>
          <p:cNvPicPr>
            <a:picLocks noChangeAspect="1"/>
          </p:cNvPicPr>
          <p:nvPr/>
        </p:nvPicPr>
        <p:blipFill>
          <a:blip r:embed="rId3"/>
          <a:stretch>
            <a:fillRect/>
          </a:stretch>
        </p:blipFill>
        <p:spPr>
          <a:xfrm>
            <a:off x="6650304" y="1469470"/>
            <a:ext cx="2217306" cy="2207452"/>
          </a:xfrm>
          <a:prstGeom prst="rect">
            <a:avLst/>
          </a:prstGeom>
        </p:spPr>
      </p:pic>
      <p:sp>
        <p:nvSpPr>
          <p:cNvPr id="2" name="Footer Placeholder 1">
            <a:extLst>
              <a:ext uri="{FF2B5EF4-FFF2-40B4-BE49-F238E27FC236}">
                <a16:creationId xmlns:a16="http://schemas.microsoft.com/office/drawing/2014/main" id="{5F79BB98-C96D-AB85-9014-F2943DC6F53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Prepared by : Hernani Coelho da Silva/CPA</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5D7B24C7-61AA-E252-258D-CB6B727189DA}"/>
              </a:ext>
            </a:extLst>
          </p:cNvPr>
          <p:cNvGrpSpPr/>
          <p:nvPr/>
        </p:nvGrpSpPr>
        <p:grpSpPr>
          <a:xfrm>
            <a:off x="8" y="-1"/>
            <a:ext cx="12193183" cy="1397334"/>
            <a:chOff x="8" y="-1"/>
            <a:chExt cx="12193183" cy="1397334"/>
          </a:xfrm>
        </p:grpSpPr>
        <p:pic>
          <p:nvPicPr>
            <p:cNvPr id="5" name="Picture 4">
              <a:extLst>
                <a:ext uri="{FF2B5EF4-FFF2-40B4-BE49-F238E27FC236}">
                  <a16:creationId xmlns:a16="http://schemas.microsoft.com/office/drawing/2014/main" id="{1807C245-8546-2130-3AD6-6010E0D2CD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 y="-1"/>
              <a:ext cx="12193183" cy="1397334"/>
            </a:xfrm>
            <a:prstGeom prst="rect">
              <a:avLst/>
            </a:prstGeom>
          </p:spPr>
        </p:pic>
        <p:pic>
          <p:nvPicPr>
            <p:cNvPr id="6" name="Picture 5">
              <a:extLst>
                <a:ext uri="{FF2B5EF4-FFF2-40B4-BE49-F238E27FC236}">
                  <a16:creationId xmlns:a16="http://schemas.microsoft.com/office/drawing/2014/main" id="{8799C053-9AF2-6B62-3D57-D8F04F93934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7368" y="332656"/>
              <a:ext cx="3827498" cy="882576"/>
            </a:xfrm>
            <a:prstGeom prst="rect">
              <a:avLst/>
            </a:prstGeom>
          </p:spPr>
        </p:pic>
      </p:grpSp>
      <p:sp>
        <p:nvSpPr>
          <p:cNvPr id="9" name="Rectangle 8">
            <a:extLst>
              <a:ext uri="{FF2B5EF4-FFF2-40B4-BE49-F238E27FC236}">
                <a16:creationId xmlns:a16="http://schemas.microsoft.com/office/drawing/2014/main" id="{BEA880B9-6473-A321-57C6-0A083C63AD1E}"/>
              </a:ext>
            </a:extLst>
          </p:cNvPr>
          <p:cNvSpPr>
            <a:spLocks noGrp="1" noChangeArrowheads="1"/>
          </p:cNvSpPr>
          <p:nvPr/>
        </p:nvSpPr>
        <p:spPr bwMode="auto">
          <a:xfrm>
            <a:off x="407368" y="2128122"/>
            <a:ext cx="4091342" cy="292995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4000" i="0">
                <a:solidFill>
                  <a:srgbClr val="990000"/>
                </a:solidFill>
                <a:latin typeface="Verdana"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2800" spc="100" dirty="0">
                <a:solidFill>
                  <a:srgbClr val="5792C9"/>
                </a:solidFill>
                <a:latin typeface="Georgia" charset="0"/>
                <a:ea typeface="Georgia" charset="0"/>
                <a:cs typeface="Georgia" charset="0"/>
              </a:rPr>
              <a:t>WHY OPIM </a:t>
            </a:r>
          </a:p>
          <a:p>
            <a:pPr marL="0" marR="0" lvl="0" indent="0" algn="l" defTabSz="914400" rtl="0" eaLnBrk="1" fontAlgn="base" latinLnBrk="0" hangingPunct="1">
              <a:lnSpc>
                <a:spcPct val="100000"/>
              </a:lnSpc>
              <a:spcBef>
                <a:spcPct val="0"/>
              </a:spcBef>
              <a:spcAft>
                <a:spcPct val="0"/>
              </a:spcAft>
              <a:buClrTx/>
              <a:buSzTx/>
              <a:buFontTx/>
              <a:buNone/>
              <a:tabLst/>
              <a:defRPr/>
            </a:pPr>
            <a:r>
              <a:rPr lang="fr-FR" altLang="en-US" sz="1600" spc="100" dirty="0">
                <a:solidFill>
                  <a:srgbClr val="5792C9"/>
                </a:solidFill>
                <a:latin typeface="Georgia" charset="0"/>
                <a:ea typeface="Georgia" charset="0"/>
                <a:cs typeface="Georgia" charset="0"/>
              </a:rPr>
              <a:t>Pour répondre à la demande croissante de mise en œuvre de projets en collaboration avec des acteurs nationaux et non lucratifs, l'objectif est de tirer parti de l'expertise locale, de renforcer les capacités nationales, de consolider l'appropriation nationale et, à terme, d'obtenir des résultats plus durables sur le terrain.</a:t>
            </a:r>
            <a:endParaRPr lang="en-US" altLang="en-US" sz="1600" spc="100" dirty="0">
              <a:solidFill>
                <a:srgbClr val="5792C9"/>
              </a:solidFill>
              <a:latin typeface="Georgia" charset="0"/>
              <a:ea typeface="Georgia" charset="0"/>
              <a:cs typeface="Georgia"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100" normalizeH="0" baseline="0" noProof="0" dirty="0">
              <a:ln>
                <a:noFill/>
              </a:ln>
              <a:solidFill>
                <a:srgbClr val="5792C9"/>
              </a:solidFill>
              <a:effectLst/>
              <a:uLnTx/>
              <a:uFillTx/>
              <a:latin typeface="Georgia" charset="0"/>
              <a:ea typeface="Georgia" charset="0"/>
              <a:cs typeface="Georgia" charset="0"/>
            </a:endParaRPr>
          </a:p>
        </p:txBody>
      </p:sp>
      <p:sp>
        <p:nvSpPr>
          <p:cNvPr id="10" name="TextBox 9">
            <a:extLst>
              <a:ext uri="{FF2B5EF4-FFF2-40B4-BE49-F238E27FC236}">
                <a16:creationId xmlns:a16="http://schemas.microsoft.com/office/drawing/2014/main" id="{7B24F28A-F15F-C0AC-16A6-E08915927A8D}"/>
              </a:ext>
            </a:extLst>
          </p:cNvPr>
          <p:cNvSpPr txBox="1"/>
          <p:nvPr/>
        </p:nvSpPr>
        <p:spPr>
          <a:xfrm>
            <a:off x="8867610" y="2310844"/>
            <a:ext cx="364514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Bell MT" panose="02020503060305020303" pitchFamily="18" charset="0"/>
                <a:ea typeface="+mn-ea"/>
                <a:cs typeface="+mn-cs"/>
              </a:rPr>
              <a:t>BUREAU DE PAYS DE LA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prstClr val="black"/>
                </a:solidFill>
                <a:effectLst/>
                <a:uLnTx/>
                <a:uFillTx/>
                <a:latin typeface="Bell MT" panose="02020503060305020303" pitchFamily="18" charset="0"/>
                <a:ea typeface="+mn-ea"/>
                <a:cs typeface="+mn-cs"/>
              </a:rPr>
              <a:t>FAO - OPIM</a:t>
            </a:r>
          </a:p>
        </p:txBody>
      </p:sp>
      <p:grpSp>
        <p:nvGrpSpPr>
          <p:cNvPr id="18" name="Group 17">
            <a:extLst>
              <a:ext uri="{FF2B5EF4-FFF2-40B4-BE49-F238E27FC236}">
                <a16:creationId xmlns:a16="http://schemas.microsoft.com/office/drawing/2014/main" id="{D728A35A-4993-5321-8853-0D6C71358088}"/>
              </a:ext>
            </a:extLst>
          </p:cNvPr>
          <p:cNvGrpSpPr/>
          <p:nvPr/>
        </p:nvGrpSpPr>
        <p:grpSpPr>
          <a:xfrm>
            <a:off x="8234167" y="4131657"/>
            <a:ext cx="2286844" cy="1691715"/>
            <a:chOff x="8887347" y="3131605"/>
            <a:chExt cx="2548095" cy="1911071"/>
          </a:xfrm>
        </p:grpSpPr>
        <p:pic>
          <p:nvPicPr>
            <p:cNvPr id="15" name="Picture 14">
              <a:extLst>
                <a:ext uri="{FF2B5EF4-FFF2-40B4-BE49-F238E27FC236}">
                  <a16:creationId xmlns:a16="http://schemas.microsoft.com/office/drawing/2014/main" id="{7797D47A-D95A-AD84-DF3A-D1EC9EE6F1CC}"/>
                </a:ext>
              </a:extLst>
            </p:cNvPr>
            <p:cNvPicPr>
              <a:picLocks noChangeAspect="1"/>
            </p:cNvPicPr>
            <p:nvPr/>
          </p:nvPicPr>
          <p:blipFill>
            <a:blip r:embed="rId6"/>
            <a:stretch>
              <a:fillRect/>
            </a:stretch>
          </p:blipFill>
          <p:spPr>
            <a:xfrm>
              <a:off x="8887347" y="3131605"/>
              <a:ext cx="2548095" cy="1911071"/>
            </a:xfrm>
            <a:prstGeom prst="rect">
              <a:avLst/>
            </a:prstGeom>
          </p:spPr>
        </p:pic>
        <p:sp>
          <p:nvSpPr>
            <p:cNvPr id="13" name="TextBox 12">
              <a:extLst>
                <a:ext uri="{FF2B5EF4-FFF2-40B4-BE49-F238E27FC236}">
                  <a16:creationId xmlns:a16="http://schemas.microsoft.com/office/drawing/2014/main" id="{D4C67B10-3B31-6293-59D3-C657A2638704}"/>
                </a:ext>
              </a:extLst>
            </p:cNvPr>
            <p:cNvSpPr txBox="1"/>
            <p:nvPr/>
          </p:nvSpPr>
          <p:spPr>
            <a:xfrm>
              <a:off x="9216409" y="3811193"/>
              <a:ext cx="1704633" cy="584775"/>
            </a:xfrm>
            <a:prstGeom prst="rect">
              <a:avLst/>
            </a:prstGeom>
            <a:solidFill>
              <a:schemeClr val="accent2"/>
            </a:solidFill>
          </p:spPr>
          <p:txBody>
            <a:bodyPr wrap="square">
              <a:spAutoFit/>
            </a:bodyPr>
            <a:lstStyle/>
            <a:p>
              <a:pPr algn="ctr"/>
              <a:r>
                <a:rPr lang="en-US" sz="1600" dirty="0" err="1">
                  <a:solidFill>
                    <a:schemeClr val="bg1"/>
                  </a:solidFill>
                  <a:latin typeface="Bell MT" panose="02020503060305020303" pitchFamily="18" charset="0"/>
                </a:rPr>
                <a:t>Mesures</a:t>
              </a:r>
              <a:r>
                <a:rPr lang="en-US" sz="1600" dirty="0">
                  <a:solidFill>
                    <a:schemeClr val="bg1"/>
                  </a:solidFill>
                  <a:latin typeface="Bell MT" panose="02020503060305020303" pitchFamily="18" charset="0"/>
                </a:rPr>
                <a:t> de </a:t>
              </a:r>
              <a:r>
                <a:rPr lang="en-US" sz="1600" dirty="0" err="1">
                  <a:solidFill>
                    <a:schemeClr val="bg1"/>
                  </a:solidFill>
                  <a:latin typeface="Bell MT" panose="02020503060305020303" pitchFamily="18" charset="0"/>
                </a:rPr>
                <a:t>responsabilisation</a:t>
              </a:r>
              <a:r>
                <a:rPr lang="en-US" sz="1600" dirty="0">
                  <a:solidFill>
                    <a:schemeClr val="bg1"/>
                  </a:solidFill>
                  <a:latin typeface="Bell MT" panose="02020503060305020303" pitchFamily="18" charset="0"/>
                </a:rPr>
                <a:t> </a:t>
              </a:r>
            </a:p>
          </p:txBody>
        </p:sp>
      </p:grpSp>
      <p:pic>
        <p:nvPicPr>
          <p:cNvPr id="14" name="Picture 13">
            <a:extLst>
              <a:ext uri="{FF2B5EF4-FFF2-40B4-BE49-F238E27FC236}">
                <a16:creationId xmlns:a16="http://schemas.microsoft.com/office/drawing/2014/main" id="{588DCF5D-337E-A35E-9A33-23EFE36762FF}"/>
              </a:ext>
            </a:extLst>
          </p:cNvPr>
          <p:cNvPicPr>
            <a:picLocks noChangeAspect="1"/>
          </p:cNvPicPr>
          <p:nvPr/>
        </p:nvPicPr>
        <p:blipFill>
          <a:blip r:embed="rId7"/>
          <a:stretch>
            <a:fillRect/>
          </a:stretch>
        </p:blipFill>
        <p:spPr>
          <a:xfrm>
            <a:off x="5120444" y="3737397"/>
            <a:ext cx="2085975" cy="2085975"/>
          </a:xfrm>
          <a:prstGeom prst="rect">
            <a:avLst/>
          </a:prstGeom>
        </p:spPr>
      </p:pic>
      <p:sp>
        <p:nvSpPr>
          <p:cNvPr id="3" name="TextBox 2">
            <a:extLst>
              <a:ext uri="{FF2B5EF4-FFF2-40B4-BE49-F238E27FC236}">
                <a16:creationId xmlns:a16="http://schemas.microsoft.com/office/drawing/2014/main" id="{92ED0EFC-236A-844B-5DDE-0CE13164D55B}"/>
              </a:ext>
            </a:extLst>
          </p:cNvPr>
          <p:cNvSpPr txBox="1"/>
          <p:nvPr/>
        </p:nvSpPr>
        <p:spPr>
          <a:xfrm>
            <a:off x="4498710" y="445615"/>
            <a:ext cx="445648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chemeClr val="bg1"/>
                </a:solidFill>
                <a:effectLst/>
                <a:uLnTx/>
                <a:uFillTx/>
                <a:latin typeface="Bell MT" panose="02020503060305020303" pitchFamily="18" charset="0"/>
                <a:ea typeface="+mn-ea"/>
                <a:cs typeface="+mn-cs"/>
              </a:rPr>
              <a:t>GUINEA ECUATORIAL</a:t>
            </a:r>
            <a:endParaRPr kumimoji="0" lang="fr-FR" sz="4800" b="1" i="0" u="none" strike="noStrike" kern="1200" cap="none" spc="0" normalizeH="0" baseline="0" noProof="0" dirty="0">
              <a:ln>
                <a:noFill/>
              </a:ln>
              <a:solidFill>
                <a:schemeClr val="bg1"/>
              </a:solidFill>
              <a:effectLst/>
              <a:uLnTx/>
              <a:uFillTx/>
              <a:latin typeface="Bell MT" panose="02020503060305020303" pitchFamily="18" charset="0"/>
              <a:ea typeface="+mn-ea"/>
              <a:cs typeface="+mn-cs"/>
            </a:endParaRPr>
          </a:p>
        </p:txBody>
      </p:sp>
    </p:spTree>
    <p:extLst>
      <p:ext uri="{BB962C8B-B14F-4D97-AF65-F5344CB8AC3E}">
        <p14:creationId xmlns:p14="http://schemas.microsoft.com/office/powerpoint/2010/main" val="3233095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5C8798-0380-04C0-64FD-C44FAA6F5D49}"/>
              </a:ext>
            </a:extLst>
          </p:cNvPr>
          <p:cNvSpPr>
            <a:spLocks noGrp="1"/>
          </p:cNvSpPr>
          <p:nvPr>
            <p:ph type="dt" sz="half" idx="10"/>
          </p:nvPr>
        </p:nvSpPr>
        <p:spPr/>
        <p:txBody>
          <a:bodyPr/>
          <a:lstStyle/>
          <a:p>
            <a:pPr>
              <a:defRPr/>
            </a:pPr>
            <a:r>
              <a:rPr lang="en-US" altLang="en-US"/>
              <a:t>18 May 2015</a:t>
            </a:r>
            <a:endParaRPr lang="it-IT" altLang="en-US"/>
          </a:p>
        </p:txBody>
      </p:sp>
      <p:sp>
        <p:nvSpPr>
          <p:cNvPr id="3" name="Footer Placeholder 2">
            <a:extLst>
              <a:ext uri="{FF2B5EF4-FFF2-40B4-BE49-F238E27FC236}">
                <a16:creationId xmlns:a16="http://schemas.microsoft.com/office/drawing/2014/main" id="{BF039558-D63A-31D2-136C-AFBDD56FDB35}"/>
              </a:ext>
            </a:extLst>
          </p:cNvPr>
          <p:cNvSpPr>
            <a:spLocks noGrp="1"/>
          </p:cNvSpPr>
          <p:nvPr>
            <p:ph type="ftr" sz="quarter" idx="11"/>
          </p:nvPr>
        </p:nvSpPr>
        <p:spPr/>
        <p:txBody>
          <a:bodyPr/>
          <a:lstStyle/>
          <a:p>
            <a:pPr>
              <a:defRPr/>
            </a:pPr>
            <a:r>
              <a:rPr lang="en-GB" altLang="en-US"/>
              <a:t>This is the name of the Conference</a:t>
            </a:r>
            <a:endParaRPr lang="it-IT" altLang="en-US"/>
          </a:p>
        </p:txBody>
      </p:sp>
      <p:sp>
        <p:nvSpPr>
          <p:cNvPr id="4" name="Slide Number Placeholder 3">
            <a:extLst>
              <a:ext uri="{FF2B5EF4-FFF2-40B4-BE49-F238E27FC236}">
                <a16:creationId xmlns:a16="http://schemas.microsoft.com/office/drawing/2014/main" id="{430A59D5-8DEC-DEB3-3A95-E354EEFB9BE3}"/>
              </a:ext>
            </a:extLst>
          </p:cNvPr>
          <p:cNvSpPr>
            <a:spLocks noGrp="1"/>
          </p:cNvSpPr>
          <p:nvPr>
            <p:ph type="sldNum" sz="quarter" idx="12"/>
          </p:nvPr>
        </p:nvSpPr>
        <p:spPr/>
        <p:txBody>
          <a:bodyPr/>
          <a:lstStyle/>
          <a:p>
            <a:pPr>
              <a:defRPr/>
            </a:pPr>
            <a:fld id="{C6812F13-C250-41E5-B037-0A9F582CA573}" type="slidenum">
              <a:rPr lang="it-IT" altLang="en-US" smtClean="0"/>
              <a:pPr>
                <a:defRPr/>
              </a:pPr>
              <a:t>3</a:t>
            </a:fld>
            <a:endParaRPr lang="it-IT" altLang="en-US"/>
          </a:p>
        </p:txBody>
      </p:sp>
      <p:sp>
        <p:nvSpPr>
          <p:cNvPr id="7" name="Rectangle 1">
            <a:extLst>
              <a:ext uri="{FF2B5EF4-FFF2-40B4-BE49-F238E27FC236}">
                <a16:creationId xmlns:a16="http://schemas.microsoft.com/office/drawing/2014/main" id="{871D56E3-4F64-391C-3A43-1C839DB746B0}"/>
              </a:ext>
            </a:extLst>
          </p:cNvPr>
          <p:cNvSpPr>
            <a:spLocks noChangeArrowheads="1"/>
          </p:cNvSpPr>
          <p:nvPr/>
        </p:nvSpPr>
        <p:spPr bwMode="auto">
          <a:xfrm>
            <a:off x="1631830" y="1597770"/>
            <a:ext cx="9996578" cy="4093428"/>
          </a:xfrm>
          <a:prstGeom prst="rect">
            <a:avLst/>
          </a:prstGeom>
          <a:solidFill>
            <a:srgbClr val="FCFB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FF0000"/>
                </a:solidFill>
                <a:effectLst/>
                <a:latin typeface="Inter"/>
              </a:rPr>
              <a:t>The key challenges faced by FAO country offices in implementing the Operational Partner Implementation Modality (OPIM) under GEF</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Inter"/>
              </a:rPr>
              <a:t>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400" b="1" i="0" u="none" strike="noStrike" cap="none" normalizeH="0" baseline="0" dirty="0">
                <a:ln>
                  <a:noFill/>
                </a:ln>
                <a:solidFill>
                  <a:srgbClr val="000000"/>
                </a:solidFill>
                <a:effectLst/>
                <a:latin typeface="Inter"/>
              </a:rPr>
              <a:t>Coordination and Partnership Management:</a:t>
            </a:r>
            <a:r>
              <a:rPr kumimoji="0" lang="en-US" altLang="en-US" sz="1400" b="0" i="0" u="none" strike="noStrike" cap="none" normalizeH="0" baseline="0" dirty="0">
                <a:ln>
                  <a:noFill/>
                </a:ln>
                <a:solidFill>
                  <a:srgbClr val="000000"/>
                </a:solidFill>
                <a:effectLst/>
                <a:latin typeface="Inter"/>
              </a:rPr>
              <a:t> Identifying  effective collaboration mechanism with operational partners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400" b="1" i="0" u="none" strike="noStrike" cap="none" normalizeH="0" baseline="0" dirty="0">
                <a:ln>
                  <a:noFill/>
                </a:ln>
                <a:solidFill>
                  <a:srgbClr val="000000"/>
                </a:solidFill>
                <a:effectLst/>
                <a:latin typeface="Inter"/>
              </a:rPr>
              <a:t>Capacity Constraints:</a:t>
            </a:r>
            <a:r>
              <a:rPr kumimoji="0" lang="en-US" altLang="en-US" sz="1400" b="0" i="0" u="none" strike="noStrike" cap="none" normalizeH="0" baseline="0" dirty="0">
                <a:ln>
                  <a:noFill/>
                </a:ln>
                <a:solidFill>
                  <a:srgbClr val="000000"/>
                </a:solidFill>
                <a:effectLst/>
                <a:latin typeface="Inter"/>
              </a:rPr>
              <a:t> Understanding of differentiated procedures, rules and regulations applied by involved entities </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400" b="1" i="0" u="none" strike="noStrike" cap="none" normalizeH="0" baseline="0" dirty="0">
                <a:ln>
                  <a:noFill/>
                </a:ln>
                <a:solidFill>
                  <a:srgbClr val="000000"/>
                </a:solidFill>
                <a:effectLst/>
                <a:latin typeface="Inter"/>
              </a:rPr>
              <a:t>Funding and Financial Management:</a:t>
            </a:r>
            <a:r>
              <a:rPr kumimoji="0" lang="en-US" altLang="en-US" sz="1400" b="0" i="0" u="none" strike="noStrike" cap="none" normalizeH="0" baseline="0" dirty="0">
                <a:ln>
                  <a:noFill/>
                </a:ln>
                <a:solidFill>
                  <a:srgbClr val="000000"/>
                </a:solidFill>
                <a:effectLst/>
                <a:latin typeface="Inter"/>
              </a:rPr>
              <a:t> Challenges in disbursing funds efficiently, managing budgets, and maintaining financial accountability.</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400" b="1" i="0" u="none" strike="noStrike" cap="none" normalizeH="0" baseline="0" dirty="0">
                <a:ln>
                  <a:noFill/>
                </a:ln>
                <a:solidFill>
                  <a:srgbClr val="000000"/>
                </a:solidFill>
                <a:effectLst/>
                <a:latin typeface="Inter"/>
              </a:rPr>
              <a:t>Monitoring and Evaluation:</a:t>
            </a:r>
            <a:r>
              <a:rPr kumimoji="0" lang="en-US" altLang="en-US" sz="1400" b="0" i="0" u="none" strike="noStrike" cap="none" normalizeH="0" baseline="0" dirty="0">
                <a:ln>
                  <a:noFill/>
                </a:ln>
                <a:solidFill>
                  <a:srgbClr val="000000"/>
                </a:solidFill>
                <a:effectLst/>
                <a:latin typeface="Inter"/>
              </a:rPr>
              <a:t> Difficulties in establishing robust M&amp;E systems</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400" b="1" i="0" u="none" strike="noStrike" cap="none" normalizeH="0" baseline="0" dirty="0">
                <a:ln>
                  <a:noFill/>
                </a:ln>
                <a:solidFill>
                  <a:srgbClr val="000000"/>
                </a:solidFill>
                <a:effectLst/>
                <a:latin typeface="Inter"/>
              </a:rPr>
              <a:t>Alignment with Local Contexts. </a:t>
            </a:r>
            <a:r>
              <a:rPr kumimoji="0" lang="en-US" altLang="en-US" sz="1400" i="0" u="none" strike="noStrike" cap="none" normalizeH="0" baseline="0" dirty="0">
                <a:ln>
                  <a:noFill/>
                </a:ln>
                <a:solidFill>
                  <a:srgbClr val="000000"/>
                </a:solidFill>
                <a:effectLst/>
                <a:latin typeface="Inter"/>
              </a:rPr>
              <a:t>Flexibility to adjust to changing environment </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400" b="1" i="0" u="none" strike="noStrike" cap="none" normalizeH="0" baseline="0" dirty="0">
                <a:ln>
                  <a:noFill/>
                </a:ln>
                <a:solidFill>
                  <a:srgbClr val="000000"/>
                </a:solidFill>
                <a:effectLst/>
                <a:latin typeface="Inter"/>
              </a:rPr>
              <a:t>Risk Management: </a:t>
            </a:r>
            <a:r>
              <a:rPr kumimoji="0" lang="en-US" altLang="en-US" sz="1400" i="0" u="none" strike="noStrike" cap="none" normalizeH="0" baseline="0" dirty="0">
                <a:ln>
                  <a:noFill/>
                </a:ln>
                <a:solidFill>
                  <a:srgbClr val="000000"/>
                </a:solidFill>
                <a:effectLst/>
                <a:latin typeface="Inter"/>
              </a:rPr>
              <a:t>Qualified experts :  </a:t>
            </a:r>
            <a:r>
              <a:rPr kumimoji="0" lang="en-US" altLang="en-US" sz="1400" b="0" i="0" u="none" strike="noStrike" cap="none" normalizeH="0" baseline="0" dirty="0">
                <a:ln>
                  <a:noFill/>
                </a:ln>
                <a:solidFill>
                  <a:srgbClr val="000000"/>
                </a:solidFill>
                <a:effectLst/>
                <a:latin typeface="Inter"/>
              </a:rPr>
              <a:t>Identifying, mitigating, and managing risks related to transparency, abuse of funds, and project delays.</a:t>
            </a:r>
          </a:p>
          <a:p>
            <a:pPr marL="0" marR="0" lvl="0" indent="0" algn="l" defTabSz="914400" rtl="0" eaLnBrk="0" fontAlgn="base" latinLnBrk="0" hangingPunct="0">
              <a:lnSpc>
                <a:spcPct val="100000"/>
              </a:lnSpc>
              <a:spcBef>
                <a:spcPct val="0"/>
              </a:spcBef>
              <a:spcAft>
                <a:spcPct val="0"/>
              </a:spcAft>
              <a:buClrTx/>
              <a:buSzTx/>
              <a:buFontTx/>
              <a:buAutoNum type="arabicPeriod" startAt="7"/>
              <a:tabLst/>
            </a:pPr>
            <a:r>
              <a:rPr kumimoji="0" lang="en-US" altLang="en-US" sz="1400" b="1" i="0" u="none" strike="noStrike" cap="none" normalizeH="0" baseline="0" dirty="0">
                <a:ln>
                  <a:noFill/>
                </a:ln>
                <a:solidFill>
                  <a:srgbClr val="000000"/>
                </a:solidFill>
                <a:effectLst/>
                <a:latin typeface="Inter"/>
              </a:rPr>
              <a:t>Communication and Reporting:</a:t>
            </a:r>
            <a:r>
              <a:rPr kumimoji="0" lang="en-US" altLang="en-US" sz="1400" b="0" i="0" u="none" strike="noStrike" cap="none" normalizeH="0" baseline="0" dirty="0">
                <a:ln>
                  <a:noFill/>
                </a:ln>
                <a:solidFill>
                  <a:srgbClr val="000000"/>
                </a:solidFill>
                <a:effectLst/>
                <a:latin typeface="Inter"/>
              </a:rPr>
              <a:t> Experts, mechanism and methods for consistent, transparent, and timely communication and reporting among all stakeholders to meet GEF and FAO standards.</a:t>
            </a:r>
          </a:p>
          <a:p>
            <a:pPr marL="0" marR="0" lvl="0" indent="0" algn="l" defTabSz="914400" rtl="0" eaLnBrk="0" fontAlgn="base" latinLnBrk="0" hangingPunct="0">
              <a:lnSpc>
                <a:spcPct val="100000"/>
              </a:lnSpc>
              <a:spcBef>
                <a:spcPct val="0"/>
              </a:spcBef>
              <a:spcAft>
                <a:spcPct val="0"/>
              </a:spcAft>
              <a:buClrTx/>
              <a:buSzTx/>
              <a:buFontTx/>
              <a:buAutoNum type="arabicPeriod" startAt="8"/>
              <a:tabLst/>
            </a:pPr>
            <a:r>
              <a:rPr kumimoji="0" lang="en-US" altLang="en-US" sz="1400" b="1" i="0" u="none" strike="noStrike" cap="none" normalizeH="0" baseline="0" dirty="0">
                <a:ln>
                  <a:noFill/>
                </a:ln>
                <a:solidFill>
                  <a:srgbClr val="000000"/>
                </a:solidFill>
                <a:effectLst/>
                <a:latin typeface="Inter"/>
              </a:rPr>
              <a:t>Sustainability and Ownership:</a:t>
            </a:r>
            <a:r>
              <a:rPr lang="en-US" altLang="en-US" sz="1400" dirty="0">
                <a:solidFill>
                  <a:srgbClr val="000000"/>
                </a:solidFill>
                <a:latin typeface="Inter"/>
              </a:rPr>
              <a:t> L</a:t>
            </a:r>
            <a:r>
              <a:rPr kumimoji="0" lang="en-US" altLang="en-US" sz="1400" b="0" i="0" u="none" strike="noStrike" cap="none" normalizeH="0" baseline="0" dirty="0">
                <a:ln>
                  <a:noFill/>
                </a:ln>
                <a:solidFill>
                  <a:srgbClr val="000000"/>
                </a:solidFill>
                <a:effectLst/>
                <a:latin typeface="Inter"/>
              </a:rPr>
              <a:t>ong-term sustainability and national ownership of project activities.</a:t>
            </a:r>
          </a:p>
          <a:p>
            <a:pPr marL="0" marR="0" lvl="0" indent="0" algn="l" defTabSz="914400" rtl="0" eaLnBrk="0" fontAlgn="base" latinLnBrk="0" hangingPunct="0">
              <a:lnSpc>
                <a:spcPct val="100000"/>
              </a:lnSpc>
              <a:spcBef>
                <a:spcPct val="0"/>
              </a:spcBef>
              <a:spcAft>
                <a:spcPct val="0"/>
              </a:spcAft>
              <a:buClrTx/>
              <a:buSzTx/>
              <a:buFontTx/>
              <a:buAutoNum type="arabicPeriod" startAt="9"/>
              <a:tabLst/>
            </a:pPr>
            <a:r>
              <a:rPr kumimoji="0" lang="en-US" altLang="en-US" sz="1400" b="1" i="0" u="none" strike="noStrike" cap="none" normalizeH="0" baseline="0" dirty="0">
                <a:ln>
                  <a:noFill/>
                </a:ln>
                <a:solidFill>
                  <a:srgbClr val="000000"/>
                </a:solidFill>
                <a:effectLst/>
                <a:latin typeface="Inter"/>
              </a:rPr>
              <a:t>Regulatory and Administrative Barriers:</a:t>
            </a:r>
            <a:r>
              <a:rPr kumimoji="0" lang="en-US" altLang="en-US" sz="1400" b="0" i="0" u="none" strike="noStrike" cap="none" normalizeH="0" baseline="0" dirty="0">
                <a:ln>
                  <a:noFill/>
                </a:ln>
                <a:solidFill>
                  <a:srgbClr val="000000"/>
                </a:solidFill>
                <a:effectLst/>
                <a:latin typeface="Inter"/>
              </a:rPr>
              <a:t> Navigating complex regulatory environments, legal requirements, and administrative procedures which may delay or complicate implementation.</a:t>
            </a:r>
          </a:p>
          <a:p>
            <a:pPr marL="0" marR="0" lvl="0" indent="0" algn="l" defTabSz="914400" rtl="0" eaLnBrk="0" fontAlgn="base" latinLnBrk="0" hangingPunct="0">
              <a:lnSpc>
                <a:spcPct val="100000"/>
              </a:lnSpc>
              <a:spcBef>
                <a:spcPct val="0"/>
              </a:spcBef>
              <a:spcAft>
                <a:spcPct val="0"/>
              </a:spcAft>
              <a:buClrTx/>
              <a:buSzTx/>
              <a:buFontTx/>
              <a:buAutoNum type="arabicPeriod" startAt="10"/>
              <a:tabLst/>
            </a:pPr>
            <a:r>
              <a:rPr kumimoji="0" lang="en-US" altLang="en-US" sz="1400" b="1" i="0" u="none" strike="noStrike" cap="none" normalizeH="0" baseline="0" dirty="0">
                <a:ln>
                  <a:noFill/>
                </a:ln>
                <a:solidFill>
                  <a:srgbClr val="000000"/>
                </a:solidFill>
                <a:effectLst/>
                <a:latin typeface="Inter"/>
              </a:rPr>
              <a:t>Resource Mobilization:</a:t>
            </a:r>
            <a:r>
              <a:rPr kumimoji="0" lang="en-US" altLang="en-US" sz="1400" b="0" i="0" u="none" strike="noStrike" cap="none" normalizeH="0" baseline="0" dirty="0">
                <a:ln>
                  <a:noFill/>
                </a:ln>
                <a:solidFill>
                  <a:srgbClr val="000000"/>
                </a:solidFill>
                <a:effectLst/>
                <a:latin typeface="Inter"/>
              </a:rPr>
              <a:t> Securing ongoing financial and technical resources to sustain project activities beyond initial phases.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Inter"/>
              </a:rPr>
              <a:t>These challenges require targeted strategies including capacity building, strengthened coordination mechanisms, clear contractual arrangements, and robust monitoring systems to enhance the effectiveness of OPIM in GEF projects.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FCFCFC"/>
                </a:solidFill>
                <a:effectLst/>
                <a:latin typeface="Inter"/>
              </a:rPr>
              <a:t>Regenerate</a:t>
            </a:r>
            <a:endParaRPr kumimoji="0" lang="en-US" altLang="en-US" sz="1400" b="0" i="0" u="none" strike="noStrike" cap="none" normalizeH="0" baseline="0" dirty="0">
              <a:ln>
                <a:noFill/>
              </a:ln>
              <a:solidFill>
                <a:srgbClr val="000000"/>
              </a:solidFill>
              <a:effectLst/>
              <a:latin typeface="Inter"/>
            </a:endParaRPr>
          </a:p>
        </p:txBody>
      </p:sp>
      <p:sp>
        <p:nvSpPr>
          <p:cNvPr id="8" name="Rectangle 2">
            <a:extLst>
              <a:ext uri="{FF2B5EF4-FFF2-40B4-BE49-F238E27FC236}">
                <a16:creationId xmlns:a16="http://schemas.microsoft.com/office/drawing/2014/main" id="{E7F8752A-93F6-C3D9-0F4B-8C3FA0C6BAD2}"/>
              </a:ext>
            </a:extLst>
          </p:cNvPr>
          <p:cNvSpPr>
            <a:spLocks noChangeArrowheads="1"/>
          </p:cNvSpPr>
          <p:nvPr/>
        </p:nvSpPr>
        <p:spPr bwMode="auto">
          <a:xfrm>
            <a:off x="2053087" y="286289"/>
            <a:ext cx="2113471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EC3E5BB7-7BAF-536A-6A73-C30CECAC3D30}"/>
              </a:ext>
            </a:extLst>
          </p:cNvPr>
          <p:cNvSpPr txBox="1"/>
          <p:nvPr/>
        </p:nvSpPr>
        <p:spPr>
          <a:xfrm>
            <a:off x="5525711" y="286289"/>
            <a:ext cx="445648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70C0"/>
                </a:solidFill>
                <a:effectLst/>
                <a:uLnTx/>
                <a:uFillTx/>
                <a:latin typeface="Bell MT" panose="02020503060305020303" pitchFamily="18" charset="0"/>
                <a:ea typeface="+mn-ea"/>
                <a:cs typeface="+mn-cs"/>
              </a:rPr>
              <a:t>GUINEA ECUATORIAL</a:t>
            </a:r>
            <a:endParaRPr kumimoji="0" lang="fr-FR" sz="4800" b="1" i="0" u="none" strike="noStrike" kern="1200" cap="none" spc="0" normalizeH="0" baseline="0" noProof="0" dirty="0">
              <a:ln>
                <a:noFill/>
              </a:ln>
              <a:solidFill>
                <a:srgbClr val="0070C0"/>
              </a:solidFill>
              <a:effectLst/>
              <a:uLnTx/>
              <a:uFillTx/>
              <a:latin typeface="Bell MT" panose="02020503060305020303" pitchFamily="18" charset="0"/>
              <a:ea typeface="+mn-ea"/>
              <a:cs typeface="+mn-cs"/>
            </a:endParaRPr>
          </a:p>
        </p:txBody>
      </p:sp>
    </p:spTree>
    <p:extLst>
      <p:ext uri="{BB962C8B-B14F-4D97-AF65-F5344CB8AC3E}">
        <p14:creationId xmlns:p14="http://schemas.microsoft.com/office/powerpoint/2010/main" val="2907408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A3E5DA-8E24-99F1-B11D-99DE877DFF75}"/>
              </a:ext>
            </a:extLst>
          </p:cNvPr>
          <p:cNvSpPr>
            <a:spLocks noGrp="1"/>
          </p:cNvSpPr>
          <p:nvPr>
            <p:ph type="dt" sz="half" idx="10"/>
          </p:nvPr>
        </p:nvSpPr>
        <p:spPr/>
        <p:txBody>
          <a:bodyPr/>
          <a:lstStyle/>
          <a:p>
            <a:pPr>
              <a:defRPr/>
            </a:pPr>
            <a:r>
              <a:rPr lang="en-US" altLang="en-US"/>
              <a:t>18 May 2015</a:t>
            </a:r>
            <a:endParaRPr lang="it-IT" altLang="en-US"/>
          </a:p>
        </p:txBody>
      </p:sp>
      <p:sp>
        <p:nvSpPr>
          <p:cNvPr id="3" name="Footer Placeholder 2">
            <a:extLst>
              <a:ext uri="{FF2B5EF4-FFF2-40B4-BE49-F238E27FC236}">
                <a16:creationId xmlns:a16="http://schemas.microsoft.com/office/drawing/2014/main" id="{BC01C10B-51E9-521B-446E-AEA2C6BBD727}"/>
              </a:ext>
            </a:extLst>
          </p:cNvPr>
          <p:cNvSpPr>
            <a:spLocks noGrp="1"/>
          </p:cNvSpPr>
          <p:nvPr>
            <p:ph type="ftr" sz="quarter" idx="11"/>
          </p:nvPr>
        </p:nvSpPr>
        <p:spPr/>
        <p:txBody>
          <a:bodyPr/>
          <a:lstStyle/>
          <a:p>
            <a:pPr>
              <a:defRPr/>
            </a:pPr>
            <a:r>
              <a:rPr lang="en-GB" altLang="en-US"/>
              <a:t>This is the name of the Conference</a:t>
            </a:r>
            <a:endParaRPr lang="it-IT" altLang="en-US"/>
          </a:p>
        </p:txBody>
      </p:sp>
      <p:sp>
        <p:nvSpPr>
          <p:cNvPr id="4" name="Slide Number Placeholder 3">
            <a:extLst>
              <a:ext uri="{FF2B5EF4-FFF2-40B4-BE49-F238E27FC236}">
                <a16:creationId xmlns:a16="http://schemas.microsoft.com/office/drawing/2014/main" id="{05D3C914-585F-8954-D452-514A681C8338}"/>
              </a:ext>
            </a:extLst>
          </p:cNvPr>
          <p:cNvSpPr>
            <a:spLocks noGrp="1"/>
          </p:cNvSpPr>
          <p:nvPr>
            <p:ph type="sldNum" sz="quarter" idx="12"/>
          </p:nvPr>
        </p:nvSpPr>
        <p:spPr>
          <a:xfrm>
            <a:off x="8591910" y="6492875"/>
            <a:ext cx="2743200" cy="365125"/>
          </a:xfrm>
        </p:spPr>
        <p:txBody>
          <a:bodyPr/>
          <a:lstStyle/>
          <a:p>
            <a:pPr>
              <a:defRPr/>
            </a:pPr>
            <a:fld id="{C6812F13-C250-41E5-B037-0A9F582CA573}" type="slidenum">
              <a:rPr lang="it-IT" altLang="en-US" smtClean="0"/>
              <a:pPr>
                <a:defRPr/>
              </a:pPr>
              <a:t>4</a:t>
            </a:fld>
            <a:endParaRPr lang="it-IT" altLang="en-US"/>
          </a:p>
        </p:txBody>
      </p:sp>
      <p:sp>
        <p:nvSpPr>
          <p:cNvPr id="6" name="TextBox 5">
            <a:extLst>
              <a:ext uri="{FF2B5EF4-FFF2-40B4-BE49-F238E27FC236}">
                <a16:creationId xmlns:a16="http://schemas.microsoft.com/office/drawing/2014/main" id="{4B5209FA-3EAC-BF78-4E3C-8AAEAECFCBA7}"/>
              </a:ext>
            </a:extLst>
          </p:cNvPr>
          <p:cNvSpPr txBox="1"/>
          <p:nvPr/>
        </p:nvSpPr>
        <p:spPr>
          <a:xfrm>
            <a:off x="1126286" y="983642"/>
            <a:ext cx="10738449" cy="765146"/>
          </a:xfrm>
          <a:prstGeom prst="rect">
            <a:avLst/>
          </a:prstGeom>
          <a:noFill/>
        </p:spPr>
        <p:txBody>
          <a:bodyPr wrap="square">
            <a:spAutoFit/>
          </a:bodyPr>
          <a:lstStyle/>
          <a:p>
            <a:pPr algn="l" rtl="0">
              <a:lnSpc>
                <a:spcPts val="2700"/>
              </a:lnSpc>
              <a:buNone/>
            </a:pPr>
            <a:r>
              <a:rPr lang="fr-FR" b="0" i="0" dirty="0">
                <a:solidFill>
                  <a:srgbClr val="1F1F1F"/>
                </a:solidFill>
                <a:effectLst/>
                <a:latin typeface="Bell MT" panose="02020503060305020303" pitchFamily="18" charset="0"/>
              </a:rPr>
              <a:t>Les principaux défis rencontrés par les bureaux de pays de la FAO dans la mise en œuvre du mécanisme de mise en œuvre par les partenaires opérationnels (MPPO) des projets du FEM</a:t>
            </a:r>
          </a:p>
        </p:txBody>
      </p:sp>
      <p:grpSp>
        <p:nvGrpSpPr>
          <p:cNvPr id="19" name="Group 18">
            <a:extLst>
              <a:ext uri="{FF2B5EF4-FFF2-40B4-BE49-F238E27FC236}">
                <a16:creationId xmlns:a16="http://schemas.microsoft.com/office/drawing/2014/main" id="{39567D48-A615-38BB-6945-1D086B66C3CE}"/>
              </a:ext>
            </a:extLst>
          </p:cNvPr>
          <p:cNvGrpSpPr/>
          <p:nvPr/>
        </p:nvGrpSpPr>
        <p:grpSpPr>
          <a:xfrm>
            <a:off x="1259097" y="1823741"/>
            <a:ext cx="3392699" cy="1932317"/>
            <a:chOff x="774219" y="2239176"/>
            <a:chExt cx="3392699" cy="1932317"/>
          </a:xfrm>
        </p:grpSpPr>
        <p:sp>
          <p:nvSpPr>
            <p:cNvPr id="8" name="TextBox 7">
              <a:extLst>
                <a:ext uri="{FF2B5EF4-FFF2-40B4-BE49-F238E27FC236}">
                  <a16:creationId xmlns:a16="http://schemas.microsoft.com/office/drawing/2014/main" id="{09E586E4-8E2D-027F-5557-246A3343CD1B}"/>
                </a:ext>
              </a:extLst>
            </p:cNvPr>
            <p:cNvSpPr txBox="1"/>
            <p:nvPr/>
          </p:nvSpPr>
          <p:spPr>
            <a:xfrm>
              <a:off x="1423717" y="2646733"/>
              <a:ext cx="2743201" cy="1105431"/>
            </a:xfrm>
            <a:prstGeom prst="rect">
              <a:avLst/>
            </a:prstGeom>
            <a:noFill/>
          </p:spPr>
          <p:txBody>
            <a:bodyPr wrap="square">
              <a:spAutoFit/>
            </a:bodyPr>
            <a:lstStyle/>
            <a:p>
              <a:pPr algn="l" rtl="0">
                <a:lnSpc>
                  <a:spcPts val="2700"/>
                </a:lnSpc>
                <a:buNone/>
              </a:pPr>
              <a:r>
                <a:rPr lang="fr-FR" b="0" i="0" dirty="0">
                  <a:solidFill>
                    <a:srgbClr val="1F1F1F"/>
                  </a:solidFill>
                  <a:effectLst/>
                  <a:latin typeface="inherit"/>
                </a:rPr>
                <a:t>Coordination et</a:t>
              </a:r>
            </a:p>
            <a:p>
              <a:pPr algn="l" rtl="0">
                <a:lnSpc>
                  <a:spcPts val="2700"/>
                </a:lnSpc>
                <a:buNone/>
              </a:pPr>
              <a:r>
                <a:rPr lang="fr-FR" b="0" i="0" dirty="0">
                  <a:solidFill>
                    <a:srgbClr val="1F1F1F"/>
                  </a:solidFill>
                  <a:effectLst/>
                  <a:latin typeface="inherit"/>
                </a:rPr>
                <a:t> gestion des</a:t>
              </a:r>
            </a:p>
            <a:p>
              <a:pPr algn="l" rtl="0">
                <a:lnSpc>
                  <a:spcPts val="2700"/>
                </a:lnSpc>
                <a:buNone/>
              </a:pPr>
              <a:r>
                <a:rPr lang="fr-FR" b="0" i="0" dirty="0">
                  <a:solidFill>
                    <a:srgbClr val="1F1F1F"/>
                  </a:solidFill>
                  <a:effectLst/>
                  <a:latin typeface="inherit"/>
                </a:rPr>
                <a:t> partenariats :</a:t>
              </a:r>
            </a:p>
          </p:txBody>
        </p:sp>
        <p:sp>
          <p:nvSpPr>
            <p:cNvPr id="9" name="Oval 8">
              <a:extLst>
                <a:ext uri="{FF2B5EF4-FFF2-40B4-BE49-F238E27FC236}">
                  <a16:creationId xmlns:a16="http://schemas.microsoft.com/office/drawing/2014/main" id="{050F435D-8154-0878-D29F-EBD820CC6577}"/>
                </a:ext>
              </a:extLst>
            </p:cNvPr>
            <p:cNvSpPr/>
            <p:nvPr/>
          </p:nvSpPr>
          <p:spPr>
            <a:xfrm>
              <a:off x="774219" y="2239176"/>
              <a:ext cx="3014934" cy="1932317"/>
            </a:xfrm>
            <a:prstGeom prst="ellipse">
              <a:avLst/>
            </a:prstGeom>
            <a:solidFill>
              <a:srgbClr val="FFFF00">
                <a:alpha val="39000"/>
              </a:srgbClr>
            </a:solidFill>
            <a:scene3d>
              <a:camera prst="perspectiveContrastingRightFacing"/>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86AC50F2-2856-D8EF-1E55-28A5C5612F96}"/>
              </a:ext>
            </a:extLst>
          </p:cNvPr>
          <p:cNvSpPr txBox="1"/>
          <p:nvPr/>
        </p:nvSpPr>
        <p:spPr>
          <a:xfrm rot="1945513">
            <a:off x="3154158" y="3225442"/>
            <a:ext cx="7251929" cy="1323439"/>
          </a:xfrm>
          <a:prstGeom prst="rect">
            <a:avLst/>
          </a:prstGeom>
          <a:noFill/>
        </p:spPr>
        <p:txBody>
          <a:bodyPr wrap="square">
            <a:spAutoFit/>
          </a:bodyPr>
          <a:lstStyle/>
          <a:p>
            <a:r>
              <a:rPr lang="fr-FR" sz="4000" dirty="0">
                <a:solidFill>
                  <a:srgbClr val="FF0000"/>
                </a:solidFill>
                <a:latin typeface="Bell MT" panose="02020503060305020303" pitchFamily="18" charset="0"/>
              </a:rPr>
              <a:t>CONTRAINTES EN MATIÈRE DE CAPACITÉS </a:t>
            </a:r>
            <a:endParaRPr lang="en-US" sz="4000" dirty="0">
              <a:solidFill>
                <a:srgbClr val="FF0000"/>
              </a:solidFill>
              <a:latin typeface="Bell MT" panose="02020503060305020303" pitchFamily="18" charset="0"/>
            </a:endParaRPr>
          </a:p>
        </p:txBody>
      </p:sp>
      <p:sp>
        <p:nvSpPr>
          <p:cNvPr id="13" name="TextBox 12">
            <a:extLst>
              <a:ext uri="{FF2B5EF4-FFF2-40B4-BE49-F238E27FC236}">
                <a16:creationId xmlns:a16="http://schemas.microsoft.com/office/drawing/2014/main" id="{BC2F7C59-4168-B326-E577-BC0625FE6B44}"/>
              </a:ext>
            </a:extLst>
          </p:cNvPr>
          <p:cNvSpPr txBox="1"/>
          <p:nvPr/>
        </p:nvSpPr>
        <p:spPr>
          <a:xfrm>
            <a:off x="9062048" y="2009906"/>
            <a:ext cx="1840304" cy="1105431"/>
          </a:xfrm>
          <a:prstGeom prst="rect">
            <a:avLst/>
          </a:prstGeom>
          <a:noFill/>
        </p:spPr>
        <p:txBody>
          <a:bodyPr wrap="square">
            <a:spAutoFit/>
          </a:bodyPr>
          <a:lstStyle/>
          <a:p>
            <a:pPr algn="l" rtl="0">
              <a:lnSpc>
                <a:spcPts val="2700"/>
              </a:lnSpc>
              <a:buNone/>
            </a:pPr>
            <a:r>
              <a:rPr lang="fr-FR" b="0" i="0" dirty="0">
                <a:solidFill>
                  <a:srgbClr val="1F1F1F"/>
                </a:solidFill>
                <a:effectLst/>
                <a:latin typeface="inherit"/>
              </a:rPr>
              <a:t>Financement et gestion financière </a:t>
            </a:r>
          </a:p>
        </p:txBody>
      </p:sp>
      <p:sp>
        <p:nvSpPr>
          <p:cNvPr id="14" name="Oval 13">
            <a:extLst>
              <a:ext uri="{FF2B5EF4-FFF2-40B4-BE49-F238E27FC236}">
                <a16:creationId xmlns:a16="http://schemas.microsoft.com/office/drawing/2014/main" id="{C1506ACC-2F86-B90C-AFB7-79F8E804950A}"/>
              </a:ext>
            </a:extLst>
          </p:cNvPr>
          <p:cNvSpPr/>
          <p:nvPr/>
        </p:nvSpPr>
        <p:spPr>
          <a:xfrm>
            <a:off x="8422973" y="1517611"/>
            <a:ext cx="3014934" cy="1932317"/>
          </a:xfrm>
          <a:prstGeom prst="ellipse">
            <a:avLst/>
          </a:prstGeom>
          <a:solidFill>
            <a:srgbClr val="FFFF00">
              <a:alpha val="39000"/>
            </a:srgbClr>
          </a:solidFill>
          <a:scene3d>
            <a:camera prst="perspectiveContrastingRightFacing"/>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9432B60-9B2C-59A5-78DA-77655399ADC1}"/>
              </a:ext>
            </a:extLst>
          </p:cNvPr>
          <p:cNvSpPr txBox="1"/>
          <p:nvPr/>
        </p:nvSpPr>
        <p:spPr>
          <a:xfrm>
            <a:off x="6709554" y="4709336"/>
            <a:ext cx="2089028" cy="369332"/>
          </a:xfrm>
          <a:prstGeom prst="rect">
            <a:avLst/>
          </a:prstGeom>
          <a:noFill/>
        </p:spPr>
        <p:txBody>
          <a:bodyPr wrap="square">
            <a:spAutoFit/>
          </a:bodyPr>
          <a:lstStyle/>
          <a:p>
            <a:r>
              <a:rPr lang="en-US" dirty="0" err="1"/>
              <a:t>Suivi</a:t>
            </a:r>
            <a:r>
              <a:rPr lang="en-US" dirty="0"/>
              <a:t> et </a:t>
            </a:r>
            <a:r>
              <a:rPr lang="en-US" dirty="0" err="1"/>
              <a:t>évaluation</a:t>
            </a:r>
            <a:r>
              <a:rPr lang="en-US" dirty="0"/>
              <a:t> </a:t>
            </a:r>
          </a:p>
        </p:txBody>
      </p:sp>
      <p:sp>
        <p:nvSpPr>
          <p:cNvPr id="17" name="Oval 16">
            <a:extLst>
              <a:ext uri="{FF2B5EF4-FFF2-40B4-BE49-F238E27FC236}">
                <a16:creationId xmlns:a16="http://schemas.microsoft.com/office/drawing/2014/main" id="{2E39C79B-6A82-C841-CD30-1A8F3AC61DE6}"/>
              </a:ext>
            </a:extLst>
          </p:cNvPr>
          <p:cNvSpPr/>
          <p:nvPr/>
        </p:nvSpPr>
        <p:spPr>
          <a:xfrm>
            <a:off x="6246601" y="3990511"/>
            <a:ext cx="3014934" cy="1932317"/>
          </a:xfrm>
          <a:prstGeom prst="ellipse">
            <a:avLst/>
          </a:prstGeom>
          <a:solidFill>
            <a:srgbClr val="FFFF00">
              <a:alpha val="39000"/>
            </a:srgbClr>
          </a:solidFill>
          <a:scene3d>
            <a:camera prst="perspectiveContrastingRightFacing"/>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2C870A7-859C-1FE7-5B56-81588C019607}"/>
              </a:ext>
            </a:extLst>
          </p:cNvPr>
          <p:cNvSpPr txBox="1"/>
          <p:nvPr/>
        </p:nvSpPr>
        <p:spPr>
          <a:xfrm>
            <a:off x="9504152" y="4524396"/>
            <a:ext cx="1749726" cy="669935"/>
          </a:xfrm>
          <a:prstGeom prst="rect">
            <a:avLst/>
          </a:prstGeom>
          <a:noFill/>
        </p:spPr>
        <p:txBody>
          <a:bodyPr wrap="square">
            <a:spAutoFit/>
          </a:bodyPr>
          <a:lstStyle/>
          <a:p>
            <a:r>
              <a:rPr lang="en-US" dirty="0"/>
              <a:t>Adaptation aux </a:t>
            </a:r>
            <a:r>
              <a:rPr lang="en-US" dirty="0" err="1"/>
              <a:t>contextes</a:t>
            </a:r>
            <a:r>
              <a:rPr lang="en-US" dirty="0"/>
              <a:t> </a:t>
            </a:r>
            <a:r>
              <a:rPr lang="en-US" dirty="0" err="1"/>
              <a:t>locaux</a:t>
            </a:r>
            <a:r>
              <a:rPr lang="en-US" dirty="0"/>
              <a:t> </a:t>
            </a:r>
          </a:p>
        </p:txBody>
      </p:sp>
      <p:sp>
        <p:nvSpPr>
          <p:cNvPr id="22" name="Oval 21">
            <a:extLst>
              <a:ext uri="{FF2B5EF4-FFF2-40B4-BE49-F238E27FC236}">
                <a16:creationId xmlns:a16="http://schemas.microsoft.com/office/drawing/2014/main" id="{4CFCA832-C8EE-7047-663B-222DF16314CF}"/>
              </a:ext>
            </a:extLst>
          </p:cNvPr>
          <p:cNvSpPr/>
          <p:nvPr/>
        </p:nvSpPr>
        <p:spPr>
          <a:xfrm>
            <a:off x="8871548" y="3936980"/>
            <a:ext cx="3014934" cy="1932317"/>
          </a:xfrm>
          <a:prstGeom prst="ellipse">
            <a:avLst/>
          </a:prstGeom>
          <a:solidFill>
            <a:srgbClr val="FFFF00">
              <a:alpha val="39000"/>
            </a:srgbClr>
          </a:solidFill>
          <a:scene3d>
            <a:camera prst="perspectiveContrastingRightFacing"/>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7165BE1-22CD-487D-D42A-2F43DAC01423}"/>
              </a:ext>
            </a:extLst>
          </p:cNvPr>
          <p:cNvSpPr txBox="1"/>
          <p:nvPr/>
        </p:nvSpPr>
        <p:spPr>
          <a:xfrm>
            <a:off x="2387362" y="4559220"/>
            <a:ext cx="2264434" cy="646331"/>
          </a:xfrm>
          <a:prstGeom prst="rect">
            <a:avLst/>
          </a:prstGeom>
          <a:noFill/>
        </p:spPr>
        <p:txBody>
          <a:bodyPr wrap="square">
            <a:spAutoFit/>
          </a:bodyPr>
          <a:lstStyle/>
          <a:p>
            <a:r>
              <a:rPr lang="en-US" dirty="0"/>
              <a:t>Communication et rapports </a:t>
            </a:r>
          </a:p>
        </p:txBody>
      </p:sp>
      <p:sp>
        <p:nvSpPr>
          <p:cNvPr id="26" name="Oval 25">
            <a:extLst>
              <a:ext uri="{FF2B5EF4-FFF2-40B4-BE49-F238E27FC236}">
                <a16:creationId xmlns:a16="http://schemas.microsoft.com/office/drawing/2014/main" id="{CD97E763-3D19-7EB4-AECE-D2A10D4B6585}"/>
              </a:ext>
            </a:extLst>
          </p:cNvPr>
          <p:cNvSpPr/>
          <p:nvPr/>
        </p:nvSpPr>
        <p:spPr>
          <a:xfrm>
            <a:off x="2018579" y="3990511"/>
            <a:ext cx="3014934" cy="1932317"/>
          </a:xfrm>
          <a:prstGeom prst="ellipse">
            <a:avLst/>
          </a:prstGeom>
          <a:solidFill>
            <a:srgbClr val="FFFF00">
              <a:alpha val="39000"/>
            </a:srgbClr>
          </a:solidFill>
          <a:scene3d>
            <a:camera prst="perspectiveContrastingRightFacing"/>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A02FF24-70F3-290F-4361-4DBC0F9CF1E9}"/>
              </a:ext>
            </a:extLst>
          </p:cNvPr>
          <p:cNvSpPr txBox="1"/>
          <p:nvPr/>
        </p:nvSpPr>
        <p:spPr>
          <a:xfrm>
            <a:off x="4866380" y="3792713"/>
            <a:ext cx="1984075" cy="646331"/>
          </a:xfrm>
          <a:prstGeom prst="rect">
            <a:avLst/>
          </a:prstGeom>
          <a:noFill/>
        </p:spPr>
        <p:txBody>
          <a:bodyPr wrap="square">
            <a:spAutoFit/>
          </a:bodyPr>
          <a:lstStyle/>
          <a:p>
            <a:r>
              <a:rPr lang="en-US" dirty="0" err="1"/>
              <a:t>Pérennité</a:t>
            </a:r>
            <a:r>
              <a:rPr lang="en-US" dirty="0"/>
              <a:t> et appropriation</a:t>
            </a:r>
          </a:p>
        </p:txBody>
      </p:sp>
      <p:sp>
        <p:nvSpPr>
          <p:cNvPr id="30" name="Oval 29">
            <a:extLst>
              <a:ext uri="{FF2B5EF4-FFF2-40B4-BE49-F238E27FC236}">
                <a16:creationId xmlns:a16="http://schemas.microsoft.com/office/drawing/2014/main" id="{D97AE4E4-4BDE-13DE-C37F-C817973D62FB}"/>
              </a:ext>
            </a:extLst>
          </p:cNvPr>
          <p:cNvSpPr/>
          <p:nvPr/>
        </p:nvSpPr>
        <p:spPr>
          <a:xfrm>
            <a:off x="4291461" y="3313135"/>
            <a:ext cx="3014934" cy="1932317"/>
          </a:xfrm>
          <a:prstGeom prst="ellipse">
            <a:avLst/>
          </a:prstGeom>
          <a:solidFill>
            <a:srgbClr val="FFFF00">
              <a:alpha val="39000"/>
            </a:srgbClr>
          </a:solidFill>
          <a:scene3d>
            <a:camera prst="perspectiveContrastingRightFacing"/>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9FCA120A-6274-4CDA-75FE-22BA8FD63DEA}"/>
              </a:ext>
            </a:extLst>
          </p:cNvPr>
          <p:cNvSpPr txBox="1"/>
          <p:nvPr/>
        </p:nvSpPr>
        <p:spPr>
          <a:xfrm>
            <a:off x="6761129" y="2629883"/>
            <a:ext cx="1874091" cy="923330"/>
          </a:xfrm>
          <a:prstGeom prst="rect">
            <a:avLst/>
          </a:prstGeom>
          <a:noFill/>
        </p:spPr>
        <p:txBody>
          <a:bodyPr wrap="square">
            <a:spAutoFit/>
          </a:bodyPr>
          <a:lstStyle/>
          <a:p>
            <a:r>
              <a:rPr lang="en-US" dirty="0"/>
              <a:t>Obstacles </a:t>
            </a:r>
            <a:r>
              <a:rPr lang="en-US" dirty="0" err="1"/>
              <a:t>réglementaires</a:t>
            </a:r>
            <a:r>
              <a:rPr lang="en-US" dirty="0"/>
              <a:t> et </a:t>
            </a:r>
            <a:r>
              <a:rPr lang="en-US" dirty="0" err="1"/>
              <a:t>administratifs</a:t>
            </a:r>
            <a:r>
              <a:rPr lang="en-US" dirty="0"/>
              <a:t> :</a:t>
            </a:r>
          </a:p>
        </p:txBody>
      </p:sp>
      <p:sp>
        <p:nvSpPr>
          <p:cNvPr id="33" name="Oval 32">
            <a:extLst>
              <a:ext uri="{FF2B5EF4-FFF2-40B4-BE49-F238E27FC236}">
                <a16:creationId xmlns:a16="http://schemas.microsoft.com/office/drawing/2014/main" id="{603BB324-D123-721C-3438-EE9ECAD376A4}"/>
              </a:ext>
            </a:extLst>
          </p:cNvPr>
          <p:cNvSpPr/>
          <p:nvPr/>
        </p:nvSpPr>
        <p:spPr>
          <a:xfrm>
            <a:off x="6310405" y="2140256"/>
            <a:ext cx="3014934" cy="1932317"/>
          </a:xfrm>
          <a:prstGeom prst="ellipse">
            <a:avLst/>
          </a:prstGeom>
          <a:solidFill>
            <a:srgbClr val="FFFF00">
              <a:alpha val="39000"/>
            </a:srgbClr>
          </a:solidFill>
          <a:scene3d>
            <a:camera prst="perspectiveContrastingRightFacing"/>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41141BE-0ECB-2D2E-4B84-B39B15B170E1}"/>
              </a:ext>
            </a:extLst>
          </p:cNvPr>
          <p:cNvSpPr txBox="1"/>
          <p:nvPr/>
        </p:nvSpPr>
        <p:spPr>
          <a:xfrm>
            <a:off x="5525711" y="286289"/>
            <a:ext cx="445648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70C0"/>
                </a:solidFill>
                <a:effectLst/>
                <a:uLnTx/>
                <a:uFillTx/>
                <a:latin typeface="Bell MT" panose="02020503060305020303" pitchFamily="18" charset="0"/>
                <a:ea typeface="+mn-ea"/>
                <a:cs typeface="+mn-cs"/>
              </a:rPr>
              <a:t>GUINEA ECUATORIAL</a:t>
            </a:r>
            <a:endParaRPr kumimoji="0" lang="fr-FR" sz="4800" b="1" i="0" u="none" strike="noStrike" kern="1200" cap="none" spc="0" normalizeH="0" baseline="0" noProof="0" dirty="0">
              <a:ln>
                <a:noFill/>
              </a:ln>
              <a:solidFill>
                <a:srgbClr val="0070C0"/>
              </a:solidFill>
              <a:effectLst/>
              <a:uLnTx/>
              <a:uFillTx/>
              <a:latin typeface="Bell MT" panose="02020503060305020303" pitchFamily="18" charset="0"/>
              <a:ea typeface="+mn-ea"/>
              <a:cs typeface="+mn-cs"/>
            </a:endParaRPr>
          </a:p>
        </p:txBody>
      </p:sp>
    </p:spTree>
    <p:extLst>
      <p:ext uri="{BB962C8B-B14F-4D97-AF65-F5344CB8AC3E}">
        <p14:creationId xmlns:p14="http://schemas.microsoft.com/office/powerpoint/2010/main" val="2012559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Rounded Corners 50">
            <a:extLst>
              <a:ext uri="{FF2B5EF4-FFF2-40B4-BE49-F238E27FC236}">
                <a16:creationId xmlns:a16="http://schemas.microsoft.com/office/drawing/2014/main" id="{509EB321-04A6-0379-621C-73E4068963AD}"/>
              </a:ext>
            </a:extLst>
          </p:cNvPr>
          <p:cNvSpPr/>
          <p:nvPr/>
        </p:nvSpPr>
        <p:spPr>
          <a:xfrm>
            <a:off x="1759789" y="2297993"/>
            <a:ext cx="9594010" cy="40833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Continuité</a:t>
            </a:r>
            <a:endParaRPr lang="en-US" dirty="0">
              <a:solidFill>
                <a:schemeClr val="tx1"/>
              </a:solidFill>
            </a:endParaRPr>
          </a:p>
        </p:txBody>
      </p:sp>
      <p:cxnSp>
        <p:nvCxnSpPr>
          <p:cNvPr id="41" name="Straight Arrow Connector 40">
            <a:extLst>
              <a:ext uri="{FF2B5EF4-FFF2-40B4-BE49-F238E27FC236}">
                <a16:creationId xmlns:a16="http://schemas.microsoft.com/office/drawing/2014/main" id="{7AD295EB-E028-8B72-18DD-108B6B67376D}"/>
              </a:ext>
            </a:extLst>
          </p:cNvPr>
          <p:cNvCxnSpPr>
            <a:cxnSpLocks/>
            <a:stCxn id="7" idx="3"/>
          </p:cNvCxnSpPr>
          <p:nvPr/>
        </p:nvCxnSpPr>
        <p:spPr>
          <a:xfrm flipV="1">
            <a:off x="4038600" y="3429000"/>
            <a:ext cx="5174411" cy="210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6D7C97BA-7D60-0A5B-9CCD-5F80FE637BFA}"/>
              </a:ext>
            </a:extLst>
          </p:cNvPr>
          <p:cNvSpPr>
            <a:spLocks noGrp="1"/>
          </p:cNvSpPr>
          <p:nvPr>
            <p:ph type="dt" sz="half" idx="10"/>
          </p:nvPr>
        </p:nvSpPr>
        <p:spPr/>
        <p:txBody>
          <a:bodyPr/>
          <a:lstStyle/>
          <a:p>
            <a:pPr>
              <a:defRPr/>
            </a:pPr>
            <a:r>
              <a:rPr lang="en-US" altLang="en-US"/>
              <a:t>18 May 2015</a:t>
            </a:r>
            <a:endParaRPr lang="it-IT" altLang="en-US"/>
          </a:p>
        </p:txBody>
      </p:sp>
      <p:sp>
        <p:nvSpPr>
          <p:cNvPr id="3" name="Footer Placeholder 2">
            <a:extLst>
              <a:ext uri="{FF2B5EF4-FFF2-40B4-BE49-F238E27FC236}">
                <a16:creationId xmlns:a16="http://schemas.microsoft.com/office/drawing/2014/main" id="{FDA21D97-AA68-4211-8EC9-67215D0249F3}"/>
              </a:ext>
            </a:extLst>
          </p:cNvPr>
          <p:cNvSpPr>
            <a:spLocks noGrp="1"/>
          </p:cNvSpPr>
          <p:nvPr>
            <p:ph type="ftr" sz="quarter" idx="11"/>
          </p:nvPr>
        </p:nvSpPr>
        <p:spPr/>
        <p:txBody>
          <a:bodyPr/>
          <a:lstStyle/>
          <a:p>
            <a:pPr>
              <a:defRPr/>
            </a:pPr>
            <a:r>
              <a:rPr lang="en-GB" altLang="en-US"/>
              <a:t>This is the name of the Conference</a:t>
            </a:r>
            <a:endParaRPr lang="it-IT" altLang="en-US"/>
          </a:p>
        </p:txBody>
      </p:sp>
      <p:sp>
        <p:nvSpPr>
          <p:cNvPr id="4" name="Slide Number Placeholder 3">
            <a:extLst>
              <a:ext uri="{FF2B5EF4-FFF2-40B4-BE49-F238E27FC236}">
                <a16:creationId xmlns:a16="http://schemas.microsoft.com/office/drawing/2014/main" id="{F14DD701-C206-208C-BDA3-B6338B3C2DDF}"/>
              </a:ext>
            </a:extLst>
          </p:cNvPr>
          <p:cNvSpPr>
            <a:spLocks noGrp="1"/>
          </p:cNvSpPr>
          <p:nvPr>
            <p:ph type="sldNum" sz="quarter" idx="12"/>
          </p:nvPr>
        </p:nvSpPr>
        <p:spPr/>
        <p:txBody>
          <a:bodyPr/>
          <a:lstStyle/>
          <a:p>
            <a:pPr>
              <a:defRPr/>
            </a:pPr>
            <a:fld id="{C6812F13-C250-41E5-B037-0A9F582CA573}" type="slidenum">
              <a:rPr lang="it-IT" altLang="en-US" smtClean="0"/>
              <a:pPr>
                <a:defRPr/>
              </a:pPr>
              <a:t>5</a:t>
            </a:fld>
            <a:endParaRPr lang="it-IT" altLang="en-US"/>
          </a:p>
        </p:txBody>
      </p:sp>
      <p:sp>
        <p:nvSpPr>
          <p:cNvPr id="5" name="TextBox 4">
            <a:extLst>
              <a:ext uri="{FF2B5EF4-FFF2-40B4-BE49-F238E27FC236}">
                <a16:creationId xmlns:a16="http://schemas.microsoft.com/office/drawing/2014/main" id="{90F53BDF-1D78-72EF-91FE-722F5C531558}"/>
              </a:ext>
            </a:extLst>
          </p:cNvPr>
          <p:cNvSpPr txBox="1"/>
          <p:nvPr/>
        </p:nvSpPr>
        <p:spPr>
          <a:xfrm>
            <a:off x="838200" y="1172225"/>
            <a:ext cx="6822057" cy="861711"/>
          </a:xfrm>
          <a:prstGeom prst="rect">
            <a:avLst/>
          </a:prstGeom>
          <a:noFill/>
        </p:spPr>
        <p:txBody>
          <a:bodyPr wrap="square">
            <a:spAutoFit/>
          </a:bodyPr>
          <a:lstStyle/>
          <a:p>
            <a:pPr algn="l" rtl="0">
              <a:lnSpc>
                <a:spcPts val="2700"/>
              </a:lnSpc>
              <a:buNone/>
            </a:pPr>
            <a:endParaRPr lang="fr-FR" sz="4400" b="0" i="0" dirty="0">
              <a:solidFill>
                <a:srgbClr val="1F1F1F"/>
              </a:solidFill>
              <a:effectLst/>
              <a:latin typeface="Bell MT" panose="02020503060305020303" pitchFamily="18" charset="0"/>
            </a:endParaRPr>
          </a:p>
          <a:p>
            <a:pPr algn="l" rtl="0">
              <a:lnSpc>
                <a:spcPts val="2700"/>
              </a:lnSpc>
              <a:buNone/>
            </a:pPr>
            <a:r>
              <a:rPr lang="fr-FR" sz="4400" b="0" i="0" dirty="0">
                <a:solidFill>
                  <a:srgbClr val="1F1F1F"/>
                </a:solidFill>
                <a:effectLst/>
                <a:latin typeface="Bell MT" panose="02020503060305020303" pitchFamily="18" charset="0"/>
              </a:rPr>
              <a:t>LEÇON APPRISE</a:t>
            </a:r>
          </a:p>
        </p:txBody>
      </p:sp>
      <p:sp>
        <p:nvSpPr>
          <p:cNvPr id="7" name="TextBox 6">
            <a:extLst>
              <a:ext uri="{FF2B5EF4-FFF2-40B4-BE49-F238E27FC236}">
                <a16:creationId xmlns:a16="http://schemas.microsoft.com/office/drawing/2014/main" id="{DA4B901C-6751-22B6-DF0B-3A4A354E71B1}"/>
              </a:ext>
            </a:extLst>
          </p:cNvPr>
          <p:cNvSpPr txBox="1"/>
          <p:nvPr/>
        </p:nvSpPr>
        <p:spPr>
          <a:xfrm>
            <a:off x="265982" y="2942267"/>
            <a:ext cx="3772618" cy="1015663"/>
          </a:xfrm>
          <a:prstGeom prst="rect">
            <a:avLst/>
          </a:prstGeom>
          <a:solidFill>
            <a:schemeClr val="accent2"/>
          </a:solidFill>
          <a:ln>
            <a:solidFill>
              <a:srgbClr val="FF0000"/>
            </a:solidFill>
          </a:ln>
        </p:spPr>
        <p:txBody>
          <a:bodyPr wrap="square">
            <a:spAutoFit/>
          </a:bodyPr>
          <a:lstStyle/>
          <a:p>
            <a:pPr algn="ctr"/>
            <a:r>
              <a:rPr lang="fr-FR" sz="2400" dirty="0">
                <a:solidFill>
                  <a:schemeClr val="bg1"/>
                </a:solidFill>
                <a:latin typeface="Bell MT" panose="02020503060305020303" pitchFamily="18" charset="0"/>
              </a:rPr>
              <a:t>Préparation préalable</a:t>
            </a:r>
          </a:p>
          <a:p>
            <a:pPr algn="ctr"/>
            <a:r>
              <a:rPr lang="fr-FR" i="1" dirty="0">
                <a:solidFill>
                  <a:schemeClr val="bg1"/>
                </a:solidFill>
                <a:latin typeface="Bell MT" panose="02020503060305020303" pitchFamily="18" charset="0"/>
              </a:rPr>
              <a:t>(Équipe de projet, installations de soutien opérationnel)</a:t>
            </a:r>
            <a:endParaRPr lang="en-US" i="1" dirty="0">
              <a:solidFill>
                <a:schemeClr val="bg1"/>
              </a:solidFill>
              <a:latin typeface="Bell MT" panose="02020503060305020303" pitchFamily="18" charset="0"/>
            </a:endParaRPr>
          </a:p>
        </p:txBody>
      </p:sp>
      <p:sp>
        <p:nvSpPr>
          <p:cNvPr id="8" name="Oval 7">
            <a:extLst>
              <a:ext uri="{FF2B5EF4-FFF2-40B4-BE49-F238E27FC236}">
                <a16:creationId xmlns:a16="http://schemas.microsoft.com/office/drawing/2014/main" id="{1A233A24-5979-36FA-9FDF-7B13740FAD47}"/>
              </a:ext>
            </a:extLst>
          </p:cNvPr>
          <p:cNvSpPr/>
          <p:nvPr/>
        </p:nvSpPr>
        <p:spPr>
          <a:xfrm>
            <a:off x="1122872" y="4917054"/>
            <a:ext cx="1086928" cy="100066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FAO</a:t>
            </a:r>
          </a:p>
        </p:txBody>
      </p:sp>
      <p:sp>
        <p:nvSpPr>
          <p:cNvPr id="9" name="Oval 8">
            <a:extLst>
              <a:ext uri="{FF2B5EF4-FFF2-40B4-BE49-F238E27FC236}">
                <a16:creationId xmlns:a16="http://schemas.microsoft.com/office/drawing/2014/main" id="{F68E8B38-1241-2F07-79EF-90ADD63D81D1}"/>
              </a:ext>
            </a:extLst>
          </p:cNvPr>
          <p:cNvSpPr/>
          <p:nvPr/>
        </p:nvSpPr>
        <p:spPr>
          <a:xfrm>
            <a:off x="2589361" y="4917054"/>
            <a:ext cx="1086928" cy="100066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OP</a:t>
            </a:r>
          </a:p>
        </p:txBody>
      </p:sp>
      <p:cxnSp>
        <p:nvCxnSpPr>
          <p:cNvPr id="13" name="Straight Connector 12">
            <a:extLst>
              <a:ext uri="{FF2B5EF4-FFF2-40B4-BE49-F238E27FC236}">
                <a16:creationId xmlns:a16="http://schemas.microsoft.com/office/drawing/2014/main" id="{3FBAD366-FF7A-E82C-0727-7DBB0465A95A}"/>
              </a:ext>
            </a:extLst>
          </p:cNvPr>
          <p:cNvCxnSpPr/>
          <p:nvPr/>
        </p:nvCxnSpPr>
        <p:spPr>
          <a:xfrm>
            <a:off x="1489494" y="4537494"/>
            <a:ext cx="18460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D710D35-5308-BE97-A04E-21F956D46E72}"/>
              </a:ext>
            </a:extLst>
          </p:cNvPr>
          <p:cNvCxnSpPr/>
          <p:nvPr/>
        </p:nvCxnSpPr>
        <p:spPr>
          <a:xfrm flipV="1">
            <a:off x="2435523" y="4178489"/>
            <a:ext cx="0" cy="3590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A8338F0-9300-CF69-E7CB-1CB940CB2D7B}"/>
              </a:ext>
            </a:extLst>
          </p:cNvPr>
          <p:cNvCxnSpPr/>
          <p:nvPr/>
        </p:nvCxnSpPr>
        <p:spPr>
          <a:xfrm>
            <a:off x="1489494" y="4537494"/>
            <a:ext cx="0" cy="379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F81DEE2-63AC-5CFE-80DB-D449CEAB693D}"/>
              </a:ext>
            </a:extLst>
          </p:cNvPr>
          <p:cNvCxnSpPr>
            <a:cxnSpLocks/>
          </p:cNvCxnSpPr>
          <p:nvPr/>
        </p:nvCxnSpPr>
        <p:spPr>
          <a:xfrm>
            <a:off x="3335546" y="4537494"/>
            <a:ext cx="0" cy="37956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40793BA-9A5A-F567-E41D-E0A4F7B5E277}"/>
              </a:ext>
            </a:extLst>
          </p:cNvPr>
          <p:cNvSpPr txBox="1"/>
          <p:nvPr/>
        </p:nvSpPr>
        <p:spPr>
          <a:xfrm>
            <a:off x="4839419" y="2985854"/>
            <a:ext cx="2470746" cy="830997"/>
          </a:xfrm>
          <a:prstGeom prst="rect">
            <a:avLst/>
          </a:prstGeom>
          <a:solidFill>
            <a:schemeClr val="accent2"/>
          </a:solidFill>
          <a:ln>
            <a:solidFill>
              <a:srgbClr val="FF0000"/>
            </a:solidFill>
          </a:ln>
        </p:spPr>
        <p:txBody>
          <a:bodyPr wrap="square">
            <a:spAutoFit/>
          </a:bodyPr>
          <a:lstStyle/>
          <a:p>
            <a:pPr algn="ctr"/>
            <a:r>
              <a:rPr lang="fr-FR" sz="2400" dirty="0">
                <a:solidFill>
                  <a:schemeClr val="bg1"/>
                </a:solidFill>
                <a:latin typeface="Bell MT" panose="02020503060305020303" pitchFamily="18" charset="0"/>
              </a:rPr>
              <a:t>Début de la mise en œuvre </a:t>
            </a:r>
            <a:endParaRPr lang="en-US" i="1" dirty="0">
              <a:solidFill>
                <a:schemeClr val="bg1"/>
              </a:solidFill>
              <a:latin typeface="Bell MT" panose="02020503060305020303" pitchFamily="18" charset="0"/>
            </a:endParaRPr>
          </a:p>
        </p:txBody>
      </p:sp>
      <p:sp>
        <p:nvSpPr>
          <p:cNvPr id="21" name="Oval 20">
            <a:extLst>
              <a:ext uri="{FF2B5EF4-FFF2-40B4-BE49-F238E27FC236}">
                <a16:creationId xmlns:a16="http://schemas.microsoft.com/office/drawing/2014/main" id="{1A1ABE40-2E21-BCD6-CF03-B8D2266F4303}"/>
              </a:ext>
            </a:extLst>
          </p:cNvPr>
          <p:cNvSpPr/>
          <p:nvPr/>
        </p:nvSpPr>
        <p:spPr>
          <a:xfrm>
            <a:off x="4538214" y="4891893"/>
            <a:ext cx="1086928" cy="100066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FAO</a:t>
            </a:r>
          </a:p>
        </p:txBody>
      </p:sp>
      <p:sp>
        <p:nvSpPr>
          <p:cNvPr id="22" name="Oval 21">
            <a:extLst>
              <a:ext uri="{FF2B5EF4-FFF2-40B4-BE49-F238E27FC236}">
                <a16:creationId xmlns:a16="http://schemas.microsoft.com/office/drawing/2014/main" id="{7FD2FE5F-2A8A-BA57-4F10-CAF0C8995449}"/>
              </a:ext>
            </a:extLst>
          </p:cNvPr>
          <p:cNvSpPr/>
          <p:nvPr/>
        </p:nvSpPr>
        <p:spPr>
          <a:xfrm>
            <a:off x="5850865" y="4917054"/>
            <a:ext cx="1086928" cy="100066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OP</a:t>
            </a:r>
          </a:p>
        </p:txBody>
      </p:sp>
      <p:cxnSp>
        <p:nvCxnSpPr>
          <p:cNvPr id="23" name="Straight Connector 22">
            <a:extLst>
              <a:ext uri="{FF2B5EF4-FFF2-40B4-BE49-F238E27FC236}">
                <a16:creationId xmlns:a16="http://schemas.microsoft.com/office/drawing/2014/main" id="{62BAA48E-0FF5-F834-2186-3C1D8D17E548}"/>
              </a:ext>
            </a:extLst>
          </p:cNvPr>
          <p:cNvCxnSpPr>
            <a:cxnSpLocks/>
          </p:cNvCxnSpPr>
          <p:nvPr/>
        </p:nvCxnSpPr>
        <p:spPr>
          <a:xfrm>
            <a:off x="4904836" y="4512333"/>
            <a:ext cx="26626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A6F5ACD-81BA-B774-643A-4104F3D95213}"/>
              </a:ext>
            </a:extLst>
          </p:cNvPr>
          <p:cNvCxnSpPr/>
          <p:nvPr/>
        </p:nvCxnSpPr>
        <p:spPr>
          <a:xfrm flipV="1">
            <a:off x="6279310" y="4144579"/>
            <a:ext cx="0" cy="3590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21CD55C9-75E9-3DFF-0C8C-B03584795CA7}"/>
              </a:ext>
            </a:extLst>
          </p:cNvPr>
          <p:cNvSpPr/>
          <p:nvPr/>
        </p:nvSpPr>
        <p:spPr>
          <a:xfrm>
            <a:off x="7024058" y="4891893"/>
            <a:ext cx="1086928" cy="100066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Local G &amp; B</a:t>
            </a:r>
          </a:p>
        </p:txBody>
      </p:sp>
      <p:cxnSp>
        <p:nvCxnSpPr>
          <p:cNvPr id="27" name="Straight Connector 26">
            <a:extLst>
              <a:ext uri="{FF2B5EF4-FFF2-40B4-BE49-F238E27FC236}">
                <a16:creationId xmlns:a16="http://schemas.microsoft.com/office/drawing/2014/main" id="{551C7FD0-B633-B716-6FA5-FB2AD2CA08AE}"/>
              </a:ext>
            </a:extLst>
          </p:cNvPr>
          <p:cNvCxnSpPr>
            <a:cxnSpLocks/>
          </p:cNvCxnSpPr>
          <p:nvPr/>
        </p:nvCxnSpPr>
        <p:spPr>
          <a:xfrm>
            <a:off x="4904836" y="4503584"/>
            <a:ext cx="0" cy="379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2AE1484-843E-4381-6490-4F5C01DCC2F6}"/>
              </a:ext>
            </a:extLst>
          </p:cNvPr>
          <p:cNvCxnSpPr>
            <a:cxnSpLocks/>
          </p:cNvCxnSpPr>
          <p:nvPr/>
        </p:nvCxnSpPr>
        <p:spPr>
          <a:xfrm>
            <a:off x="7579023" y="4512333"/>
            <a:ext cx="0" cy="379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C66252C-7F7F-CE70-39CF-274F6A0A7BAF}"/>
              </a:ext>
            </a:extLst>
          </p:cNvPr>
          <p:cNvCxnSpPr>
            <a:cxnSpLocks/>
          </p:cNvCxnSpPr>
          <p:nvPr/>
        </p:nvCxnSpPr>
        <p:spPr>
          <a:xfrm>
            <a:off x="6279310" y="4537494"/>
            <a:ext cx="0" cy="379560"/>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04C30DB-99A4-3349-D59D-34D94B2235DC}"/>
              </a:ext>
            </a:extLst>
          </p:cNvPr>
          <p:cNvSpPr txBox="1"/>
          <p:nvPr/>
        </p:nvSpPr>
        <p:spPr>
          <a:xfrm>
            <a:off x="6964391" y="1265234"/>
            <a:ext cx="3772618" cy="830997"/>
          </a:xfrm>
          <a:prstGeom prst="rect">
            <a:avLst/>
          </a:prstGeom>
          <a:solidFill>
            <a:schemeClr val="accent2"/>
          </a:solidFill>
          <a:ln>
            <a:solidFill>
              <a:srgbClr val="FF0000"/>
            </a:solidFill>
          </a:ln>
        </p:spPr>
        <p:txBody>
          <a:bodyPr wrap="square">
            <a:spAutoFit/>
          </a:bodyPr>
          <a:lstStyle/>
          <a:p>
            <a:pPr algn="ctr"/>
            <a:r>
              <a:rPr lang="fr-FR" sz="2400" dirty="0">
                <a:solidFill>
                  <a:schemeClr val="bg1"/>
                </a:solidFill>
                <a:latin typeface="Bell MT" panose="02020503060305020303" pitchFamily="18" charset="0"/>
              </a:rPr>
              <a:t>Examen des capacités et des lacunes</a:t>
            </a:r>
            <a:endParaRPr lang="en-US" i="1" dirty="0">
              <a:solidFill>
                <a:schemeClr val="bg1"/>
              </a:solidFill>
              <a:latin typeface="Bell MT" panose="02020503060305020303" pitchFamily="18" charset="0"/>
            </a:endParaRPr>
          </a:p>
        </p:txBody>
      </p:sp>
      <p:cxnSp>
        <p:nvCxnSpPr>
          <p:cNvPr id="34" name="Straight Connector 33">
            <a:extLst>
              <a:ext uri="{FF2B5EF4-FFF2-40B4-BE49-F238E27FC236}">
                <a16:creationId xmlns:a16="http://schemas.microsoft.com/office/drawing/2014/main" id="{BD215A49-153F-B166-D85B-C6DCB0C6FD42}"/>
              </a:ext>
            </a:extLst>
          </p:cNvPr>
          <p:cNvCxnSpPr/>
          <p:nvPr/>
        </p:nvCxnSpPr>
        <p:spPr>
          <a:xfrm>
            <a:off x="6636587" y="6228272"/>
            <a:ext cx="19740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ACF61-BC53-251D-C591-29AA39B07CF9}"/>
              </a:ext>
            </a:extLst>
          </p:cNvPr>
          <p:cNvCxnSpPr>
            <a:cxnSpLocks/>
          </p:cNvCxnSpPr>
          <p:nvPr/>
        </p:nvCxnSpPr>
        <p:spPr>
          <a:xfrm>
            <a:off x="7660257" y="5848712"/>
            <a:ext cx="0" cy="379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1DD3AC7-4F1E-2EB8-4162-853D5C1ACC19}"/>
              </a:ext>
            </a:extLst>
          </p:cNvPr>
          <p:cNvCxnSpPr>
            <a:cxnSpLocks/>
          </p:cNvCxnSpPr>
          <p:nvPr/>
        </p:nvCxnSpPr>
        <p:spPr>
          <a:xfrm>
            <a:off x="6636587" y="5848712"/>
            <a:ext cx="0" cy="379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D9A9B79-59CA-ACD4-97DD-CE80631BA3DE}"/>
              </a:ext>
            </a:extLst>
          </p:cNvPr>
          <p:cNvCxnSpPr>
            <a:cxnSpLocks/>
          </p:cNvCxnSpPr>
          <p:nvPr/>
        </p:nvCxnSpPr>
        <p:spPr>
          <a:xfrm>
            <a:off x="9331626" y="2297993"/>
            <a:ext cx="310551" cy="6562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Rectangle: Rounded Corners 44">
            <a:extLst>
              <a:ext uri="{FF2B5EF4-FFF2-40B4-BE49-F238E27FC236}">
                <a16:creationId xmlns:a16="http://schemas.microsoft.com/office/drawing/2014/main" id="{2083BA83-4C54-DACB-EC60-9CFE3BD099E4}"/>
              </a:ext>
            </a:extLst>
          </p:cNvPr>
          <p:cNvSpPr/>
          <p:nvPr/>
        </p:nvSpPr>
        <p:spPr>
          <a:xfrm>
            <a:off x="9392017" y="3042038"/>
            <a:ext cx="2290306" cy="151048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TRANSFERT</a:t>
            </a:r>
          </a:p>
        </p:txBody>
      </p:sp>
      <p:sp>
        <p:nvSpPr>
          <p:cNvPr id="47" name="Oval 46">
            <a:extLst>
              <a:ext uri="{FF2B5EF4-FFF2-40B4-BE49-F238E27FC236}">
                <a16:creationId xmlns:a16="http://schemas.microsoft.com/office/drawing/2014/main" id="{0A9E1C66-9EE8-4442-3CC2-EBB182E6147E}"/>
              </a:ext>
            </a:extLst>
          </p:cNvPr>
          <p:cNvSpPr/>
          <p:nvPr/>
        </p:nvSpPr>
        <p:spPr>
          <a:xfrm>
            <a:off x="10051929" y="5037827"/>
            <a:ext cx="1086928" cy="100066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FAO</a:t>
            </a:r>
          </a:p>
        </p:txBody>
      </p:sp>
      <p:cxnSp>
        <p:nvCxnSpPr>
          <p:cNvPr id="49" name="Straight Arrow Connector 48">
            <a:extLst>
              <a:ext uri="{FF2B5EF4-FFF2-40B4-BE49-F238E27FC236}">
                <a16:creationId xmlns:a16="http://schemas.microsoft.com/office/drawing/2014/main" id="{9195F223-1FCB-9DFF-84DD-EA289947471C}"/>
              </a:ext>
            </a:extLst>
          </p:cNvPr>
          <p:cNvCxnSpPr/>
          <p:nvPr/>
        </p:nvCxnSpPr>
        <p:spPr>
          <a:xfrm flipV="1">
            <a:off x="10595393" y="4693364"/>
            <a:ext cx="0" cy="2236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17B94607-CB80-3175-0803-AACA50ED78C9}"/>
              </a:ext>
            </a:extLst>
          </p:cNvPr>
          <p:cNvSpPr txBox="1"/>
          <p:nvPr/>
        </p:nvSpPr>
        <p:spPr>
          <a:xfrm>
            <a:off x="8625699" y="6003983"/>
            <a:ext cx="3606559" cy="338554"/>
          </a:xfrm>
          <a:prstGeom prst="rect">
            <a:avLst/>
          </a:prstGeom>
          <a:noFill/>
        </p:spPr>
        <p:txBody>
          <a:bodyPr wrap="square" rtlCol="0">
            <a:spAutoFit/>
          </a:bodyPr>
          <a:lstStyle/>
          <a:p>
            <a:r>
              <a:rPr lang="en-US" sz="1600" dirty="0"/>
              <a:t>Admin &amp; Financial Management Support</a:t>
            </a:r>
          </a:p>
        </p:txBody>
      </p:sp>
      <p:cxnSp>
        <p:nvCxnSpPr>
          <p:cNvPr id="32" name="Straight Connector 31">
            <a:extLst>
              <a:ext uri="{FF2B5EF4-FFF2-40B4-BE49-F238E27FC236}">
                <a16:creationId xmlns:a16="http://schemas.microsoft.com/office/drawing/2014/main" id="{F1BBF90E-5C9C-DCEA-177A-928EC1A909FF}"/>
              </a:ext>
            </a:extLst>
          </p:cNvPr>
          <p:cNvCxnSpPr/>
          <p:nvPr/>
        </p:nvCxnSpPr>
        <p:spPr>
          <a:xfrm>
            <a:off x="8610600" y="2219341"/>
            <a:ext cx="0" cy="4008931"/>
          </a:xfrm>
          <a:prstGeom prst="line">
            <a:avLst/>
          </a:prstGeom>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4A7FB1D5-A11C-4C18-1841-2FDF8E4341D1}"/>
              </a:ext>
            </a:extLst>
          </p:cNvPr>
          <p:cNvSpPr txBox="1"/>
          <p:nvPr/>
        </p:nvSpPr>
        <p:spPr>
          <a:xfrm>
            <a:off x="5525711" y="286289"/>
            <a:ext cx="445648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70C0"/>
                </a:solidFill>
                <a:effectLst/>
                <a:uLnTx/>
                <a:uFillTx/>
                <a:latin typeface="Bell MT" panose="02020503060305020303" pitchFamily="18" charset="0"/>
                <a:ea typeface="+mn-ea"/>
                <a:cs typeface="+mn-cs"/>
              </a:rPr>
              <a:t>GUINEA ECUATORIAL</a:t>
            </a:r>
            <a:endParaRPr kumimoji="0" lang="fr-FR" sz="4800" b="1" i="0" u="none" strike="noStrike" kern="1200" cap="none" spc="0" normalizeH="0" baseline="0" noProof="0" dirty="0">
              <a:ln>
                <a:noFill/>
              </a:ln>
              <a:solidFill>
                <a:srgbClr val="0070C0"/>
              </a:solidFill>
              <a:effectLst/>
              <a:uLnTx/>
              <a:uFillTx/>
              <a:latin typeface="Bell MT" panose="02020503060305020303" pitchFamily="18" charset="0"/>
              <a:ea typeface="+mn-ea"/>
              <a:cs typeface="+mn-cs"/>
            </a:endParaRPr>
          </a:p>
        </p:txBody>
      </p:sp>
    </p:spTree>
    <p:extLst>
      <p:ext uri="{BB962C8B-B14F-4D97-AF65-F5344CB8AC3E}">
        <p14:creationId xmlns:p14="http://schemas.microsoft.com/office/powerpoint/2010/main" val="1932401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295931b1-e92a-4b22-acd3-5536491a8c2a" xsi:nil="true"/>
    <TaxCatchAll xmlns="7ac0b51b-7cd2-4e3f-9a80-a270391ff631" xsi:nil="true"/>
    <lcf76f155ced4ddcb4097134ff3c332f xmlns="295931b1-e92a-4b22-acd3-5536491a8c2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8F54BAFE2F114480A20DBE23625A73" ma:contentTypeVersion="16" ma:contentTypeDescription="Crée un document." ma:contentTypeScope="" ma:versionID="59b74b9674f9962f688d6d1a49838b00">
  <xsd:schema xmlns:xsd="http://www.w3.org/2001/XMLSchema" xmlns:xs="http://www.w3.org/2001/XMLSchema" xmlns:p="http://schemas.microsoft.com/office/2006/metadata/properties" xmlns:ns2="295931b1-e92a-4b22-acd3-5536491a8c2a" xmlns:ns3="7ac0b51b-7cd2-4e3f-9a80-a270391ff631" targetNamespace="http://schemas.microsoft.com/office/2006/metadata/properties" ma:root="true" ma:fieldsID="8cf4c94e049f51def7bf5bd756035856" ns2:_="" ns3:_="">
    <xsd:import namespace="295931b1-e92a-4b22-acd3-5536491a8c2a"/>
    <xsd:import namespace="7ac0b51b-7cd2-4e3f-9a80-a270391ff631"/>
    <xsd:element name="properties">
      <xsd:complexType>
        <xsd:sequence>
          <xsd:element name="documentManagement">
            <xsd:complexType>
              <xsd:all>
                <xsd:element ref="ns2:_Flow_SignoffStatus"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931b1-e92a-4b22-acd3-5536491a8c2a" elementFormDefault="qualified">
    <xsd:import namespace="http://schemas.microsoft.com/office/2006/documentManagement/types"/>
    <xsd:import namespace="http://schemas.microsoft.com/office/infopath/2007/PartnerControls"/>
    <xsd:element name="_Flow_SignoffStatus" ma:index="8" nillable="true" ma:displayName="Stato consenso" ma:internalName="Stato_x0020_consenso">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0b51b-7cd2-4e3f-9a80-a270391ff63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5" nillable="true" ma:displayName="Taxonomy Catch All Column" ma:hidden="true" ma:list="{d6a7026c-9acb-42a7-81b8-468e36ec354e}" ma:internalName="TaxCatchAll" ma:showField="CatchAllData" ma:web="7ac0b51b-7cd2-4e3f-9a80-a270391ff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0D8C7B-FEF3-43F0-9865-ADAF102C8F09}">
  <ds:schemaRefs>
    <ds:schemaRef ds:uri="http://schemas.microsoft.com/sharepoint/v3/contenttype/forms"/>
  </ds:schemaRefs>
</ds:datastoreItem>
</file>

<file path=customXml/itemProps2.xml><?xml version="1.0" encoding="utf-8"?>
<ds:datastoreItem xmlns:ds="http://schemas.openxmlformats.org/officeDocument/2006/customXml" ds:itemID="{2327E09E-356C-468E-B203-4F55785823C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3c9ac98d-36e3-464e-9a3d-571690e2b8cf"/>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1473AD3C-F4F3-4AC8-AACC-CA3B92798758}"/>
</file>

<file path=docProps/app.xml><?xml version="1.0" encoding="utf-8"?>
<Properties xmlns="http://schemas.openxmlformats.org/officeDocument/2006/extended-properties" xmlns:vt="http://schemas.openxmlformats.org/officeDocument/2006/docPropsVTypes">
  <Template/>
  <TotalTime>16022</TotalTime>
  <Words>488</Words>
  <Application>Microsoft Office PowerPoint</Application>
  <PresentationFormat>Widescreen</PresentationFormat>
  <Paragraphs>68</Paragraphs>
  <Slides>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Bell MT</vt:lpstr>
      <vt:lpstr>Calibri</vt:lpstr>
      <vt:lpstr>Calibri Light</vt:lpstr>
      <vt:lpstr>Georgia</vt:lpstr>
      <vt:lpstr>inherit</vt:lpstr>
      <vt:lpstr>Inter</vt:lpstr>
      <vt:lpstr>Office Theme</vt:lpstr>
      <vt:lpstr>PowerPoint Presentation</vt:lpstr>
      <vt:lpstr>PowerPoint Presentation</vt:lpstr>
      <vt:lpstr>PowerPoint Presentation</vt:lpstr>
      <vt:lpstr>PowerPoint Presentation</vt:lpstr>
      <vt:lpstr>PowerPoint Presentation</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Fernando Serván</dc:creator>
  <cp:lastModifiedBy>CoelhoDaSilva, HernaniFilomena (FAOGQ)</cp:lastModifiedBy>
  <cp:revision>325</cp:revision>
  <cp:lastPrinted>2022-04-10T16:17:50Z</cp:lastPrinted>
  <dcterms:created xsi:type="dcterms:W3CDTF">1601-01-01T00:00:00Z</dcterms:created>
  <dcterms:modified xsi:type="dcterms:W3CDTF">2025-11-20T09:27:31Z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0x010100388F54BAFE2F114480A20DBE23625A73</vt:lpwstr>
  </property>
</Properties>
</file>