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4" r:id="rId7"/>
    <p:sldId id="262" r:id="rId8"/>
    <p:sldId id="263" r:id="rId9"/>
    <p:sldId id="267" r:id="rId10"/>
    <p:sldId id="268" r:id="rId11"/>
    <p:sldId id="266" r:id="rId12"/>
    <p:sldId id="271" r:id="rId13"/>
    <p:sldId id="269" r:id="rId14"/>
    <p:sldId id="272" r:id="rId15"/>
    <p:sldId id="273" r:id="rId16"/>
    <p:sldId id="278" r:id="rId17"/>
    <p:sldId id="274" r:id="rId18"/>
    <p:sldId id="282" r:id="rId19"/>
    <p:sldId id="283" r:id="rId20"/>
    <p:sldId id="275" r:id="rId21"/>
    <p:sldId id="277" r:id="rId22"/>
    <p:sldId id="279" r:id="rId23"/>
    <p:sldId id="281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A6E3A4-3809-4504-AC7A-25CD80F70516}" v="139" dt="2025-11-18T10:10:54.674"/>
    <p1510:client id="{78D19891-DFEC-B591-DBAF-64C7C00741F2}" v="17" dt="2025-11-20T09:38:48.3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7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2.7521688902983705E-4"/>
          <c:w val="0.69868601670964869"/>
          <c:h val="0.63503748839105711"/>
        </c:manualLayout>
      </c:layout>
      <c:doughnutChart>
        <c:varyColors val="1"/>
        <c:ser>
          <c:idx val="0"/>
          <c:order val="0"/>
          <c:tx>
            <c:v>Sales</c:v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CE8-42C5-A0B8-914FA468C747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CE8-42C5-A0B8-914FA468C747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CE8-42C5-A0B8-914FA468C747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CE8-42C5-A0B8-914FA468C747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CE8-42C5-A0B8-914FA468C747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0" tIns="0" rIns="0" bIns="0" anchor="ctr" anchorCtr="1"/>
                  <a:lstStyle/>
                  <a:p>
                    <a:pPr marL="0" marR="0" indent="0" algn="ctr" defTabSz="91440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tabLst/>
                      <a:defRPr lang="en-US" sz="1197" b="1" i="0" u="none" strike="noStrike" kern="1200" baseline="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pPr>
                    <a:r>
                      <a:rPr lang="en-US" sz="1197" b="1" i="0" u="none" strike="noStrike" kern="1200" cap="none" spc="0" baseline="0">
                        <a:solidFill>
                          <a:srgbClr val="FFFFFF"/>
                        </a:solidFill>
                        <a:uFillTx/>
                        <a:latin typeface="Calibri"/>
                      </a:rPr>
                      <a:t>RAF</a:t>
                    </a:r>
                    <a:br>
                      <a:rPr lang="en-US" sz="1197" b="1" i="0" u="none" strike="noStrike" kern="1200" cap="none" spc="0" baseline="0">
                        <a:solidFill>
                          <a:srgbClr val="FFFFFF"/>
                        </a:solidFill>
                        <a:uFillTx/>
                        <a:latin typeface="Calibri"/>
                      </a:rPr>
                    </a:br>
                    <a:r>
                      <a:rPr lang="en-US" sz="1197" b="1" i="0" u="none" strike="noStrike" kern="1200" cap="none" spc="0" baseline="0">
                        <a:solidFill>
                          <a:srgbClr val="FFFFFF"/>
                        </a:solidFill>
                        <a:uFillTx/>
                        <a:latin typeface="Calibri"/>
                      </a:rPr>
                      <a:t> 30%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/>
                <a:lstStyle/>
                <a:p>
                  <a:pPr marL="0" marR="0" indent="0" algn="ctr" defTabSz="91440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tabLst/>
                    <a:defRPr lang="en-US" sz="1197" b="1" i="0" u="none" strike="noStrike" kern="1200" baseline="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1-CCE8-42C5-A0B8-914FA468C747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0" tIns="0" rIns="0" bIns="0" anchor="ctr" anchorCtr="1"/>
                  <a:lstStyle/>
                  <a:p>
                    <a:pPr marL="0" marR="0" indent="0" algn="ctr" defTabSz="91440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tabLst/>
                      <a:defRPr lang="en-US" sz="1197" b="1" i="0" u="none" strike="noStrike" kern="1200" baseline="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pPr>
                    <a:r>
                      <a:rPr lang="en-US" sz="1197" b="1" i="0" u="none" strike="noStrike" kern="1200" cap="none" spc="0" baseline="0">
                        <a:solidFill>
                          <a:srgbClr val="FFFFFF"/>
                        </a:solidFill>
                        <a:uFillTx/>
                        <a:latin typeface="Calibri"/>
                      </a:rPr>
                      <a:t>RAP</a:t>
                    </a:r>
                    <a:br>
                      <a:rPr lang="en-US" sz="1197" b="1" i="0" u="none" strike="noStrike" kern="1200" cap="none" spc="0" baseline="0">
                        <a:solidFill>
                          <a:srgbClr val="FFFFFF"/>
                        </a:solidFill>
                        <a:uFillTx/>
                        <a:latin typeface="Calibri"/>
                      </a:rPr>
                    </a:br>
                    <a:r>
                      <a:rPr lang="en-US" sz="1197" b="1" i="0" u="none" strike="noStrike" kern="1200" cap="none" spc="0" baseline="0">
                        <a:solidFill>
                          <a:srgbClr val="FFFFFF"/>
                        </a:solidFill>
                        <a:uFillTx/>
                        <a:latin typeface="Calibri"/>
                      </a:rPr>
                      <a:t> 17%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/>
                <a:lstStyle/>
                <a:p>
                  <a:pPr marL="0" marR="0" indent="0" algn="ctr" defTabSz="91440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tabLst/>
                    <a:defRPr lang="en-US" sz="1197" b="1" i="0" u="none" strike="noStrike" kern="1200" baseline="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3-CCE8-42C5-A0B8-914FA468C747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0" tIns="0" rIns="0" bIns="0" anchor="ctr" anchorCtr="1"/>
                  <a:lstStyle/>
                  <a:p>
                    <a:pPr marL="0" marR="0" indent="0" algn="ctr" defTabSz="91440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tabLst/>
                      <a:defRPr lang="en-US" sz="1197" b="1" i="0" u="none" strike="noStrike" kern="1200" baseline="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pPr>
                    <a:r>
                      <a:rPr lang="en-US" sz="1197" b="1" i="0" u="none" strike="noStrike" kern="1200" cap="none" spc="0" baseline="0">
                        <a:solidFill>
                          <a:srgbClr val="FFFFFF"/>
                        </a:solidFill>
                        <a:uFillTx/>
                        <a:latin typeface="Calibri"/>
                      </a:rPr>
                      <a:t>RLC</a:t>
                    </a:r>
                    <a:br>
                      <a:rPr lang="en-US" sz="1197" b="1" i="0" u="none" strike="noStrike" kern="1200" cap="none" spc="0" baseline="0">
                        <a:solidFill>
                          <a:srgbClr val="FFFFFF"/>
                        </a:solidFill>
                        <a:uFillTx/>
                        <a:latin typeface="Calibri"/>
                      </a:rPr>
                    </a:br>
                    <a:r>
                      <a:rPr lang="en-US" sz="1197" b="1" i="0" u="none" strike="noStrike" kern="1200" cap="none" spc="0" baseline="0">
                        <a:solidFill>
                          <a:srgbClr val="FFFFFF"/>
                        </a:solidFill>
                        <a:uFillTx/>
                        <a:latin typeface="Calibri"/>
                      </a:rPr>
                      <a:t> 31%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/>
                <a:lstStyle/>
                <a:p>
                  <a:pPr marL="0" marR="0" indent="0" algn="ctr" defTabSz="91440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tabLst/>
                    <a:defRPr lang="en-US" sz="1197" b="1" i="0" u="none" strike="noStrike" kern="1200" baseline="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5-CCE8-42C5-A0B8-914FA468C747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0" tIns="0" rIns="0" bIns="0" anchor="ctr" anchorCtr="1"/>
                  <a:lstStyle/>
                  <a:p>
                    <a:pPr marL="0" marR="0" indent="0" algn="ctr" defTabSz="91440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tabLst/>
                      <a:defRPr lang="en-US" sz="1197" b="1" i="0" u="none" strike="noStrike" kern="1200" baseline="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pPr>
                    <a:r>
                      <a:rPr lang="en-US" sz="1197" b="1" i="0" u="none" strike="noStrike" kern="1200" cap="none" spc="0" baseline="0">
                        <a:solidFill>
                          <a:srgbClr val="FFFFFF"/>
                        </a:solidFill>
                        <a:uFillTx/>
                        <a:latin typeface="Calibri"/>
                      </a:rPr>
                      <a:t>REU</a:t>
                    </a:r>
                    <a:br>
                      <a:rPr lang="en-US" sz="1197" b="1" i="0" u="none" strike="noStrike" kern="1200" cap="none" spc="0" baseline="0">
                        <a:solidFill>
                          <a:srgbClr val="FFFFFF"/>
                        </a:solidFill>
                        <a:uFillTx/>
                        <a:latin typeface="Calibri"/>
                      </a:rPr>
                    </a:br>
                    <a:r>
                      <a:rPr lang="en-US" sz="1197" b="1" i="0" u="none" strike="noStrike" kern="1200" cap="none" spc="0" baseline="0">
                        <a:solidFill>
                          <a:srgbClr val="FFFFFF"/>
                        </a:solidFill>
                        <a:uFillTx/>
                        <a:latin typeface="Calibri"/>
                      </a:rPr>
                      <a:t> 15%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/>
                <a:lstStyle/>
                <a:p>
                  <a:pPr marL="0" marR="0" indent="0" algn="ctr" defTabSz="91440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tabLst/>
                    <a:defRPr lang="en-US" sz="1197" b="1" i="0" u="none" strike="noStrike" kern="1200" baseline="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7-CCE8-42C5-A0B8-914FA468C747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lIns="0" tIns="0" rIns="0" bIns="0" anchor="ctr" anchorCtr="1"/>
                  <a:lstStyle/>
                  <a:p>
                    <a:pPr marL="0" marR="0" indent="0" algn="ctr" defTabSz="91440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tabLst/>
                      <a:defRPr lang="en-US" sz="1197" b="1" i="0" u="none" strike="noStrike" kern="1200" baseline="0">
                        <a:solidFill>
                          <a:srgbClr val="FFFFFF"/>
                        </a:solidFill>
                        <a:latin typeface="Calibri"/>
                        <a:ea typeface="+mn-ea"/>
                        <a:cs typeface="+mn-cs"/>
                      </a:defRPr>
                    </a:pPr>
                    <a:r>
                      <a:rPr lang="en-US" sz="1197" b="1" i="0" u="none" strike="noStrike" kern="1200" cap="none" spc="0" baseline="0">
                        <a:solidFill>
                          <a:srgbClr val="FFFFFF"/>
                        </a:solidFill>
                        <a:uFillTx/>
                        <a:latin typeface="Calibri"/>
                      </a:rPr>
                      <a:t>RNE</a:t>
                    </a:r>
                    <a:br>
                      <a:rPr lang="en-US" sz="1197" b="1" i="0" u="none" strike="noStrike" kern="1200" cap="none" spc="0" baseline="0">
                        <a:solidFill>
                          <a:srgbClr val="FFFFFF"/>
                        </a:solidFill>
                        <a:uFillTx/>
                        <a:latin typeface="Calibri"/>
                      </a:rPr>
                    </a:br>
                    <a:r>
                      <a:rPr lang="en-US" sz="1197" b="1" i="0" u="none" strike="noStrike" kern="1200" cap="none" spc="0" baseline="0">
                        <a:solidFill>
                          <a:srgbClr val="FFFFFF"/>
                        </a:solidFill>
                        <a:uFillTx/>
                        <a:latin typeface="Calibri"/>
                      </a:rPr>
                      <a:t> 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/>
                <a:lstStyle/>
                <a:p>
                  <a:pPr marL="0" marR="0" indent="0" algn="ctr" defTabSz="91440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tabLst/>
                    <a:defRPr lang="en-US" sz="1197" b="1" i="0" u="none" strike="noStrike" kern="1200" baseline="0">
                      <a:solidFill>
                        <a:srgbClr val="FFFFFF"/>
                      </a:solidFill>
                      <a:latin typeface="Calibri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9-CCE8-42C5-A0B8-914FA468C7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0" rIns="0" bIns="0" anchor="ctr" anchorCtr="1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lang="en-US" sz="1197" b="1" i="0" u="none" strike="noStrike" kern="1200" baseline="0">
                    <a:solidFill>
                      <a:srgbClr val="FFFFFF"/>
                    </a:solidFill>
                    <a:latin typeface="Calibri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, </c:separator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Lit>
              <c:ptCount val="5"/>
              <c:pt idx="0">
                <c:v>RAF</c:v>
              </c:pt>
              <c:pt idx="1">
                <c:v>RAP</c:v>
              </c:pt>
              <c:pt idx="2">
                <c:v>RLC</c:v>
              </c:pt>
              <c:pt idx="3">
                <c:v>REU</c:v>
              </c:pt>
              <c:pt idx="4">
                <c:v>RNE</c:v>
              </c:pt>
            </c:strLit>
          </c:cat>
          <c:val>
            <c:numLit>
              <c:formatCode>General</c:formatCode>
              <c:ptCount val="5"/>
              <c:pt idx="0">
                <c:v>0.28999999999999998</c:v>
              </c:pt>
              <c:pt idx="1">
                <c:v>0.18</c:v>
              </c:pt>
              <c:pt idx="2">
                <c:v>0.3</c:v>
              </c:pt>
              <c:pt idx="3">
                <c:v>0.14000000000000001</c:v>
              </c:pt>
              <c:pt idx="4">
                <c:v>0.09</c:v>
              </c:pt>
            </c:numLit>
          </c:val>
          <c:extLst>
            <c:ext xmlns:c16="http://schemas.microsoft.com/office/drawing/2014/chart" uri="{C3380CC4-5D6E-409C-BE32-E72D297353CC}">
              <c16:uniqueId val="{0000000A-CCE8-42C5-A0B8-914FA468C7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en-US" sz="1197" b="0" i="0" u="none" strike="noStrike" kern="1200" baseline="0">
          <a:solidFill>
            <a:srgbClr val="000000"/>
          </a:solidFill>
          <a:latin typeface="Calibri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EC3C8C-3901-49C8-93AF-6EC76CC9DFAE}" type="doc">
      <dgm:prSet loTypeId="urn:microsoft.com/office/officeart/2005/8/layout/defaul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CA6C9739-94BA-44CE-A7FF-5261EFB5B917}">
      <dgm:prSet phldrT="[Text]" custT="1"/>
      <dgm:spPr>
        <a:solidFill>
          <a:schemeClr val="accent5">
            <a:lumMod val="50000"/>
          </a:schemeClr>
        </a:solidFill>
      </dgm:spPr>
      <dgm:t>
        <a:bodyPr/>
        <a:lstStyle/>
        <a:p>
          <a:pPr algn="ctr"/>
          <a:r>
            <a:rPr lang="en-GB" sz="2400"/>
            <a:t>Impact potential</a:t>
          </a:r>
        </a:p>
      </dgm:t>
    </dgm:pt>
    <dgm:pt modelId="{1899472B-51F6-4AFD-B75C-B27D0F5FD58B}" type="parTrans" cxnId="{B34A2554-4F80-42BA-93A8-7B988FABBA24}">
      <dgm:prSet/>
      <dgm:spPr/>
      <dgm:t>
        <a:bodyPr/>
        <a:lstStyle/>
        <a:p>
          <a:endParaRPr lang="en-US" sz="2400"/>
        </a:p>
      </dgm:t>
    </dgm:pt>
    <dgm:pt modelId="{42D90C45-AD48-42B8-8020-B3EE9B513352}" type="sibTrans" cxnId="{B34A2554-4F80-42BA-93A8-7B988FABBA24}">
      <dgm:prSet/>
      <dgm:spPr/>
      <dgm:t>
        <a:bodyPr/>
        <a:lstStyle/>
        <a:p>
          <a:endParaRPr lang="en-US" sz="2400"/>
        </a:p>
      </dgm:t>
    </dgm:pt>
    <dgm:pt modelId="{F90FEC14-0C6B-4CBD-B349-093BF4A79E06}">
      <dgm:prSet phldrT="[Text]" custT="1"/>
      <dgm:spPr>
        <a:solidFill>
          <a:schemeClr val="accent5">
            <a:lumMod val="50000"/>
          </a:schemeClr>
        </a:solidFill>
      </dgm:spPr>
      <dgm:t>
        <a:bodyPr/>
        <a:lstStyle/>
        <a:p>
          <a:pPr algn="ctr"/>
          <a:r>
            <a:rPr lang="en-GB" sz="2400"/>
            <a:t>Paradigm shift potential</a:t>
          </a:r>
        </a:p>
      </dgm:t>
    </dgm:pt>
    <dgm:pt modelId="{6599429B-AE46-4DF7-9860-D85DAEF031B4}" type="parTrans" cxnId="{F4C21F0F-B5E1-42CD-857E-57F1163F01CD}">
      <dgm:prSet/>
      <dgm:spPr/>
      <dgm:t>
        <a:bodyPr/>
        <a:lstStyle/>
        <a:p>
          <a:endParaRPr lang="en-US" sz="2400"/>
        </a:p>
      </dgm:t>
    </dgm:pt>
    <dgm:pt modelId="{2EDEB6D6-0FA6-4014-A6CB-6E8AB4F517DA}" type="sibTrans" cxnId="{F4C21F0F-B5E1-42CD-857E-57F1163F01CD}">
      <dgm:prSet/>
      <dgm:spPr/>
      <dgm:t>
        <a:bodyPr/>
        <a:lstStyle/>
        <a:p>
          <a:endParaRPr lang="en-US" sz="2400"/>
        </a:p>
      </dgm:t>
    </dgm:pt>
    <dgm:pt modelId="{7B3F6AC3-6A76-43F6-B7DC-9C0E37ACCF35}">
      <dgm:prSet phldrT="[Text]" custT="1"/>
      <dgm:spPr>
        <a:solidFill>
          <a:schemeClr val="accent5">
            <a:lumMod val="50000"/>
          </a:schemeClr>
        </a:solidFill>
      </dgm:spPr>
      <dgm:t>
        <a:bodyPr/>
        <a:lstStyle/>
        <a:p>
          <a:pPr algn="ctr"/>
          <a:r>
            <a:rPr lang="en-GB" sz="2400"/>
            <a:t>Sustainable development potential</a:t>
          </a:r>
        </a:p>
      </dgm:t>
    </dgm:pt>
    <dgm:pt modelId="{9C0ECF92-8B96-44EB-9E12-5A21D6DA562A}" type="parTrans" cxnId="{2B12A289-5D5A-4B37-BDAD-71D8CD993773}">
      <dgm:prSet/>
      <dgm:spPr/>
      <dgm:t>
        <a:bodyPr/>
        <a:lstStyle/>
        <a:p>
          <a:endParaRPr lang="en-US" sz="2400"/>
        </a:p>
      </dgm:t>
    </dgm:pt>
    <dgm:pt modelId="{01000C56-9686-40AF-A951-5A48B8C50DC9}" type="sibTrans" cxnId="{2B12A289-5D5A-4B37-BDAD-71D8CD993773}">
      <dgm:prSet/>
      <dgm:spPr/>
      <dgm:t>
        <a:bodyPr/>
        <a:lstStyle/>
        <a:p>
          <a:endParaRPr lang="en-US" sz="2400"/>
        </a:p>
      </dgm:t>
    </dgm:pt>
    <dgm:pt modelId="{BCE8C4C5-37E5-49A3-AC3F-171E8DE463E6}">
      <dgm:prSet phldrT="[Text]" custT="1"/>
      <dgm:spPr>
        <a:solidFill>
          <a:schemeClr val="accent5">
            <a:lumMod val="50000"/>
          </a:schemeClr>
        </a:solidFill>
      </dgm:spPr>
      <dgm:t>
        <a:bodyPr/>
        <a:lstStyle/>
        <a:p>
          <a:pPr algn="ctr"/>
          <a:r>
            <a:rPr lang="en-GB" sz="2400"/>
            <a:t>Needs of beneficiaries</a:t>
          </a:r>
        </a:p>
      </dgm:t>
    </dgm:pt>
    <dgm:pt modelId="{82A2908D-452D-49C3-9A46-EA6BB49A0AB3}" type="parTrans" cxnId="{63807BD0-D7DB-48D1-997A-7A8D939BAE05}">
      <dgm:prSet/>
      <dgm:spPr/>
      <dgm:t>
        <a:bodyPr/>
        <a:lstStyle/>
        <a:p>
          <a:endParaRPr lang="en-US" sz="2400"/>
        </a:p>
      </dgm:t>
    </dgm:pt>
    <dgm:pt modelId="{03DF5907-C195-4699-B61C-BA99D7E2C17F}" type="sibTrans" cxnId="{63807BD0-D7DB-48D1-997A-7A8D939BAE05}">
      <dgm:prSet/>
      <dgm:spPr/>
      <dgm:t>
        <a:bodyPr/>
        <a:lstStyle/>
        <a:p>
          <a:endParaRPr lang="en-US" sz="2400"/>
        </a:p>
      </dgm:t>
    </dgm:pt>
    <dgm:pt modelId="{8D9A80B9-FC45-4903-9EF9-CC74465F03E0}">
      <dgm:prSet phldrT="[Text]" custT="1"/>
      <dgm:spPr>
        <a:solidFill>
          <a:schemeClr val="accent5">
            <a:lumMod val="50000"/>
          </a:schemeClr>
        </a:solidFill>
      </dgm:spPr>
      <dgm:t>
        <a:bodyPr/>
        <a:lstStyle/>
        <a:p>
          <a:pPr algn="ctr"/>
          <a:r>
            <a:rPr lang="en-GB" sz="2400"/>
            <a:t>Country ownership</a:t>
          </a:r>
        </a:p>
      </dgm:t>
    </dgm:pt>
    <dgm:pt modelId="{539DF201-0612-4438-9CA8-B6F11CF8E02F}" type="parTrans" cxnId="{3965B370-1CB4-4BE6-8513-33B6CBBAE5DB}">
      <dgm:prSet/>
      <dgm:spPr/>
      <dgm:t>
        <a:bodyPr/>
        <a:lstStyle/>
        <a:p>
          <a:endParaRPr lang="en-US" sz="2400"/>
        </a:p>
      </dgm:t>
    </dgm:pt>
    <dgm:pt modelId="{D42204CB-A4C7-46B4-8960-5DF47FED95BA}" type="sibTrans" cxnId="{3965B370-1CB4-4BE6-8513-33B6CBBAE5DB}">
      <dgm:prSet/>
      <dgm:spPr/>
      <dgm:t>
        <a:bodyPr/>
        <a:lstStyle/>
        <a:p>
          <a:endParaRPr lang="en-US" sz="2400"/>
        </a:p>
      </dgm:t>
    </dgm:pt>
    <dgm:pt modelId="{CB7E8D18-DF12-4AE0-9BE2-7FF3B8E1F33D}">
      <dgm:prSet phldrT="[Text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GB" sz="2400"/>
            <a:t>Efficiency and effectiveness</a:t>
          </a:r>
        </a:p>
      </dgm:t>
    </dgm:pt>
    <dgm:pt modelId="{A552136D-E117-4E4F-A4D3-F13396002C3F}" type="parTrans" cxnId="{94E9D080-E4F6-4B79-99E5-FD2033C1DC10}">
      <dgm:prSet/>
      <dgm:spPr/>
      <dgm:t>
        <a:bodyPr/>
        <a:lstStyle/>
        <a:p>
          <a:endParaRPr lang="en-US" sz="2400"/>
        </a:p>
      </dgm:t>
    </dgm:pt>
    <dgm:pt modelId="{92CCB59A-13D4-4BDB-B54A-2AB84CCA3CEC}" type="sibTrans" cxnId="{94E9D080-E4F6-4B79-99E5-FD2033C1DC10}">
      <dgm:prSet/>
      <dgm:spPr/>
      <dgm:t>
        <a:bodyPr/>
        <a:lstStyle/>
        <a:p>
          <a:endParaRPr lang="en-US" sz="2400"/>
        </a:p>
      </dgm:t>
    </dgm:pt>
    <dgm:pt modelId="{28796456-AAFE-4974-AEE9-F1B1C2816E10}" type="pres">
      <dgm:prSet presAssocID="{8CEC3C8C-3901-49C8-93AF-6EC76CC9DFAE}" presName="diagram" presStyleCnt="0">
        <dgm:presLayoutVars>
          <dgm:dir/>
          <dgm:resizeHandles val="exact"/>
        </dgm:presLayoutVars>
      </dgm:prSet>
      <dgm:spPr/>
    </dgm:pt>
    <dgm:pt modelId="{8D4125C8-1793-451A-B535-5ABCC147B962}" type="pres">
      <dgm:prSet presAssocID="{CA6C9739-94BA-44CE-A7FF-5261EFB5B917}" presName="node" presStyleLbl="node1" presStyleIdx="0" presStyleCnt="6">
        <dgm:presLayoutVars>
          <dgm:bulletEnabled val="1"/>
        </dgm:presLayoutVars>
      </dgm:prSet>
      <dgm:spPr/>
    </dgm:pt>
    <dgm:pt modelId="{886A1255-FF05-4BBD-9808-64134F4F603B}" type="pres">
      <dgm:prSet presAssocID="{42D90C45-AD48-42B8-8020-B3EE9B513352}" presName="sibTrans" presStyleCnt="0"/>
      <dgm:spPr/>
    </dgm:pt>
    <dgm:pt modelId="{FBF9ED08-2E48-4694-9241-0A32BB36EEB8}" type="pres">
      <dgm:prSet presAssocID="{F90FEC14-0C6B-4CBD-B349-093BF4A79E06}" presName="node" presStyleLbl="node1" presStyleIdx="1" presStyleCnt="6">
        <dgm:presLayoutVars>
          <dgm:bulletEnabled val="1"/>
        </dgm:presLayoutVars>
      </dgm:prSet>
      <dgm:spPr/>
    </dgm:pt>
    <dgm:pt modelId="{9DC906E0-41B9-4CCC-B3B5-76238936D2F9}" type="pres">
      <dgm:prSet presAssocID="{2EDEB6D6-0FA6-4014-A6CB-6E8AB4F517DA}" presName="sibTrans" presStyleCnt="0"/>
      <dgm:spPr/>
    </dgm:pt>
    <dgm:pt modelId="{C7C9B3FA-58AA-4CE5-A848-A25C43049651}" type="pres">
      <dgm:prSet presAssocID="{7B3F6AC3-6A76-43F6-B7DC-9C0E37ACCF35}" presName="node" presStyleLbl="node1" presStyleIdx="2" presStyleCnt="6">
        <dgm:presLayoutVars>
          <dgm:bulletEnabled val="1"/>
        </dgm:presLayoutVars>
      </dgm:prSet>
      <dgm:spPr/>
    </dgm:pt>
    <dgm:pt modelId="{5074F487-B8BA-42E2-8BF3-FC309E007D5D}" type="pres">
      <dgm:prSet presAssocID="{01000C56-9686-40AF-A951-5A48B8C50DC9}" presName="sibTrans" presStyleCnt="0"/>
      <dgm:spPr/>
    </dgm:pt>
    <dgm:pt modelId="{8F4567BB-1B1D-4453-AABE-157E9B682958}" type="pres">
      <dgm:prSet presAssocID="{BCE8C4C5-37E5-49A3-AC3F-171E8DE463E6}" presName="node" presStyleLbl="node1" presStyleIdx="3" presStyleCnt="6">
        <dgm:presLayoutVars>
          <dgm:bulletEnabled val="1"/>
        </dgm:presLayoutVars>
      </dgm:prSet>
      <dgm:spPr/>
    </dgm:pt>
    <dgm:pt modelId="{3DE1C9E8-76EA-49AC-9E00-803C937272BE}" type="pres">
      <dgm:prSet presAssocID="{03DF5907-C195-4699-B61C-BA99D7E2C17F}" presName="sibTrans" presStyleCnt="0"/>
      <dgm:spPr/>
    </dgm:pt>
    <dgm:pt modelId="{2658567D-BE67-412D-8ED2-C9B7B063A828}" type="pres">
      <dgm:prSet presAssocID="{8D9A80B9-FC45-4903-9EF9-CC74465F03E0}" presName="node" presStyleLbl="node1" presStyleIdx="4" presStyleCnt="6">
        <dgm:presLayoutVars>
          <dgm:bulletEnabled val="1"/>
        </dgm:presLayoutVars>
      </dgm:prSet>
      <dgm:spPr/>
    </dgm:pt>
    <dgm:pt modelId="{DA4ACEA0-A5A1-49B2-B753-B2A844443D7E}" type="pres">
      <dgm:prSet presAssocID="{D42204CB-A4C7-46B4-8960-5DF47FED95BA}" presName="sibTrans" presStyleCnt="0"/>
      <dgm:spPr/>
    </dgm:pt>
    <dgm:pt modelId="{3528AA4B-4882-4EB5-AC90-B2EB68DC6194}" type="pres">
      <dgm:prSet presAssocID="{CB7E8D18-DF12-4AE0-9BE2-7FF3B8E1F33D}" presName="node" presStyleLbl="node1" presStyleIdx="5" presStyleCnt="6">
        <dgm:presLayoutVars>
          <dgm:bulletEnabled val="1"/>
        </dgm:presLayoutVars>
      </dgm:prSet>
      <dgm:spPr/>
    </dgm:pt>
  </dgm:ptLst>
  <dgm:cxnLst>
    <dgm:cxn modelId="{F4C21F0F-B5E1-42CD-857E-57F1163F01CD}" srcId="{8CEC3C8C-3901-49C8-93AF-6EC76CC9DFAE}" destId="{F90FEC14-0C6B-4CBD-B349-093BF4A79E06}" srcOrd="1" destOrd="0" parTransId="{6599429B-AE46-4DF7-9860-D85DAEF031B4}" sibTransId="{2EDEB6D6-0FA6-4014-A6CB-6E8AB4F517DA}"/>
    <dgm:cxn modelId="{CFDA781D-251F-4F8A-8706-14B98EFCE655}" type="presOf" srcId="{8D9A80B9-FC45-4903-9EF9-CC74465F03E0}" destId="{2658567D-BE67-412D-8ED2-C9B7B063A828}" srcOrd="0" destOrd="0" presId="urn:microsoft.com/office/officeart/2005/8/layout/default"/>
    <dgm:cxn modelId="{C587B825-22D7-4959-BE82-41AFA8A09231}" type="presOf" srcId="{CA6C9739-94BA-44CE-A7FF-5261EFB5B917}" destId="{8D4125C8-1793-451A-B535-5ABCC147B962}" srcOrd="0" destOrd="0" presId="urn:microsoft.com/office/officeart/2005/8/layout/default"/>
    <dgm:cxn modelId="{005A0166-FC60-43CE-AA6D-22CD16DEBA4F}" type="presOf" srcId="{F90FEC14-0C6B-4CBD-B349-093BF4A79E06}" destId="{FBF9ED08-2E48-4694-9241-0A32BB36EEB8}" srcOrd="0" destOrd="0" presId="urn:microsoft.com/office/officeart/2005/8/layout/default"/>
    <dgm:cxn modelId="{3965B370-1CB4-4BE6-8513-33B6CBBAE5DB}" srcId="{8CEC3C8C-3901-49C8-93AF-6EC76CC9DFAE}" destId="{8D9A80B9-FC45-4903-9EF9-CC74465F03E0}" srcOrd="4" destOrd="0" parTransId="{539DF201-0612-4438-9CA8-B6F11CF8E02F}" sibTransId="{D42204CB-A4C7-46B4-8960-5DF47FED95BA}"/>
    <dgm:cxn modelId="{B34A2554-4F80-42BA-93A8-7B988FABBA24}" srcId="{8CEC3C8C-3901-49C8-93AF-6EC76CC9DFAE}" destId="{CA6C9739-94BA-44CE-A7FF-5261EFB5B917}" srcOrd="0" destOrd="0" parTransId="{1899472B-51F6-4AFD-B75C-B27D0F5FD58B}" sibTransId="{42D90C45-AD48-42B8-8020-B3EE9B513352}"/>
    <dgm:cxn modelId="{A75D677E-B6D3-436E-B8A3-BA3314297242}" type="presOf" srcId="{BCE8C4C5-37E5-49A3-AC3F-171E8DE463E6}" destId="{8F4567BB-1B1D-4453-AABE-157E9B682958}" srcOrd="0" destOrd="0" presId="urn:microsoft.com/office/officeart/2005/8/layout/default"/>
    <dgm:cxn modelId="{94E9D080-E4F6-4B79-99E5-FD2033C1DC10}" srcId="{8CEC3C8C-3901-49C8-93AF-6EC76CC9DFAE}" destId="{CB7E8D18-DF12-4AE0-9BE2-7FF3B8E1F33D}" srcOrd="5" destOrd="0" parTransId="{A552136D-E117-4E4F-A4D3-F13396002C3F}" sibTransId="{92CCB59A-13D4-4BDB-B54A-2AB84CCA3CEC}"/>
    <dgm:cxn modelId="{2B12A289-5D5A-4B37-BDAD-71D8CD993773}" srcId="{8CEC3C8C-3901-49C8-93AF-6EC76CC9DFAE}" destId="{7B3F6AC3-6A76-43F6-B7DC-9C0E37ACCF35}" srcOrd="2" destOrd="0" parTransId="{9C0ECF92-8B96-44EB-9E12-5A21D6DA562A}" sibTransId="{01000C56-9686-40AF-A951-5A48B8C50DC9}"/>
    <dgm:cxn modelId="{AF7C69A3-6BAC-405E-B926-9862C7CEEE5A}" type="presOf" srcId="{7B3F6AC3-6A76-43F6-B7DC-9C0E37ACCF35}" destId="{C7C9B3FA-58AA-4CE5-A848-A25C43049651}" srcOrd="0" destOrd="0" presId="urn:microsoft.com/office/officeart/2005/8/layout/default"/>
    <dgm:cxn modelId="{63807BD0-D7DB-48D1-997A-7A8D939BAE05}" srcId="{8CEC3C8C-3901-49C8-93AF-6EC76CC9DFAE}" destId="{BCE8C4C5-37E5-49A3-AC3F-171E8DE463E6}" srcOrd="3" destOrd="0" parTransId="{82A2908D-452D-49C3-9A46-EA6BB49A0AB3}" sibTransId="{03DF5907-C195-4699-B61C-BA99D7E2C17F}"/>
    <dgm:cxn modelId="{5D46F4DD-8F35-415D-AE2D-2C16A37D4295}" type="presOf" srcId="{8CEC3C8C-3901-49C8-93AF-6EC76CC9DFAE}" destId="{28796456-AAFE-4974-AEE9-F1B1C2816E10}" srcOrd="0" destOrd="0" presId="urn:microsoft.com/office/officeart/2005/8/layout/default"/>
    <dgm:cxn modelId="{1C3C1EE9-888C-4095-A800-B05EBC916FAD}" type="presOf" srcId="{CB7E8D18-DF12-4AE0-9BE2-7FF3B8E1F33D}" destId="{3528AA4B-4882-4EB5-AC90-B2EB68DC6194}" srcOrd="0" destOrd="0" presId="urn:microsoft.com/office/officeart/2005/8/layout/default"/>
    <dgm:cxn modelId="{43002730-ED6E-4D8A-9F41-4F4915FDD964}" type="presParOf" srcId="{28796456-AAFE-4974-AEE9-F1B1C2816E10}" destId="{8D4125C8-1793-451A-B535-5ABCC147B962}" srcOrd="0" destOrd="0" presId="urn:microsoft.com/office/officeart/2005/8/layout/default"/>
    <dgm:cxn modelId="{D06E7AB7-4821-482B-A496-6F46BFB1765B}" type="presParOf" srcId="{28796456-AAFE-4974-AEE9-F1B1C2816E10}" destId="{886A1255-FF05-4BBD-9808-64134F4F603B}" srcOrd="1" destOrd="0" presId="urn:microsoft.com/office/officeart/2005/8/layout/default"/>
    <dgm:cxn modelId="{D4FCFE18-4C87-47C3-A6E6-6FBD4F78E4BC}" type="presParOf" srcId="{28796456-AAFE-4974-AEE9-F1B1C2816E10}" destId="{FBF9ED08-2E48-4694-9241-0A32BB36EEB8}" srcOrd="2" destOrd="0" presId="urn:microsoft.com/office/officeart/2005/8/layout/default"/>
    <dgm:cxn modelId="{5C2B9852-17F6-4555-9F7E-61228C3DA404}" type="presParOf" srcId="{28796456-AAFE-4974-AEE9-F1B1C2816E10}" destId="{9DC906E0-41B9-4CCC-B3B5-76238936D2F9}" srcOrd="3" destOrd="0" presId="urn:microsoft.com/office/officeart/2005/8/layout/default"/>
    <dgm:cxn modelId="{2DB9C04F-CD93-479B-B4B1-9A3D0788A2D0}" type="presParOf" srcId="{28796456-AAFE-4974-AEE9-F1B1C2816E10}" destId="{C7C9B3FA-58AA-4CE5-A848-A25C43049651}" srcOrd="4" destOrd="0" presId="urn:microsoft.com/office/officeart/2005/8/layout/default"/>
    <dgm:cxn modelId="{B9256B83-8A62-41D9-8E58-36D6A45ADFA2}" type="presParOf" srcId="{28796456-AAFE-4974-AEE9-F1B1C2816E10}" destId="{5074F487-B8BA-42E2-8BF3-FC309E007D5D}" srcOrd="5" destOrd="0" presId="urn:microsoft.com/office/officeart/2005/8/layout/default"/>
    <dgm:cxn modelId="{E8756629-038F-4E34-8444-6249C8F21649}" type="presParOf" srcId="{28796456-AAFE-4974-AEE9-F1B1C2816E10}" destId="{8F4567BB-1B1D-4453-AABE-157E9B682958}" srcOrd="6" destOrd="0" presId="urn:microsoft.com/office/officeart/2005/8/layout/default"/>
    <dgm:cxn modelId="{E583CFFE-D56C-437F-8D3B-6D2EE9AAA3CF}" type="presParOf" srcId="{28796456-AAFE-4974-AEE9-F1B1C2816E10}" destId="{3DE1C9E8-76EA-49AC-9E00-803C937272BE}" srcOrd="7" destOrd="0" presId="urn:microsoft.com/office/officeart/2005/8/layout/default"/>
    <dgm:cxn modelId="{9EF38FB5-0A75-4460-A84B-D4ABF76255BA}" type="presParOf" srcId="{28796456-AAFE-4974-AEE9-F1B1C2816E10}" destId="{2658567D-BE67-412D-8ED2-C9B7B063A828}" srcOrd="8" destOrd="0" presId="urn:microsoft.com/office/officeart/2005/8/layout/default"/>
    <dgm:cxn modelId="{9926F010-9941-4DEA-ABEB-8042B27F31A9}" type="presParOf" srcId="{28796456-AAFE-4974-AEE9-F1B1C2816E10}" destId="{DA4ACEA0-A5A1-49B2-B753-B2A844443D7E}" srcOrd="9" destOrd="0" presId="urn:microsoft.com/office/officeart/2005/8/layout/default"/>
    <dgm:cxn modelId="{3C4EC864-7E2A-4E0E-812B-09B0C4AD446D}" type="presParOf" srcId="{28796456-AAFE-4974-AEE9-F1B1C2816E10}" destId="{3528AA4B-4882-4EB5-AC90-B2EB68DC6194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4125C8-1793-451A-B535-5ABCC147B962}">
      <dsp:nvSpPr>
        <dsp:cNvPr id="0" name=""/>
        <dsp:cNvSpPr/>
      </dsp:nvSpPr>
      <dsp:spPr>
        <a:xfrm>
          <a:off x="1026661" y="1686"/>
          <a:ext cx="1954113" cy="1172468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Impact potential</a:t>
          </a:r>
        </a:p>
      </dsp:txBody>
      <dsp:txXfrm>
        <a:off x="1026661" y="1686"/>
        <a:ext cx="1954113" cy="1172468"/>
      </dsp:txXfrm>
    </dsp:sp>
    <dsp:sp modelId="{FBF9ED08-2E48-4694-9241-0A32BB36EEB8}">
      <dsp:nvSpPr>
        <dsp:cNvPr id="0" name=""/>
        <dsp:cNvSpPr/>
      </dsp:nvSpPr>
      <dsp:spPr>
        <a:xfrm>
          <a:off x="3176186" y="1686"/>
          <a:ext cx="1954113" cy="1172468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Paradigm shift potential</a:t>
          </a:r>
        </a:p>
      </dsp:txBody>
      <dsp:txXfrm>
        <a:off x="3176186" y="1686"/>
        <a:ext cx="1954113" cy="1172468"/>
      </dsp:txXfrm>
    </dsp:sp>
    <dsp:sp modelId="{C7C9B3FA-58AA-4CE5-A848-A25C43049651}">
      <dsp:nvSpPr>
        <dsp:cNvPr id="0" name=""/>
        <dsp:cNvSpPr/>
      </dsp:nvSpPr>
      <dsp:spPr>
        <a:xfrm>
          <a:off x="1026661" y="1369566"/>
          <a:ext cx="1954113" cy="1172468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Sustainable development potential</a:t>
          </a:r>
        </a:p>
      </dsp:txBody>
      <dsp:txXfrm>
        <a:off x="1026661" y="1369566"/>
        <a:ext cx="1954113" cy="1172468"/>
      </dsp:txXfrm>
    </dsp:sp>
    <dsp:sp modelId="{8F4567BB-1B1D-4453-AABE-157E9B682958}">
      <dsp:nvSpPr>
        <dsp:cNvPr id="0" name=""/>
        <dsp:cNvSpPr/>
      </dsp:nvSpPr>
      <dsp:spPr>
        <a:xfrm>
          <a:off x="3176186" y="1369566"/>
          <a:ext cx="1954113" cy="1172468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Needs of beneficiaries</a:t>
          </a:r>
        </a:p>
      </dsp:txBody>
      <dsp:txXfrm>
        <a:off x="3176186" y="1369566"/>
        <a:ext cx="1954113" cy="1172468"/>
      </dsp:txXfrm>
    </dsp:sp>
    <dsp:sp modelId="{2658567D-BE67-412D-8ED2-C9B7B063A828}">
      <dsp:nvSpPr>
        <dsp:cNvPr id="0" name=""/>
        <dsp:cNvSpPr/>
      </dsp:nvSpPr>
      <dsp:spPr>
        <a:xfrm>
          <a:off x="1026661" y="2737445"/>
          <a:ext cx="1954113" cy="1172468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Country ownership</a:t>
          </a:r>
        </a:p>
      </dsp:txBody>
      <dsp:txXfrm>
        <a:off x="1026661" y="2737445"/>
        <a:ext cx="1954113" cy="1172468"/>
      </dsp:txXfrm>
    </dsp:sp>
    <dsp:sp modelId="{3528AA4B-4882-4EB5-AC90-B2EB68DC6194}">
      <dsp:nvSpPr>
        <dsp:cNvPr id="0" name=""/>
        <dsp:cNvSpPr/>
      </dsp:nvSpPr>
      <dsp:spPr>
        <a:xfrm>
          <a:off x="3176186" y="2737445"/>
          <a:ext cx="1954113" cy="1172468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Efficiency and effectiveness</a:t>
          </a:r>
        </a:p>
      </dsp:txBody>
      <dsp:txXfrm>
        <a:off x="3176186" y="2737445"/>
        <a:ext cx="1954113" cy="11724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461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83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491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740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635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5849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72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9943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668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83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970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876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8.svg"/><Relationship Id="rId4" Type="http://schemas.openxmlformats.org/officeDocument/2006/relationships/diagramData" Target="../diagrams/data1.xml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eenclimate.fund/document/country-outcome-logframe" TargetMode="External"/><Relationship Id="rId7" Type="http://schemas.openxmlformats.org/officeDocument/2006/relationships/image" Target="../media/image8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www.greenclimate.fund/document/direct-access-proposal-template-country-support-window" TargetMode="External"/><Relationship Id="rId4" Type="http://schemas.openxmlformats.org/officeDocument/2006/relationships/hyperlink" Target="https://www.greenclimate.fund/document/confirmation-government-designated-agency-letter-template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1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4159" y="3429000"/>
            <a:ext cx="9144000" cy="1666173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chemeClr val="bg1"/>
                </a:solidFill>
              </a:rPr>
              <a:t>Overview of the </a:t>
            </a:r>
            <a:br>
              <a:rPr lang="en-US">
                <a:solidFill>
                  <a:schemeClr val="bg1"/>
                </a:solidFill>
              </a:rPr>
            </a:br>
            <a:r>
              <a:rPr lang="en-US" b="1">
                <a:solidFill>
                  <a:schemeClr val="bg1"/>
                </a:solidFill>
              </a:rPr>
              <a:t>Green Climate Fund (GCF)</a:t>
            </a:r>
          </a:p>
        </p:txBody>
      </p:sp>
    </p:spTree>
    <p:extLst>
      <p:ext uri="{BB962C8B-B14F-4D97-AF65-F5344CB8AC3E}">
        <p14:creationId xmlns:p14="http://schemas.microsoft.com/office/powerpoint/2010/main" val="28188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825"/>
    </mc:Choice>
    <mc:Fallback xmlns="">
      <p:transition spd="slow" advTm="2482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FD6D06A-445F-286E-67E7-89C8D091FBDA}"/>
              </a:ext>
            </a:extLst>
          </p:cNvPr>
          <p:cNvSpPr txBox="1">
            <a:spLocks/>
          </p:cNvSpPr>
          <p:nvPr/>
        </p:nvSpPr>
        <p:spPr>
          <a:xfrm>
            <a:off x="370303" y="1132606"/>
            <a:ext cx="10957791" cy="61676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>
                <a:solidFill>
                  <a:srgbClr val="1A648C"/>
                </a:solidFill>
                <a:latin typeface="+mn-lt"/>
              </a:rPr>
              <a:t> What is the Green Climate Fund (GCF)?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F770639-73BD-BD32-05E2-42A389450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143" y="2027510"/>
            <a:ext cx="2088285" cy="1401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24C3763-BC03-6F6F-D948-36B8AAF2E9D8}"/>
              </a:ext>
            </a:extLst>
          </p:cNvPr>
          <p:cNvSpPr/>
          <p:nvPr/>
        </p:nvSpPr>
        <p:spPr>
          <a:xfrm>
            <a:off x="6555628" y="3673728"/>
            <a:ext cx="5452957" cy="26642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B4C63F-F40D-5E52-830D-66982D9E5339}"/>
              </a:ext>
            </a:extLst>
          </p:cNvPr>
          <p:cNvSpPr/>
          <p:nvPr/>
        </p:nvSpPr>
        <p:spPr>
          <a:xfrm>
            <a:off x="528400" y="1965696"/>
            <a:ext cx="5795295" cy="26642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585421-D737-44C7-1548-F3B8C614E6C9}"/>
              </a:ext>
            </a:extLst>
          </p:cNvPr>
          <p:cNvSpPr txBox="1"/>
          <p:nvPr/>
        </p:nvSpPr>
        <p:spPr>
          <a:xfrm>
            <a:off x="998789" y="1998503"/>
            <a:ext cx="464556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kumimoji="1" lang="en-GB" sz="2400" b="1">
                <a:solidFill>
                  <a:srgbClr val="1A648C"/>
                </a:solidFill>
                <a:latin typeface="+mn-lt"/>
              </a:rPr>
              <a:t>Funding Proposal (FP)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F7C6A2-7537-1627-C434-B1E9E3314353}"/>
              </a:ext>
            </a:extLst>
          </p:cNvPr>
          <p:cNvSpPr txBox="1"/>
          <p:nvPr/>
        </p:nvSpPr>
        <p:spPr>
          <a:xfrm>
            <a:off x="7043329" y="3787133"/>
            <a:ext cx="421803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kumimoji="1" lang="en-GB" sz="2400" b="1">
                <a:solidFill>
                  <a:srgbClr val="1A648C"/>
                </a:solidFill>
                <a:latin typeface="+mn-lt"/>
              </a:rPr>
              <a:t>Readiness programme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68D900-ECF1-201A-4BC3-B84C29CB0F4B}"/>
              </a:ext>
            </a:extLst>
          </p:cNvPr>
          <p:cNvSpPr txBox="1"/>
          <p:nvPr/>
        </p:nvSpPr>
        <p:spPr>
          <a:xfrm>
            <a:off x="6874416" y="4275867"/>
            <a:ext cx="5031257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Updated Readiness Strategy 2024-2027</a:t>
            </a:r>
          </a:p>
          <a:p>
            <a:r>
              <a:rPr kumimoji="1"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Country window: </a:t>
            </a:r>
            <a:r>
              <a:rPr kumimoji="1" lang="en-US" sz="2000" u="sng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up to USD 7 million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Enhancing capacities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Formulating strategies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Planning climate programming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Fostering knowledge-sharing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720460-6048-4095-8341-40F86A501E16}"/>
              </a:ext>
            </a:extLst>
          </p:cNvPr>
          <p:cNvSpPr txBox="1"/>
          <p:nvPr/>
        </p:nvSpPr>
        <p:spPr>
          <a:xfrm>
            <a:off x="528400" y="2523456"/>
            <a:ext cx="5540379" cy="21698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Climate investment projects targeting </a:t>
            </a:r>
            <a:r>
              <a:rPr kumimoji="1" 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Adaptation &amp; Mitigation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Various</a:t>
            </a:r>
            <a:r>
              <a:rPr kumimoji="1" 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financial instruments </a:t>
            </a:r>
            <a:r>
              <a:rPr kumimoji="1"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(grant, loans, etc.)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336 projects </a:t>
            </a:r>
            <a:r>
              <a:rPr kumimoji="1"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approved globally (</a:t>
            </a:r>
            <a:r>
              <a:rPr kumimoji="1" 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USD 19.3 billion </a:t>
            </a:r>
            <a:r>
              <a:rPr kumimoji="1"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committed)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1" lang="en-US" sz="2000" b="1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7909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334"/>
    </mc:Choice>
    <mc:Fallback xmlns="">
      <p:transition spd="slow" advTm="9933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465AC8-F1A9-CCD1-D09C-A02EADD32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C5797AD-664D-CEA2-25BC-AA962356624A}"/>
              </a:ext>
            </a:extLst>
          </p:cNvPr>
          <p:cNvSpPr txBox="1">
            <a:spLocks/>
          </p:cNvSpPr>
          <p:nvPr/>
        </p:nvSpPr>
        <p:spPr>
          <a:xfrm>
            <a:off x="617104" y="937869"/>
            <a:ext cx="10957791" cy="61676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>
                <a:solidFill>
                  <a:srgbClr val="1E4965"/>
                </a:solidFill>
                <a:latin typeface="+mn-lt"/>
              </a:rPr>
              <a:t>GCF – key stakeholders </a:t>
            </a:r>
            <a:endParaRPr lang="en-US" sz="3200" b="1">
              <a:solidFill>
                <a:srgbClr val="1E4965"/>
              </a:solidFill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78007D-EB78-3472-0AAA-8218D4128C96}"/>
              </a:ext>
            </a:extLst>
          </p:cNvPr>
          <p:cNvSpPr txBox="1"/>
          <p:nvPr/>
        </p:nvSpPr>
        <p:spPr>
          <a:xfrm>
            <a:off x="347742" y="1554630"/>
            <a:ext cx="11731851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rgbClr val="00A79D"/>
                </a:solidFill>
                <a:latin typeface="+mj-lt"/>
              </a:rPr>
              <a:t>National Designated Authority (NDA)</a:t>
            </a:r>
            <a:r>
              <a:rPr lang="en-GB" sz="2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 </a:t>
            </a:r>
            <a:r>
              <a:rPr lang="en-GB" sz="24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government institution acting as an interface between each country and the GCF.</a:t>
            </a:r>
            <a:br>
              <a:rPr lang="en-GB" sz="24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</a:br>
            <a:endParaRPr lang="en-GB" sz="240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342900" indent="-3429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rgbClr val="00A79D"/>
                </a:solidFill>
                <a:latin typeface="+mj-lt"/>
              </a:rPr>
              <a:t>Accredited Entity (AE)</a:t>
            </a:r>
            <a:r>
              <a:rPr lang="en-GB" sz="2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 </a:t>
            </a:r>
            <a:r>
              <a:rPr lang="en-GB" sz="24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receives funds from the GCF for Funding Proposals. Overall responsibility for project formulation and implementation. </a:t>
            </a:r>
            <a:br>
              <a:rPr lang="en-GB" sz="24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</a:br>
            <a:r>
              <a:rPr lang="en-GB" sz="2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158 AEs</a:t>
            </a:r>
            <a:r>
              <a:rPr lang="en-GB" sz="24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 34% international AEs &amp; </a:t>
            </a:r>
            <a:r>
              <a:rPr lang="en-GB" sz="2400" b="1" u="sng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66% Direct Access Entities </a:t>
            </a:r>
            <a:r>
              <a:rPr lang="en-GB" sz="24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(regional and national)</a:t>
            </a:r>
            <a:br>
              <a:rPr lang="en-GB" sz="24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</a:br>
            <a:endParaRPr lang="en-GB" sz="240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342900" indent="-3429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rgbClr val="00A79D"/>
                </a:solidFill>
                <a:latin typeface="+mj-lt"/>
              </a:rPr>
              <a:t>Executing Entity (EE)</a:t>
            </a:r>
            <a:r>
              <a:rPr lang="en-GB" sz="2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 </a:t>
            </a:r>
            <a:r>
              <a:rPr lang="en-GB" sz="24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entity responsible for implementing and achieving project results.</a:t>
            </a:r>
            <a:br>
              <a:rPr lang="en-GB" sz="24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</a:br>
            <a:endParaRPr lang="en-GB" sz="240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342900" indent="-3429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rgbClr val="00A79D"/>
                </a:solidFill>
                <a:latin typeface="+mj-lt"/>
              </a:rPr>
              <a:t>Implementing partner</a:t>
            </a:r>
            <a:r>
              <a:rPr lang="en-GB" sz="2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</a:t>
            </a:r>
            <a:r>
              <a:rPr lang="en-GB" sz="24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 provides services for the implementation of activities.</a:t>
            </a:r>
          </a:p>
          <a:p>
            <a:pPr marL="342900" indent="-3429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endParaRPr lang="en-GB" sz="240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342900" indent="-3429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rgbClr val="00A79D"/>
                </a:solidFill>
                <a:latin typeface="+mj-lt"/>
              </a:rPr>
              <a:t>Delivery Partner (DP)</a:t>
            </a:r>
            <a:r>
              <a:rPr lang="en-GB" sz="2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</a:t>
            </a:r>
            <a:r>
              <a:rPr lang="en-GB" sz="2400" b="1">
                <a:solidFill>
                  <a:srgbClr val="00A79D"/>
                </a:solidFill>
                <a:latin typeface="+mj-lt"/>
              </a:rPr>
              <a:t> </a:t>
            </a:r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Implement Readiness grants. Nominated by NDAs. </a:t>
            </a:r>
            <a:r>
              <a:rPr lang="en-GB" sz="24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955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779"/>
    </mc:Choice>
    <mc:Fallback xmlns="">
      <p:transition spd="slow" advTm="226779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783FB-1CD5-67B1-8A39-6E46B296D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5">
            <a:extLst>
              <a:ext uri="{FF2B5EF4-FFF2-40B4-BE49-F238E27FC236}">
                <a16:creationId xmlns:a16="http://schemas.microsoft.com/office/drawing/2014/main" id="{A6BD695A-DFCE-436E-29E1-34A86D45A218}"/>
              </a:ext>
            </a:extLst>
          </p:cNvPr>
          <p:cNvSpPr/>
          <p:nvPr/>
        </p:nvSpPr>
        <p:spPr>
          <a:xfrm>
            <a:off x="5966202" y="4906993"/>
            <a:ext cx="5873990" cy="165999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214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471E324-B1E6-852A-C292-078CDF784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58" y="1093461"/>
            <a:ext cx="10957791" cy="616761"/>
          </a:xfrm>
        </p:spPr>
        <p:txBody>
          <a:bodyPr>
            <a:normAutofit fontScale="90000"/>
          </a:bodyPr>
          <a:lstStyle/>
          <a:p>
            <a:r>
              <a:rPr lang="en-GB" sz="3600" b="1"/>
              <a:t>					FAO’s GCF Portfolio (USD 1.8 billion)</a:t>
            </a:r>
            <a:endParaRPr lang="en-US" sz="3600" b="1"/>
          </a:p>
        </p:txBody>
      </p:sp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D6CC012A-72A2-2434-BB28-12DCFA9BE0ED}"/>
              </a:ext>
            </a:extLst>
          </p:cNvPr>
          <p:cNvSpPr/>
          <p:nvPr/>
        </p:nvSpPr>
        <p:spPr>
          <a:xfrm>
            <a:off x="279918" y="1864305"/>
            <a:ext cx="5545199" cy="4702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214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810D5D1E-C53B-B35A-46A6-576369521C14}"/>
              </a:ext>
            </a:extLst>
          </p:cNvPr>
          <p:cNvSpPr txBox="1"/>
          <p:nvPr/>
        </p:nvSpPr>
        <p:spPr>
          <a:xfrm>
            <a:off x="542358" y="2052907"/>
            <a:ext cx="3085672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>
                <a:solidFill>
                  <a:srgbClr val="1A648C"/>
                </a:solidFill>
                <a:latin typeface="Calibri"/>
                <a:ea typeface="メイリオ"/>
              </a:rPr>
              <a:t>29</a:t>
            </a:r>
            <a:r>
              <a:rPr lang="en-US" sz="2400" b="0" i="0" u="none" strike="noStrike" kern="0" cap="none" spc="0" baseline="0">
                <a:solidFill>
                  <a:srgbClr val="1A648C"/>
                </a:solidFill>
                <a:uFillTx/>
                <a:latin typeface="Calibri"/>
                <a:ea typeface="メイリオ"/>
              </a:rPr>
              <a:t> </a:t>
            </a:r>
            <a:r>
              <a:rPr lang="en-US" sz="2400" b="1" i="0" u="none" strike="noStrike" kern="0" cap="none" spc="0" baseline="0">
                <a:solidFill>
                  <a:srgbClr val="1A648C"/>
                </a:solidFill>
                <a:uFillTx/>
                <a:latin typeface="Calibri"/>
                <a:ea typeface="メイリオ"/>
              </a:rPr>
              <a:t>Funding Proposals</a:t>
            </a:r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610346C0-E9ED-462C-569D-3185DC26EA42}"/>
              </a:ext>
            </a:extLst>
          </p:cNvPr>
          <p:cNvGrpSpPr/>
          <p:nvPr/>
        </p:nvGrpSpPr>
        <p:grpSpPr>
          <a:xfrm>
            <a:off x="2659928" y="3390427"/>
            <a:ext cx="4389543" cy="2528163"/>
            <a:chOff x="2371935" y="3008744"/>
            <a:chExt cx="4389543" cy="2528163"/>
          </a:xfrm>
        </p:grpSpPr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7900C0CF-0A3F-873C-E019-4A71E07065F6}"/>
                </a:ext>
              </a:extLst>
            </p:cNvPr>
            <p:cNvSpPr txBox="1"/>
            <p:nvPr/>
          </p:nvSpPr>
          <p:spPr>
            <a:xfrm>
              <a:off x="2409086" y="4285938"/>
              <a:ext cx="165250" cy="16392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33869" tIns="33869" rIns="33869" bIns="33869" anchor="ctr" anchorCtr="1" compatLnSpc="1">
              <a:noAutofit/>
            </a:bodyPr>
            <a:lstStyle/>
            <a:p>
              <a:pPr marL="0" marR="0" lvl="0" indent="0" algn="ctr" defTabSz="609539" rtl="0" fontAlgn="auto" hangingPunct="1">
                <a:lnSpc>
                  <a:spcPts val="1525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220994CD-8E25-39DD-987D-CC9354D9A007}"/>
                </a:ext>
              </a:extLst>
            </p:cNvPr>
            <p:cNvSpPr txBox="1"/>
            <p:nvPr/>
          </p:nvSpPr>
          <p:spPr>
            <a:xfrm>
              <a:off x="2447487" y="3008744"/>
              <a:ext cx="165250" cy="16392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33869" tIns="33869" rIns="33869" bIns="33869" anchor="ctr" anchorCtr="1" compatLnSpc="1">
              <a:noAutofit/>
            </a:bodyPr>
            <a:lstStyle/>
            <a:p>
              <a:pPr marL="0" marR="0" lvl="0" indent="0" algn="ctr" defTabSz="609539" rtl="0" fontAlgn="auto" hangingPunct="1">
                <a:lnSpc>
                  <a:spcPts val="1525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5" name="TextBox 11">
              <a:extLst>
                <a:ext uri="{FF2B5EF4-FFF2-40B4-BE49-F238E27FC236}">
                  <a16:creationId xmlns:a16="http://schemas.microsoft.com/office/drawing/2014/main" id="{2DA6933E-C6DB-42E0-6098-1A949C0EFC33}"/>
                </a:ext>
              </a:extLst>
            </p:cNvPr>
            <p:cNvSpPr txBox="1"/>
            <p:nvPr/>
          </p:nvSpPr>
          <p:spPr>
            <a:xfrm>
              <a:off x="2371935" y="4863336"/>
              <a:ext cx="165250" cy="16392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33869" tIns="33869" rIns="33869" bIns="33869" anchor="ctr" anchorCtr="1" compatLnSpc="1">
              <a:noAutofit/>
            </a:bodyPr>
            <a:lstStyle/>
            <a:p>
              <a:pPr marL="0" marR="0" lvl="0" indent="0" algn="ctr" defTabSz="609539" rtl="0" fontAlgn="auto" hangingPunct="1">
                <a:lnSpc>
                  <a:spcPts val="1525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6" name="TextBox 12">
              <a:extLst>
                <a:ext uri="{FF2B5EF4-FFF2-40B4-BE49-F238E27FC236}">
                  <a16:creationId xmlns:a16="http://schemas.microsoft.com/office/drawing/2014/main" id="{77A21597-A819-CEEF-F07D-4D7F90A663DE}"/>
                </a:ext>
              </a:extLst>
            </p:cNvPr>
            <p:cNvSpPr txBox="1"/>
            <p:nvPr/>
          </p:nvSpPr>
          <p:spPr>
            <a:xfrm>
              <a:off x="3702055" y="4328618"/>
              <a:ext cx="2017111" cy="2641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marL="0" marR="0" lvl="0" indent="0" algn="l" defTabSz="609539" rtl="0" fontAlgn="auto" hangingPunct="1">
                <a:lnSpc>
                  <a:spcPts val="2005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b="0" i="0" u="none" strike="noStrike" kern="1200" cap="none" spc="-35" baseline="0">
                  <a:solidFill>
                    <a:srgbClr val="92B2DB"/>
                  </a:solidFill>
                  <a:uFillTx/>
                  <a:latin typeface="Poppins Medium Bold"/>
                </a:rPr>
                <a:t>Adaptation</a:t>
              </a:r>
              <a:r>
                <a:rPr lang="en-US" b="0" i="0" u="none" strike="noStrike" kern="1200" cap="none" spc="-35" baseline="0">
                  <a:solidFill>
                    <a:srgbClr val="005682"/>
                  </a:solidFill>
                  <a:uFillTx/>
                  <a:latin typeface="Poppins Medium Bold"/>
                </a:rPr>
                <a:t> </a:t>
              </a:r>
            </a:p>
          </p:txBody>
        </p:sp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919B79F7-87FB-48BA-B8FB-5A85B64C345F}"/>
                </a:ext>
              </a:extLst>
            </p:cNvPr>
            <p:cNvSpPr txBox="1"/>
            <p:nvPr/>
          </p:nvSpPr>
          <p:spPr>
            <a:xfrm>
              <a:off x="2697776" y="4329196"/>
              <a:ext cx="2211186" cy="15388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algn="l">
                <a:spcAft>
                  <a:spcPts val="600"/>
                </a:spcAft>
              </a:pPr>
              <a:endParaRPr lang="en-GB" sz="1000" b="0" i="0">
                <a:solidFill>
                  <a:srgbClr val="424242"/>
                </a:solidFill>
                <a:effectLst/>
                <a:latin typeface="Poppins Medium" panose="00000600000000000000" pitchFamily="2" charset="0"/>
                <a:cs typeface="Poppins Medium" panose="00000600000000000000" pitchFamily="2" charset="0"/>
              </a:endParaRPr>
            </a:p>
          </p:txBody>
        </p:sp>
        <p:sp>
          <p:nvSpPr>
            <p:cNvPr id="18" name="TextBox 14">
              <a:extLst>
                <a:ext uri="{FF2B5EF4-FFF2-40B4-BE49-F238E27FC236}">
                  <a16:creationId xmlns:a16="http://schemas.microsoft.com/office/drawing/2014/main" id="{7244AD33-4D77-DB27-6B03-8EFDD875BC1A}"/>
                </a:ext>
              </a:extLst>
            </p:cNvPr>
            <p:cNvSpPr txBox="1"/>
            <p:nvPr/>
          </p:nvSpPr>
          <p:spPr>
            <a:xfrm>
              <a:off x="3675806" y="3416798"/>
              <a:ext cx="3085672" cy="25699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marL="0" marR="0" lvl="0" indent="0" algn="l" defTabSz="609539" rtl="0" fontAlgn="auto" hangingPunct="1">
                <a:lnSpc>
                  <a:spcPts val="2005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>
                  <a:solidFill>
                    <a:srgbClr val="86C669"/>
                  </a:solidFill>
                  <a:latin typeface="Poppins Medium Bold"/>
                </a:rPr>
                <a:t>Cross-cutting</a:t>
              </a:r>
              <a:endParaRPr lang="en-GB" u="none" strike="noStrike" kern="1200" cap="none" spc="-35" baseline="0">
                <a:solidFill>
                  <a:srgbClr val="86C669"/>
                </a:solidFill>
                <a:uFillTx/>
                <a:latin typeface="Poppins Medium Bold"/>
              </a:endParaRPr>
            </a:p>
          </p:txBody>
        </p:sp>
        <p:sp>
          <p:nvSpPr>
            <p:cNvPr id="19" name="TextBox 16">
              <a:extLst>
                <a:ext uri="{FF2B5EF4-FFF2-40B4-BE49-F238E27FC236}">
                  <a16:creationId xmlns:a16="http://schemas.microsoft.com/office/drawing/2014/main" id="{058F382E-E2C9-5063-F94E-2E4B73608CA9}"/>
                </a:ext>
              </a:extLst>
            </p:cNvPr>
            <p:cNvSpPr txBox="1"/>
            <p:nvPr/>
          </p:nvSpPr>
          <p:spPr>
            <a:xfrm>
              <a:off x="3705892" y="5279914"/>
              <a:ext cx="1962822" cy="25699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marL="0" marR="0" lvl="0" indent="0" algn="l" defTabSz="609539" rtl="0" fontAlgn="auto" hangingPunct="1">
                <a:lnSpc>
                  <a:spcPts val="2005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b="0" i="0" u="none" strike="noStrike" kern="1200" cap="none" spc="-35" baseline="0">
                  <a:solidFill>
                    <a:srgbClr val="007F94"/>
                  </a:solidFill>
                  <a:uFillTx/>
                  <a:latin typeface="Poppins Medium Bold"/>
                </a:rPr>
                <a:t>Mitigation</a:t>
              </a:r>
            </a:p>
          </p:txBody>
        </p:sp>
        <p:sp>
          <p:nvSpPr>
            <p:cNvPr id="20" name="TextBox 17">
              <a:extLst>
                <a:ext uri="{FF2B5EF4-FFF2-40B4-BE49-F238E27FC236}">
                  <a16:creationId xmlns:a16="http://schemas.microsoft.com/office/drawing/2014/main" id="{F69E5E43-C049-15F1-88A6-9D0CEB8CE804}"/>
                </a:ext>
              </a:extLst>
            </p:cNvPr>
            <p:cNvSpPr txBox="1"/>
            <p:nvPr/>
          </p:nvSpPr>
          <p:spPr>
            <a:xfrm>
              <a:off x="2674400" y="5283381"/>
              <a:ext cx="2434846" cy="16158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lvl="0" algn="l" defTabSz="609539"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050" b="0" i="0" u="none" strike="noStrike" kern="1200" cap="none" spc="-23" baseline="0">
                <a:solidFill>
                  <a:srgbClr val="3D4354"/>
                </a:solidFill>
                <a:uFillTx/>
                <a:latin typeface="Poppins Medium"/>
                <a:cs typeface="Poppins Medium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FDE1E43-07A1-6775-B96F-83CB916811FB}"/>
              </a:ext>
            </a:extLst>
          </p:cNvPr>
          <p:cNvGrpSpPr/>
          <p:nvPr/>
        </p:nvGrpSpPr>
        <p:grpSpPr>
          <a:xfrm>
            <a:off x="7049471" y="5085757"/>
            <a:ext cx="4569525" cy="1538889"/>
            <a:chOff x="5259207" y="2012774"/>
            <a:chExt cx="4113656" cy="1538889"/>
          </a:xfrm>
        </p:grpSpPr>
        <p:sp>
          <p:nvSpPr>
            <p:cNvPr id="22" name="TextBox 20">
              <a:extLst>
                <a:ext uri="{FF2B5EF4-FFF2-40B4-BE49-F238E27FC236}">
                  <a16:creationId xmlns:a16="http://schemas.microsoft.com/office/drawing/2014/main" id="{0DCCF27F-BAA8-E704-DCEE-C2863C18641C}"/>
                </a:ext>
              </a:extLst>
            </p:cNvPr>
            <p:cNvSpPr txBox="1"/>
            <p:nvPr/>
          </p:nvSpPr>
          <p:spPr>
            <a:xfrm>
              <a:off x="5259207" y="2012774"/>
              <a:ext cx="2473424" cy="132343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3200" b="1" kern="0">
                  <a:solidFill>
                    <a:srgbClr val="1A648C"/>
                  </a:solidFill>
                  <a:latin typeface="Calibri"/>
                </a:rPr>
                <a:t>8</a:t>
              </a:r>
              <a:r>
                <a:rPr lang="en-GB" sz="2400" b="1" i="0" u="none" strike="noStrike" kern="0" cap="none" spc="0" baseline="0">
                  <a:solidFill>
                    <a:srgbClr val="1A648C"/>
                  </a:solidFill>
                  <a:uFillTx/>
                  <a:latin typeface="Calibri"/>
                </a:rPr>
                <a:t> Projects </a:t>
              </a:r>
            </a:p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2400" b="1" i="0" u="none" strike="noStrike" kern="0" cap="none" spc="0" baseline="0">
                  <a:solidFill>
                    <a:srgbClr val="1A648C"/>
                  </a:solidFill>
                  <a:uFillTx/>
                  <a:latin typeface="Calibri"/>
                </a:rPr>
                <a:t>where FAO </a:t>
              </a:r>
              <a:r>
                <a:rPr lang="en-GB" sz="2400" b="1">
                  <a:solidFill>
                    <a:srgbClr val="1A648C"/>
                  </a:solidFill>
                  <a:latin typeface="Calibri"/>
                </a:rPr>
                <a:t>i</a:t>
              </a:r>
              <a:r>
                <a:rPr lang="en-GB" sz="2400" b="1" i="0" u="none" strike="noStrike" kern="0" cap="none" spc="0" baseline="0">
                  <a:solidFill>
                    <a:srgbClr val="1A648C"/>
                  </a:solidFill>
                  <a:uFillTx/>
                  <a:latin typeface="Calibri"/>
                </a:rPr>
                <a:t>s a partner</a:t>
              </a:r>
            </a:p>
          </p:txBody>
        </p:sp>
        <p:sp>
          <p:nvSpPr>
            <p:cNvPr id="23" name="TextBox 21">
              <a:extLst>
                <a:ext uri="{FF2B5EF4-FFF2-40B4-BE49-F238E27FC236}">
                  <a16:creationId xmlns:a16="http://schemas.microsoft.com/office/drawing/2014/main" id="{65CEA3C7-273B-1F61-7D6E-D3BC6E2C8101}"/>
                </a:ext>
              </a:extLst>
            </p:cNvPr>
            <p:cNvSpPr txBox="1"/>
            <p:nvPr/>
          </p:nvSpPr>
          <p:spPr>
            <a:xfrm>
              <a:off x="7641358" y="2364279"/>
              <a:ext cx="1731505" cy="6463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b="1" i="0" u="none" strike="noStrike" kern="0" cap="none" spc="0" baseline="0">
                  <a:solidFill>
                    <a:srgbClr val="1A648C"/>
                  </a:solidFill>
                  <a:uFillTx/>
                  <a:latin typeface="Calibri"/>
                </a:rPr>
                <a:t>USD</a:t>
              </a:r>
              <a:r>
                <a:rPr lang="en-GB" sz="3600" b="1" i="0" u="none" strike="noStrike" kern="0" cap="none" spc="0" baseline="0">
                  <a:solidFill>
                    <a:srgbClr val="1A648C"/>
                  </a:solidFill>
                  <a:uFillTx/>
                  <a:latin typeface="Calibri"/>
                </a:rPr>
                <a:t> </a:t>
              </a:r>
              <a:r>
                <a:rPr lang="en-GB" sz="3600" b="1">
                  <a:solidFill>
                    <a:srgbClr val="1A648C"/>
                  </a:solidFill>
                  <a:latin typeface="Calibri"/>
                </a:rPr>
                <a:t>75</a:t>
              </a:r>
              <a:r>
                <a:rPr lang="en-GB" sz="3600" b="1" i="0" u="none" strike="noStrike" kern="0" cap="none" spc="0" baseline="0">
                  <a:solidFill>
                    <a:srgbClr val="1A648C"/>
                  </a:solidFill>
                  <a:uFillTx/>
                  <a:latin typeface="Calibri"/>
                </a:rPr>
                <a:t> </a:t>
              </a:r>
              <a:r>
                <a:rPr lang="en-GB" b="1" i="0" u="none" strike="noStrike" kern="0" cap="none" spc="0" baseline="0">
                  <a:solidFill>
                    <a:srgbClr val="1A648C"/>
                  </a:solidFill>
                  <a:uFillTx/>
                  <a:latin typeface="Calibri"/>
                </a:rPr>
                <a:t>million</a:t>
              </a:r>
            </a:p>
          </p:txBody>
        </p:sp>
        <p:sp>
          <p:nvSpPr>
            <p:cNvPr id="24" name="TextBox 13">
              <a:extLst>
                <a:ext uri="{FF2B5EF4-FFF2-40B4-BE49-F238E27FC236}">
                  <a16:creationId xmlns:a16="http://schemas.microsoft.com/office/drawing/2014/main" id="{F04A4436-1251-AA6D-7A2E-6F05A6F6D8CB}"/>
                </a:ext>
              </a:extLst>
            </p:cNvPr>
            <p:cNvSpPr txBox="1"/>
            <p:nvPr/>
          </p:nvSpPr>
          <p:spPr>
            <a:xfrm>
              <a:off x="5461496" y="3243886"/>
              <a:ext cx="2068845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400" b="0" i="0" u="none" strike="noStrike" kern="0" cap="none" spc="0" baseline="0">
                <a:solidFill>
                  <a:srgbClr val="1A648C"/>
                </a:solidFill>
                <a:uFillTx/>
                <a:latin typeface="Calibri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2D01193-636E-AE6B-514A-41E92A44A124}"/>
              </a:ext>
            </a:extLst>
          </p:cNvPr>
          <p:cNvGrpSpPr/>
          <p:nvPr/>
        </p:nvGrpSpPr>
        <p:grpSpPr>
          <a:xfrm>
            <a:off x="392703" y="2772719"/>
            <a:ext cx="3518710" cy="3658566"/>
            <a:chOff x="1526502" y="980971"/>
            <a:chExt cx="2580005" cy="2770070"/>
          </a:xfrm>
        </p:grpSpPr>
        <p:pic>
          <p:nvPicPr>
            <p:cNvPr id="26" name="Picture 25" descr="A circular chart with a black background&#10;&#10;AI-generated content may be incorrect.">
              <a:extLst>
                <a:ext uri="{FF2B5EF4-FFF2-40B4-BE49-F238E27FC236}">
                  <a16:creationId xmlns:a16="http://schemas.microsoft.com/office/drawing/2014/main" id="{FEE20AD1-F08E-15B4-1E65-D5005ABC63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92" t="14937" r="57596" b="17683"/>
            <a:stretch>
              <a:fillRect/>
            </a:stretch>
          </p:blipFill>
          <p:spPr>
            <a:xfrm>
              <a:off x="1526502" y="980971"/>
              <a:ext cx="2580005" cy="277007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149A003-BEF5-3AC4-42CA-2DFEBE97E4A4}"/>
                </a:ext>
              </a:extLst>
            </p:cNvPr>
            <p:cNvSpPr txBox="1"/>
            <p:nvPr/>
          </p:nvSpPr>
          <p:spPr>
            <a:xfrm>
              <a:off x="2090684" y="1510724"/>
              <a:ext cx="666750" cy="233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u="none" strike="noStrike" kern="1200" cap="none" spc="-35" baseline="0">
                  <a:solidFill>
                    <a:schemeClr val="bg1"/>
                  </a:solidFill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52%</a:t>
              </a:r>
              <a:endParaRPr lang="en-US" sz="14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4546CB6-8557-9768-5456-5A019FD23DED}"/>
                </a:ext>
              </a:extLst>
            </p:cNvPr>
            <p:cNvSpPr txBox="1"/>
            <p:nvPr/>
          </p:nvSpPr>
          <p:spPr>
            <a:xfrm>
              <a:off x="3253890" y="2435539"/>
              <a:ext cx="666749" cy="233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0" i="0" u="none" strike="noStrike" kern="1200" cap="none" spc="-35" baseline="0">
                  <a:solidFill>
                    <a:schemeClr val="bg1"/>
                  </a:solidFill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24%</a:t>
              </a:r>
              <a:endParaRPr lang="en-US" sz="14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448DF03-DBCC-F576-C561-6E07D3EB45B3}"/>
                </a:ext>
              </a:extLst>
            </p:cNvPr>
            <p:cNvSpPr txBox="1"/>
            <p:nvPr/>
          </p:nvSpPr>
          <p:spPr>
            <a:xfrm>
              <a:off x="1980618" y="2866086"/>
              <a:ext cx="703197" cy="233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0" i="0" u="none" strike="noStrike" kern="1200" cap="none" spc="-35" baseline="0">
                  <a:solidFill>
                    <a:schemeClr val="bg1"/>
                  </a:solidFill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24%</a:t>
              </a:r>
              <a:endParaRPr lang="en-US" sz="14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B6F560F-6C86-1A6C-76C6-A68BAC8E971C}"/>
              </a:ext>
            </a:extLst>
          </p:cNvPr>
          <p:cNvGrpSpPr/>
          <p:nvPr/>
        </p:nvGrpSpPr>
        <p:grpSpPr>
          <a:xfrm>
            <a:off x="3800239" y="2436320"/>
            <a:ext cx="1870814" cy="954107"/>
            <a:chOff x="3561033" y="5626792"/>
            <a:chExt cx="1750719" cy="1076292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F99C610-7EAD-9A59-803E-8EAA493D12E8}"/>
                </a:ext>
              </a:extLst>
            </p:cNvPr>
            <p:cNvSpPr txBox="1"/>
            <p:nvPr/>
          </p:nvSpPr>
          <p:spPr>
            <a:xfrm>
              <a:off x="3561033" y="5626792"/>
              <a:ext cx="1750719" cy="107629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91440" tIns="45720" rIns="91440" bIns="45720" rtlCol="0" anchor="t">
              <a:spAutoFit/>
            </a:bodyPr>
            <a:lstStyle/>
            <a:p>
              <a:pPr algn="l"/>
              <a:r>
                <a:rPr lang="it-IT" sz="1400">
                  <a:solidFill>
                    <a:schemeClr val="tx1"/>
                  </a:solidFill>
                  <a:latin typeface="Poppins"/>
                  <a:cs typeface="Poppins"/>
                </a:rPr>
                <a:t>Projects by region:</a:t>
              </a:r>
            </a:p>
            <a:p>
              <a:pPr algn="l"/>
              <a:r>
                <a:rPr lang="it-IT" sz="1400">
                  <a:latin typeface="Poppins"/>
                  <a:cs typeface="Poppins"/>
                </a:rPr>
                <a:t>RLC – 9</a:t>
              </a:r>
            </a:p>
            <a:p>
              <a:pPr algn="l"/>
              <a:r>
                <a:rPr lang="it-IT" sz="1400">
                  <a:latin typeface="Poppins"/>
                  <a:cs typeface="Poppins"/>
                </a:rPr>
                <a:t>RAF – 9</a:t>
              </a:r>
            </a:p>
            <a:p>
              <a:pPr algn="l"/>
              <a:r>
                <a:rPr lang="it-IT" sz="1400">
                  <a:latin typeface="Poppins"/>
                  <a:cs typeface="Poppins"/>
                </a:rPr>
                <a:t>RAP – 5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6BADAA3-97C0-7D02-7CF0-3FEE49C9813A}"/>
                </a:ext>
              </a:extLst>
            </p:cNvPr>
            <p:cNvSpPr txBox="1"/>
            <p:nvPr/>
          </p:nvSpPr>
          <p:spPr>
            <a:xfrm>
              <a:off x="4281262" y="5906628"/>
              <a:ext cx="953505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it-IT" sz="1400">
                  <a:latin typeface="Poppins"/>
                  <a:cs typeface="Poppins"/>
                </a:rPr>
                <a:t>REU – 3</a:t>
              </a:r>
            </a:p>
            <a:p>
              <a:pPr algn="l"/>
              <a:r>
                <a:rPr lang="it-IT" sz="1400">
                  <a:latin typeface="Poppins"/>
                  <a:cs typeface="Poppins"/>
                </a:rPr>
                <a:t>RNE – 3</a:t>
              </a:r>
            </a:p>
          </p:txBody>
        </p:sp>
      </p:grpSp>
      <p:pic>
        <p:nvPicPr>
          <p:cNvPr id="33" name="Graphic 32" descr="Handshake with solid fill">
            <a:extLst>
              <a:ext uri="{FF2B5EF4-FFF2-40B4-BE49-F238E27FC236}">
                <a16:creationId xmlns:a16="http://schemas.microsoft.com/office/drawing/2014/main" id="{7A7519E6-EAD0-5E3F-9531-C6D44C88CE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47737" y="5369447"/>
            <a:ext cx="914400" cy="914400"/>
          </a:xfrm>
          <a:prstGeom prst="rect">
            <a:avLst/>
          </a:prstGeom>
        </p:spPr>
      </p:pic>
      <p:sp>
        <p:nvSpPr>
          <p:cNvPr id="34" name="TextBox 11">
            <a:extLst>
              <a:ext uri="{FF2B5EF4-FFF2-40B4-BE49-F238E27FC236}">
                <a16:creationId xmlns:a16="http://schemas.microsoft.com/office/drawing/2014/main" id="{26B5E21A-1B0E-565D-DB4B-2CAB4E159556}"/>
              </a:ext>
            </a:extLst>
          </p:cNvPr>
          <p:cNvSpPr txBox="1"/>
          <p:nvPr/>
        </p:nvSpPr>
        <p:spPr>
          <a:xfrm>
            <a:off x="1366976" y="4235812"/>
            <a:ext cx="1150891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1" i="0" u="none" strike="noStrike" kern="0" cap="none" spc="0" baseline="0">
                <a:solidFill>
                  <a:schemeClr val="accent4">
                    <a:lumMod val="50000"/>
                  </a:schemeClr>
                </a:solidFill>
                <a:uFillTx/>
                <a:latin typeface="Calibri"/>
              </a:rPr>
              <a:t>USD </a:t>
            </a:r>
            <a:r>
              <a:rPr lang="en-GB" sz="3200" b="1" i="0" u="none" strike="noStrike" kern="0" cap="none" spc="0" baseline="0">
                <a:solidFill>
                  <a:schemeClr val="accent4">
                    <a:lumMod val="50000"/>
                  </a:schemeClr>
                </a:solidFill>
                <a:uFillTx/>
                <a:latin typeface="Calibri"/>
              </a:rPr>
              <a:t>1.7</a:t>
            </a:r>
            <a:r>
              <a:rPr lang="en-GB" sz="1600" b="1" i="0" u="none" strike="noStrike" kern="0" cap="none" spc="0" baseline="0">
                <a:solidFill>
                  <a:schemeClr val="accent4">
                    <a:lumMod val="50000"/>
                  </a:schemeClr>
                </a:solidFill>
                <a:uFillTx/>
                <a:latin typeface="Calibri"/>
              </a:rPr>
              <a:t> billion</a:t>
            </a:r>
            <a:endParaRPr lang="en-US" sz="1600" b="1" i="0" u="none" strike="noStrike" kern="0" cap="none" spc="0" baseline="0">
              <a:solidFill>
                <a:schemeClr val="accent4">
                  <a:lumMod val="50000"/>
                </a:schemeClr>
              </a:solidFill>
              <a:uFillTx/>
              <a:latin typeface="Calibri"/>
            </a:endParaRP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DA068E91-19B8-6CF2-C4A4-A67C17759CD6}"/>
              </a:ext>
            </a:extLst>
          </p:cNvPr>
          <p:cNvGrpSpPr/>
          <p:nvPr/>
        </p:nvGrpSpPr>
        <p:grpSpPr>
          <a:xfrm>
            <a:off x="5932912" y="1844241"/>
            <a:ext cx="6655082" cy="4679520"/>
            <a:chOff x="8419468" y="1882626"/>
            <a:chExt cx="6934219" cy="4460702"/>
          </a:xfrm>
        </p:grpSpPr>
        <p:sp>
          <p:nvSpPr>
            <p:cNvPr id="90" name="Rectangle: Rounded Corners 5">
              <a:extLst>
                <a:ext uri="{FF2B5EF4-FFF2-40B4-BE49-F238E27FC236}">
                  <a16:creationId xmlns:a16="http://schemas.microsoft.com/office/drawing/2014/main" id="{D61B5AA0-3E4D-D2A8-ECAB-B104F971DDC0}"/>
                </a:ext>
              </a:extLst>
            </p:cNvPr>
            <p:cNvSpPr/>
            <p:nvPr/>
          </p:nvSpPr>
          <p:spPr>
            <a:xfrm>
              <a:off x="8454153" y="1882626"/>
              <a:ext cx="6120366" cy="2834046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2141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graphicFrame>
          <p:nvGraphicFramePr>
            <p:cNvPr id="91" name="Chart 90">
              <a:extLst>
                <a:ext uri="{FF2B5EF4-FFF2-40B4-BE49-F238E27FC236}">
                  <a16:creationId xmlns:a16="http://schemas.microsoft.com/office/drawing/2014/main" id="{80A498F9-5639-DB0A-70F8-352A890F25E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548269675"/>
                </p:ext>
              </p:extLst>
            </p:nvPr>
          </p:nvGraphicFramePr>
          <p:xfrm>
            <a:off x="11172855" y="1928628"/>
            <a:ext cx="4180832" cy="44147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92" name="TextBox 12">
              <a:extLst>
                <a:ext uri="{FF2B5EF4-FFF2-40B4-BE49-F238E27FC236}">
                  <a16:creationId xmlns:a16="http://schemas.microsoft.com/office/drawing/2014/main" id="{3B39BFCB-73A0-E71F-717D-2D613488A883}"/>
                </a:ext>
              </a:extLst>
            </p:cNvPr>
            <p:cNvSpPr txBox="1"/>
            <p:nvPr/>
          </p:nvSpPr>
          <p:spPr>
            <a:xfrm>
              <a:off x="10968166" y="2987217"/>
              <a:ext cx="3215096" cy="79213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600" b="1" i="0" u="none" strike="noStrike" kern="0" cap="none" spc="0" baseline="0">
                  <a:solidFill>
                    <a:schemeClr val="accent4">
                      <a:lumMod val="50000"/>
                    </a:schemeClr>
                  </a:solidFill>
                  <a:uFillTx/>
                  <a:latin typeface="Calibri"/>
                </a:rPr>
                <a:t>USD</a:t>
              </a:r>
              <a:r>
                <a:rPr lang="en-GB" sz="3200" b="1" i="0" u="none" strike="noStrike" kern="0" cap="none" spc="0" baseline="0">
                  <a:solidFill>
                    <a:schemeClr val="accent4">
                      <a:lumMod val="50000"/>
                    </a:schemeClr>
                  </a:solidFill>
                  <a:uFillTx/>
                  <a:latin typeface="Calibri"/>
                </a:rPr>
                <a:t> </a:t>
              </a:r>
              <a:r>
                <a:rPr lang="en-GB" sz="3200" b="1">
                  <a:solidFill>
                    <a:schemeClr val="accent4">
                      <a:lumMod val="50000"/>
                    </a:schemeClr>
                  </a:solidFill>
                  <a:latin typeface="Calibri"/>
                </a:rPr>
                <a:t>93.4</a:t>
              </a:r>
              <a:r>
                <a:rPr lang="en-GB" sz="3200" b="1" i="0" u="none" strike="noStrike" kern="0" cap="none" spc="0" baseline="0">
                  <a:solidFill>
                    <a:schemeClr val="accent4">
                      <a:lumMod val="50000"/>
                    </a:schemeClr>
                  </a:solidFill>
                  <a:uFillTx/>
                  <a:latin typeface="Calibri"/>
                </a:rPr>
                <a:t> </a:t>
              </a:r>
            </a:p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600" b="1" i="0" u="none" strike="noStrike" kern="0" cap="none" spc="0" baseline="0">
                  <a:solidFill>
                    <a:schemeClr val="accent4">
                      <a:lumMod val="50000"/>
                    </a:schemeClr>
                  </a:solidFill>
                  <a:uFillTx/>
                  <a:latin typeface="Calibri"/>
                </a:rPr>
                <a:t>         Million</a:t>
              </a:r>
              <a:endParaRPr lang="en-US" sz="1600" b="1" i="0" u="none" strike="noStrike" kern="0" cap="none" spc="0" baseline="0">
                <a:solidFill>
                  <a:schemeClr val="accent4">
                    <a:lumMod val="50000"/>
                  </a:schemeClr>
                </a:solidFill>
                <a:uFillTx/>
                <a:latin typeface="Calibri"/>
              </a:endParaRPr>
            </a:p>
          </p:txBody>
        </p:sp>
        <p:sp>
          <p:nvSpPr>
            <p:cNvPr id="93" name="TextBox 3">
              <a:extLst>
                <a:ext uri="{FF2B5EF4-FFF2-40B4-BE49-F238E27FC236}">
                  <a16:creationId xmlns:a16="http://schemas.microsoft.com/office/drawing/2014/main" id="{8F9282C0-9973-8B3E-4B6D-1F4F3AF06048}"/>
                </a:ext>
              </a:extLst>
            </p:cNvPr>
            <p:cNvSpPr txBox="1"/>
            <p:nvPr/>
          </p:nvSpPr>
          <p:spPr>
            <a:xfrm>
              <a:off x="8419468" y="2088574"/>
              <a:ext cx="2634306" cy="55743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400" b="0" i="0" u="none" strike="noStrike" kern="0" cap="none" spc="0" baseline="0">
                  <a:solidFill>
                    <a:srgbClr val="1A648C"/>
                  </a:solidFill>
                  <a:uFillTx/>
                  <a:latin typeface="Calibri"/>
                  <a:ea typeface="メイリオ" pitchFamily="34"/>
                </a:rPr>
                <a:t>   </a:t>
              </a:r>
              <a:r>
                <a:rPr lang="en-US" sz="3200" b="1">
                  <a:solidFill>
                    <a:srgbClr val="1A648C"/>
                  </a:solidFill>
                  <a:latin typeface="Calibri"/>
                  <a:ea typeface="メイリオ" pitchFamily="34"/>
                </a:rPr>
                <a:t>114</a:t>
              </a:r>
              <a:r>
                <a:rPr lang="en-US" sz="2400" b="0" i="0" u="none" strike="noStrike" kern="0" cap="none" spc="0" baseline="0">
                  <a:solidFill>
                    <a:srgbClr val="1A648C"/>
                  </a:solidFill>
                  <a:uFillTx/>
                  <a:latin typeface="Calibri"/>
                  <a:ea typeface="メイリオ" pitchFamily="34"/>
                </a:rPr>
                <a:t> </a:t>
              </a:r>
              <a:r>
                <a:rPr lang="en-US" sz="2400" b="1" i="0" u="none" strike="noStrike" kern="0" cap="none" spc="0" baseline="0">
                  <a:solidFill>
                    <a:srgbClr val="1A648C"/>
                  </a:solidFill>
                  <a:uFillTx/>
                  <a:latin typeface="Calibri"/>
                  <a:ea typeface="メイリオ" pitchFamily="34"/>
                </a:rPr>
                <a:t>Readiness</a:t>
              </a:r>
              <a:endParaRPr lang="en-US" sz="2400" b="0" i="0" u="none" strike="noStrike" kern="0" cap="none" spc="0" baseline="0">
                <a:solidFill>
                  <a:srgbClr val="1A648C"/>
                </a:solidFill>
                <a:uFillTx/>
                <a:latin typeface="Calibri"/>
                <a:ea typeface="メイリオ" pitchFamily="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15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892"/>
    </mc:Choice>
    <mc:Fallback xmlns="">
      <p:transition spd="slow" advTm="9589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56AAA9-8BF3-22FB-C351-106FC14E2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D5D8FCD-CAF3-E4A3-95B7-130BE5A5EAF2}"/>
              </a:ext>
            </a:extLst>
          </p:cNvPr>
          <p:cNvSpPr txBox="1">
            <a:spLocks/>
          </p:cNvSpPr>
          <p:nvPr/>
        </p:nvSpPr>
        <p:spPr>
          <a:xfrm>
            <a:off x="532723" y="1027583"/>
            <a:ext cx="10957791" cy="61676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>
                <a:solidFill>
                  <a:srgbClr val="1E4965"/>
                </a:solidFill>
                <a:latin typeface="+mn-lt"/>
              </a:rPr>
              <a:t>                     FAO-GCF portfolio in RAF – Funding Proposals</a:t>
            </a:r>
            <a:endParaRPr lang="en-US" sz="3200" b="1">
              <a:solidFill>
                <a:srgbClr val="1E4965"/>
              </a:solidFill>
              <a:latin typeface="+mn-lt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A0D9A86-EAFB-FC43-02D6-DF1F1B26BF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140875"/>
              </p:ext>
            </p:extLst>
          </p:nvPr>
        </p:nvGraphicFramePr>
        <p:xfrm>
          <a:off x="137020" y="1492967"/>
          <a:ext cx="11887831" cy="5089893"/>
        </p:xfrm>
        <a:graphic>
          <a:graphicData uri="http://schemas.openxmlformats.org/drawingml/2006/table">
            <a:tbl>
              <a:tblPr firstRow="1" bandRow="1"/>
              <a:tblGrid>
                <a:gridCol w="1361259">
                  <a:extLst>
                    <a:ext uri="{9D8B030D-6E8A-4147-A177-3AD203B41FA5}">
                      <a16:colId xmlns:a16="http://schemas.microsoft.com/office/drawing/2014/main" val="545199400"/>
                    </a:ext>
                  </a:extLst>
                </a:gridCol>
                <a:gridCol w="4411943">
                  <a:extLst>
                    <a:ext uri="{9D8B030D-6E8A-4147-A177-3AD203B41FA5}">
                      <a16:colId xmlns:a16="http://schemas.microsoft.com/office/drawing/2014/main" val="3988245023"/>
                    </a:ext>
                  </a:extLst>
                </a:gridCol>
                <a:gridCol w="3754938">
                  <a:extLst>
                    <a:ext uri="{9D8B030D-6E8A-4147-A177-3AD203B41FA5}">
                      <a16:colId xmlns:a16="http://schemas.microsoft.com/office/drawing/2014/main" val="2557222094"/>
                    </a:ext>
                  </a:extLst>
                </a:gridCol>
                <a:gridCol w="2359691">
                  <a:extLst>
                    <a:ext uri="{9D8B030D-6E8A-4147-A177-3AD203B41FA5}">
                      <a16:colId xmlns:a16="http://schemas.microsoft.com/office/drawing/2014/main" val="3352972738"/>
                    </a:ext>
                  </a:extLst>
                </a:gridCol>
              </a:tblGrid>
              <a:tr h="473145"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2000"/>
                        <a:t>FP #</a:t>
                      </a:r>
                      <a:endParaRPr lang="en-US" sz="200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A648C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/>
                        <a:t>Country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A648C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/>
                        <a:t>Implementation period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A648C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/>
                        <a:t>Budget (GCF grant)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A64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583572"/>
                  </a:ext>
                </a:extLst>
              </a:tr>
              <a:tr h="473145"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SAP015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A648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Cote d'Ivoire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A648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/>
                        <a:t>19 Feb 2021 – 18 Feb 2026</a:t>
                      </a:r>
                      <a:endParaRPr lang="en-US" sz="20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A648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10 M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A648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21091"/>
                  </a:ext>
                </a:extLst>
              </a:tr>
              <a:tr h="473145"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2000" b="1" u="none" strike="noStrike">
                          <a:solidFill>
                            <a:srgbClr val="000000"/>
                          </a:solidFill>
                          <a:effectLst/>
                        </a:rPr>
                        <a:t>FP159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AEE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2000" b="1" u="none" strike="noStrike">
                          <a:solidFill>
                            <a:srgbClr val="000000"/>
                          </a:solidFill>
                          <a:effectLst/>
                        </a:rPr>
                        <a:t>Congo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AEE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/>
                        <a:t>5 Nov 2021 – 5 Nov 2029</a:t>
                      </a:r>
                      <a:endParaRPr lang="en-US" sz="20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AEE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30 M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A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365954"/>
                  </a:ext>
                </a:extLst>
              </a:tr>
              <a:tr h="473145"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FP187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3DB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Benin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3DB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/>
                        <a:t>28 Dec 2022 – 28 Dec 2028</a:t>
                      </a:r>
                      <a:endParaRPr lang="en-US" sz="20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3DB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19 M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3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4810567"/>
                  </a:ext>
                </a:extLst>
              </a:tr>
              <a:tr h="473145"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FP188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AEE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The Gambia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AEE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/>
                        <a:t>28 Oct 2022 – 28 Oct 2028</a:t>
                      </a:r>
                      <a:endParaRPr lang="en-US" sz="20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AEE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17 M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A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400084"/>
                  </a:ext>
                </a:extLst>
              </a:tr>
              <a:tr h="473145"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2000" b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FP238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2000" b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Malawi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12191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23 Jul 2024 – 22 Jul 2030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sz="2000" b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43 M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179442"/>
                  </a:ext>
                </a:extLst>
              </a:tr>
              <a:tr h="473145"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FP246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AEE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Somalia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AEE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12191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/>
                        <a:t>24 Oct 2024 – 23 Oct 2031</a:t>
                      </a:r>
                      <a:endParaRPr lang="en-US" sz="20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AEE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80 M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A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168360"/>
                  </a:ext>
                </a:extLst>
              </a:tr>
              <a:tr h="473145"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FP255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3DB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Kenya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3DB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/>
                        <a:t>20 Feb 2025 – 19 Feb 2031</a:t>
                      </a:r>
                      <a:endParaRPr lang="en-US" sz="20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3DB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29 M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3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055287"/>
                  </a:ext>
                </a:extLst>
              </a:tr>
              <a:tr h="831588"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FP268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AEE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SURAGGWA (Burkina Faso, </a:t>
                      </a:r>
                      <a:r>
                        <a:rPr lang="en-US" sz="2000" b="1" u="none" strike="noStrike">
                          <a:solidFill>
                            <a:srgbClr val="000000"/>
                          </a:solidFill>
                          <a:effectLst/>
                        </a:rPr>
                        <a:t>Chad</a:t>
                      </a:r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, Djibouti, Mali, Mauritania, Niger, Nigeria, Senegal)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AEE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/>
                        <a:t>3 Jul 2025 – 2 Jul 2035</a:t>
                      </a:r>
                      <a:endParaRPr lang="en-US" sz="20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AEE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150 M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A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0714760"/>
                  </a:ext>
                </a:extLst>
              </a:tr>
              <a:tr h="473145"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FP280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3DB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Uganda Results-Based Payment (RBP)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3DB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/>
                        <a:t>Approved in October 2025</a:t>
                      </a:r>
                      <a:endParaRPr lang="en-US" sz="20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3DB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609584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828752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3047919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4267086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4876671" algn="l" defTabSz="12191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31 M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3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758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201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784"/>
    </mc:Choice>
    <mc:Fallback xmlns="">
      <p:transition spd="slow" advTm="59784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3C182F-134F-574F-6C78-9D2B944F7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B8FDED0-CC0D-6967-9D55-A847A5AA4754}"/>
              </a:ext>
            </a:extLst>
          </p:cNvPr>
          <p:cNvSpPr txBox="1">
            <a:spLocks/>
          </p:cNvSpPr>
          <p:nvPr/>
        </p:nvSpPr>
        <p:spPr>
          <a:xfrm>
            <a:off x="532723" y="1027583"/>
            <a:ext cx="10957791" cy="61676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>
                <a:solidFill>
                  <a:srgbClr val="1E4965"/>
                </a:solidFill>
                <a:latin typeface="+mn-lt"/>
              </a:rPr>
              <a:t>FAO-GCF portfolio in SFC</a:t>
            </a:r>
            <a:endParaRPr lang="en-US" sz="3200" b="1">
              <a:solidFill>
                <a:srgbClr val="1E4965"/>
              </a:solidFill>
              <a:latin typeface="+mn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BBE364-26D8-117E-19C2-45C4C270EAC8}"/>
              </a:ext>
            </a:extLst>
          </p:cNvPr>
          <p:cNvSpPr/>
          <p:nvPr/>
        </p:nvSpPr>
        <p:spPr>
          <a:xfrm>
            <a:off x="5439924" y="1728190"/>
            <a:ext cx="6519896" cy="47099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6B6FC1-3013-F173-9F11-8C247EA91F59}"/>
              </a:ext>
            </a:extLst>
          </p:cNvPr>
          <p:cNvSpPr/>
          <p:nvPr/>
        </p:nvSpPr>
        <p:spPr>
          <a:xfrm>
            <a:off x="404731" y="1728190"/>
            <a:ext cx="4858423" cy="47099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23748B-9339-C578-D90B-25DFB1FA9860}"/>
              </a:ext>
            </a:extLst>
          </p:cNvPr>
          <p:cNvSpPr txBox="1"/>
          <p:nvPr/>
        </p:nvSpPr>
        <p:spPr>
          <a:xfrm>
            <a:off x="855994" y="1846962"/>
            <a:ext cx="381864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kumimoji="1" lang="en-GB" sz="2400" b="1">
                <a:solidFill>
                  <a:srgbClr val="1A648C"/>
                </a:solidFill>
                <a:latin typeface="+mn-lt"/>
              </a:rPr>
              <a:t>Funding Proposal (FP)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D885CB-B31A-7EB7-382B-CF66B85531B9}"/>
              </a:ext>
            </a:extLst>
          </p:cNvPr>
          <p:cNvSpPr txBox="1"/>
          <p:nvPr/>
        </p:nvSpPr>
        <p:spPr>
          <a:xfrm>
            <a:off x="6564977" y="1846962"/>
            <a:ext cx="421803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kumimoji="1" lang="en-GB" sz="2400" b="1">
                <a:solidFill>
                  <a:srgbClr val="1A648C"/>
                </a:solidFill>
                <a:latin typeface="+mn-lt"/>
              </a:rPr>
              <a:t>Readiness programme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B7AC8F-A1AD-5CFE-C397-B0DDAA822FFF}"/>
              </a:ext>
            </a:extLst>
          </p:cNvPr>
          <p:cNvSpPr txBox="1"/>
          <p:nvPr/>
        </p:nvSpPr>
        <p:spPr>
          <a:xfrm>
            <a:off x="568296" y="2427399"/>
            <a:ext cx="4531291" cy="13080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Congo– USD 28, 988,852 (GCF grant)</a:t>
            </a:r>
          </a:p>
          <a:p>
            <a:r>
              <a:rPr lang="en-US"/>
              <a:t>PREFOREST CONGO - Project to reduce greenhouse gas emissions from forests in five departments in the Republic of Congo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BD80EC4-141D-3850-ABD7-8DFF2693EA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087555"/>
              </p:ext>
            </p:extLst>
          </p:nvPr>
        </p:nvGraphicFramePr>
        <p:xfrm>
          <a:off x="5593293" y="2392475"/>
          <a:ext cx="6193976" cy="369632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85143">
                  <a:extLst>
                    <a:ext uri="{9D8B030D-6E8A-4147-A177-3AD203B41FA5}">
                      <a16:colId xmlns:a16="http://schemas.microsoft.com/office/drawing/2014/main" val="3070937126"/>
                    </a:ext>
                  </a:extLst>
                </a:gridCol>
                <a:gridCol w="1544174">
                  <a:extLst>
                    <a:ext uri="{9D8B030D-6E8A-4147-A177-3AD203B41FA5}">
                      <a16:colId xmlns:a16="http://schemas.microsoft.com/office/drawing/2014/main" val="1300259707"/>
                    </a:ext>
                  </a:extLst>
                </a:gridCol>
                <a:gridCol w="2064659">
                  <a:extLst>
                    <a:ext uri="{9D8B030D-6E8A-4147-A177-3AD203B41FA5}">
                      <a16:colId xmlns:a16="http://schemas.microsoft.com/office/drawing/2014/main" val="2001074868"/>
                    </a:ext>
                  </a:extLst>
                </a:gridCol>
              </a:tblGrid>
              <a:tr h="3692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Country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Amount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Status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73681770"/>
                  </a:ext>
                </a:extLst>
              </a:tr>
              <a:tr h="2350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Equatorial Guinea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$300,000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Fin closed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52261819"/>
                  </a:ext>
                </a:extLst>
              </a:tr>
              <a:tr h="2350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Congo, Republic of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$617,000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Fin closed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65999299"/>
                  </a:ext>
                </a:extLst>
              </a:tr>
              <a:tr h="2350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Equatorial Guinea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$600,000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Fin closed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96793604"/>
                  </a:ext>
                </a:extLst>
              </a:tr>
              <a:tr h="2350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Democratic Republic of Congo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$299,718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Fin closed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09581904"/>
                  </a:ext>
                </a:extLst>
              </a:tr>
              <a:tr h="2655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Chad #1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$359,903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Fin closed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16712851"/>
                  </a:ext>
                </a:extLst>
              </a:tr>
              <a:tr h="2350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Cameroon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$250,000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Fin closed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08168697"/>
                  </a:ext>
                </a:extLst>
              </a:tr>
              <a:tr h="2350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Equatorial Guinea#3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$299,894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Fin closed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62847315"/>
                  </a:ext>
                </a:extLst>
              </a:tr>
              <a:tr h="2350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Burundi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$299,999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Fin closed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83195957"/>
                  </a:ext>
                </a:extLst>
              </a:tr>
              <a:tr h="2350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Sao Tome and Principe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$999,315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Operational active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61804736"/>
                  </a:ext>
                </a:extLst>
              </a:tr>
              <a:tr h="3733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Global (Chad, Equatorial Guinea, Cuba, Mozambique, Mauritania, Zambia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$2,475,000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Operational active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91461203"/>
                  </a:ext>
                </a:extLst>
              </a:tr>
              <a:tr h="40399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Gabon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$1,000,000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Operational active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71891732"/>
                  </a:ext>
                </a:extLst>
              </a:tr>
              <a:tr h="40399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Chad #2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$817,236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Operational active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03344803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73D8E539-934C-9A74-4DF5-910C9D51CDB3}"/>
              </a:ext>
            </a:extLst>
          </p:cNvPr>
          <p:cNvSpPr txBox="1"/>
          <p:nvPr/>
        </p:nvSpPr>
        <p:spPr>
          <a:xfrm>
            <a:off x="568296" y="3956869"/>
            <a:ext cx="4531291" cy="10002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Chad – USD 14,896,385 (GCF grant)</a:t>
            </a:r>
          </a:p>
          <a:p>
            <a:pPr>
              <a:spcAft>
                <a:spcPts val="600"/>
              </a:spcAft>
            </a:pPr>
            <a:r>
              <a:rPr lang="en-US"/>
              <a:t>Scaling-Up Resilience in Africa’s Great Green Wall (SURAGGWA)</a:t>
            </a:r>
          </a:p>
        </p:txBody>
      </p:sp>
    </p:spTree>
    <p:extLst>
      <p:ext uri="{BB962C8B-B14F-4D97-AF65-F5344CB8AC3E}">
        <p14:creationId xmlns:p14="http://schemas.microsoft.com/office/powerpoint/2010/main" val="217917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179"/>
    </mc:Choice>
    <mc:Fallback xmlns="">
      <p:transition spd="slow" advTm="31179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23E1CC-D3B4-B50E-1246-5B72AFB95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4FBC6C9-2F7F-BE45-5C70-0F908906B1D3}"/>
              </a:ext>
            </a:extLst>
          </p:cNvPr>
          <p:cNvSpPr txBox="1"/>
          <p:nvPr/>
        </p:nvSpPr>
        <p:spPr>
          <a:xfrm>
            <a:off x="2098374" y="2801787"/>
            <a:ext cx="83309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1E4965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GCF funding windows &amp; project cycle</a:t>
            </a:r>
            <a:endParaRPr lang="en-US"/>
          </a:p>
        </p:txBody>
      </p:sp>
      <p:pic>
        <p:nvPicPr>
          <p:cNvPr id="2" name="Camera 1">
            <a:extLst>
              <a:ext uri="{FF2B5EF4-FFF2-40B4-BE49-F238E27FC236}">
                <a16:creationId xmlns:a16="http://schemas.microsoft.com/office/drawing/2014/main" id="{21944DAB-956C-68BB-9FBE-A886249E7A98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18992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CA8A6C-5F7C-703A-F49F-4EBA64A2B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93FCEE9-7F51-6655-D833-17C74BB26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010" y="1192773"/>
            <a:ext cx="10957791" cy="616761"/>
          </a:xfrm>
        </p:spPr>
        <p:txBody>
          <a:bodyPr/>
          <a:lstStyle/>
          <a:p>
            <a:r>
              <a:rPr lang="en-US" sz="3200" b="1"/>
              <a:t>What does the GCF fund?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4C89F2-40FA-6933-7D87-A63698E73968}"/>
              </a:ext>
            </a:extLst>
          </p:cNvPr>
          <p:cNvSpPr/>
          <p:nvPr/>
        </p:nvSpPr>
        <p:spPr>
          <a:xfrm>
            <a:off x="452428" y="364829"/>
            <a:ext cx="2408249" cy="576127"/>
          </a:xfrm>
          <a:prstGeom prst="rect">
            <a:avLst/>
          </a:prstGeom>
          <a:solidFill>
            <a:srgbClr val="1A64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/>
              <a:t>Funding Proposal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15AF4AD-52F1-856E-89AD-43BD085EFFB9}"/>
              </a:ext>
            </a:extLst>
          </p:cNvPr>
          <p:cNvGrpSpPr/>
          <p:nvPr/>
        </p:nvGrpSpPr>
        <p:grpSpPr>
          <a:xfrm>
            <a:off x="225269" y="1956178"/>
            <a:ext cx="6871758" cy="4096307"/>
            <a:chOff x="2322700" y="2642463"/>
            <a:chExt cx="7028747" cy="406002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A52F300-87DF-AD32-287E-2AAE5C208C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96960" y="2642463"/>
              <a:ext cx="6536769" cy="406002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2809E97-914C-1B01-A10B-28B6DDD03085}"/>
                </a:ext>
              </a:extLst>
            </p:cNvPr>
            <p:cNvSpPr txBox="1"/>
            <p:nvPr/>
          </p:nvSpPr>
          <p:spPr>
            <a:xfrm>
              <a:off x="2322700" y="4391698"/>
              <a:ext cx="3442645" cy="76262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kumimoji="1" lang="en-GB" altLang="ja-JP" sz="2200" b="1">
                  <a:solidFill>
                    <a:srgbClr val="007C6F"/>
                  </a:solidFill>
                  <a:latin typeface="+mn-lt"/>
                </a:rPr>
                <a:t>Adaptation Result Areas (ARA)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627DCEB-038D-5EC5-CC59-58AAF75485DD}"/>
                </a:ext>
              </a:extLst>
            </p:cNvPr>
            <p:cNvSpPr txBox="1"/>
            <p:nvPr/>
          </p:nvSpPr>
          <p:spPr>
            <a:xfrm>
              <a:off x="5908802" y="4391698"/>
              <a:ext cx="3442645" cy="76262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kumimoji="1" lang="en-GB" altLang="ja-JP" sz="2200" b="1">
                  <a:solidFill>
                    <a:srgbClr val="1E4965"/>
                  </a:solidFill>
                  <a:latin typeface="+mn-lt"/>
                </a:rPr>
                <a:t>Mitigation Result Areas (MRA)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9F80FAA-B529-6F55-8717-A0D5DF08D94A}"/>
              </a:ext>
            </a:extLst>
          </p:cNvPr>
          <p:cNvSpPr txBox="1"/>
          <p:nvPr/>
        </p:nvSpPr>
        <p:spPr>
          <a:xfrm>
            <a:off x="7709145" y="1554541"/>
            <a:ext cx="33883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rgbClr val="1A648C"/>
                </a:solidFill>
                <a:latin typeface="+mn-lt"/>
              </a:rPr>
              <a:t>GCF Investment Criteria</a:t>
            </a:r>
          </a:p>
        </p:txBody>
      </p:sp>
      <p:graphicFrame>
        <p:nvGraphicFramePr>
          <p:cNvPr id="22" name="Content Placeholder 3">
            <a:extLst>
              <a:ext uri="{FF2B5EF4-FFF2-40B4-BE49-F238E27FC236}">
                <a16:creationId xmlns:a16="http://schemas.microsoft.com/office/drawing/2014/main" id="{B4982423-8A5A-6959-6CCA-278DE2BD30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4712839"/>
              </p:ext>
            </p:extLst>
          </p:nvPr>
        </p:nvGraphicFramePr>
        <p:xfrm>
          <a:off x="6324820" y="2140884"/>
          <a:ext cx="6156961" cy="3911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Camera 1">
            <a:extLst>
              <a:ext uri="{FF2B5EF4-FFF2-40B4-BE49-F238E27FC236}">
                <a16:creationId xmlns:a16="http://schemas.microsoft.com/office/drawing/2014/main" id="{2683B5DB-604C-BEB2-545B-F1408D5A291E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14453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D598E5-EB36-E89A-74EC-DCC4CC7A5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C5E90BA-AFDB-C801-255D-0F87F279C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04" y="1177325"/>
            <a:ext cx="10957791" cy="616761"/>
          </a:xfrm>
        </p:spPr>
        <p:txBody>
          <a:bodyPr/>
          <a:lstStyle/>
          <a:p>
            <a:r>
              <a:rPr lang="en-US" sz="3200" b="1"/>
              <a:t>GCF Readiness access modality for FAO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E1B5E1-3245-D36C-F676-919028014B0C}"/>
              </a:ext>
            </a:extLst>
          </p:cNvPr>
          <p:cNvSpPr txBox="1"/>
          <p:nvPr/>
        </p:nvSpPr>
        <p:spPr>
          <a:xfrm>
            <a:off x="479395" y="2080854"/>
            <a:ext cx="208410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699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A7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Step 1</a:t>
            </a:r>
          </a:p>
          <a:p>
            <a:pPr marL="0" marR="0" lvl="0" indent="0" algn="l" defTabSz="13699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NDAs request for support to GCF &amp; submit </a:t>
            </a: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country outcome </a:t>
            </a:r>
            <a:r>
              <a:rPr kumimoji="0" lang="en-GB" sz="20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logframe</a:t>
            </a: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</a:t>
            </a:r>
            <a:r>
              <a:rPr lang="en-GB" sz="2000" kern="1200">
                <a:solidFill>
                  <a:prstClr val="black"/>
                </a:solidFill>
                <a:latin typeface="+mn-lt"/>
                <a:ea typeface="+mn-ea"/>
                <a:cs typeface="+mn-cs"/>
              </a:rPr>
              <a:t>a signed </a:t>
            </a:r>
            <a:r>
              <a:rPr lang="en-GB" sz="2000" b="1" kern="1200">
                <a:solidFill>
                  <a:prstClr val="black"/>
                </a:solidFill>
                <a:latin typeface="+mn-lt"/>
                <a:ea typeface="+mn-ea"/>
                <a:cs typeface="+mn-cs"/>
                <a:hlinkClick r:id="rId4"/>
              </a:rPr>
              <a:t>nomination letter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C50FBC-785F-627B-E280-32EF7BCCE2EE}"/>
              </a:ext>
            </a:extLst>
          </p:cNvPr>
          <p:cNvSpPr txBox="1"/>
          <p:nvPr/>
        </p:nvSpPr>
        <p:spPr>
          <a:xfrm>
            <a:off x="3798257" y="2077699"/>
            <a:ext cx="18697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699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A7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Step 2</a:t>
            </a:r>
          </a:p>
          <a:p>
            <a:pPr marL="0" marR="0" lvl="0" indent="0" algn="l" defTabSz="13699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Readiness proposal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formulation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0B2A7B-7AF5-4C4F-F17B-73AD4009104E}"/>
              </a:ext>
            </a:extLst>
          </p:cNvPr>
          <p:cNvSpPr txBox="1"/>
          <p:nvPr/>
        </p:nvSpPr>
        <p:spPr>
          <a:xfrm>
            <a:off x="9627309" y="2052074"/>
            <a:ext cx="21223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699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A7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Step 4</a:t>
            </a:r>
          </a:p>
          <a:p>
            <a:pPr marL="0" marR="0" lvl="0" indent="0" algn="l" defTabSz="13699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Approval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/Agreement between GCF and FAO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B0EE6AFE-301D-5CB6-ACAF-9993A96FCCE8}"/>
              </a:ext>
            </a:extLst>
          </p:cNvPr>
          <p:cNvSpPr/>
          <p:nvPr/>
        </p:nvSpPr>
        <p:spPr>
          <a:xfrm>
            <a:off x="2908433" y="2644387"/>
            <a:ext cx="520993" cy="277250"/>
          </a:xfrm>
          <a:prstGeom prst="rightArrow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699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FB628415-6CD6-C694-DE75-EC575EBE1FA9}"/>
              </a:ext>
            </a:extLst>
          </p:cNvPr>
          <p:cNvSpPr/>
          <p:nvPr/>
        </p:nvSpPr>
        <p:spPr>
          <a:xfrm>
            <a:off x="5968890" y="2644387"/>
            <a:ext cx="520993" cy="277250"/>
          </a:xfrm>
          <a:prstGeom prst="rightArrow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699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33FADC-D6B8-859E-F91B-C222EEDAAE0D}"/>
              </a:ext>
            </a:extLst>
          </p:cNvPr>
          <p:cNvSpPr txBox="1"/>
          <p:nvPr/>
        </p:nvSpPr>
        <p:spPr>
          <a:xfrm>
            <a:off x="269349" y="5427521"/>
            <a:ext cx="2084109" cy="584775"/>
          </a:xfrm>
          <a:prstGeom prst="rect">
            <a:avLst/>
          </a:prstGeom>
          <a:noFill/>
          <a:ln w="3175"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3699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nsure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Direct Access 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marked/chosen! 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6AA873EA-6070-CC02-B188-6554BAE3F15E}"/>
              </a:ext>
            </a:extLst>
          </p:cNvPr>
          <p:cNvSpPr/>
          <p:nvPr/>
        </p:nvSpPr>
        <p:spPr>
          <a:xfrm rot="5400000">
            <a:off x="984759" y="4889812"/>
            <a:ext cx="555209" cy="169493"/>
          </a:xfrm>
          <a:prstGeom prst="rightArrow">
            <a:avLst/>
          </a:prstGeom>
          <a:solidFill>
            <a:srgbClr val="B2D235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699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DD8E687-AF7C-2D46-F946-8F10CED45DB2}"/>
              </a:ext>
            </a:extLst>
          </p:cNvPr>
          <p:cNvSpPr txBox="1"/>
          <p:nvPr/>
        </p:nvSpPr>
        <p:spPr>
          <a:xfrm>
            <a:off x="3837712" y="4124414"/>
            <a:ext cx="17244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699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GCF direct access proposal template: </a:t>
            </a: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5"/>
              </a:rPr>
              <a:t>here</a:t>
            </a:r>
            <a:endParaRPr kumimoji="0" lang="en-GB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26520D83-B5C5-B62C-51D5-7BE600A46AF7}"/>
              </a:ext>
            </a:extLst>
          </p:cNvPr>
          <p:cNvSpPr/>
          <p:nvPr/>
        </p:nvSpPr>
        <p:spPr>
          <a:xfrm rot="5400000">
            <a:off x="4255957" y="3707451"/>
            <a:ext cx="632675" cy="169492"/>
          </a:xfrm>
          <a:prstGeom prst="rightArrow">
            <a:avLst/>
          </a:prstGeom>
          <a:solidFill>
            <a:srgbClr val="B2D235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699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E4C27B4F-91CC-DE15-C1FA-66436E8E28AB}"/>
              </a:ext>
            </a:extLst>
          </p:cNvPr>
          <p:cNvSpPr/>
          <p:nvPr/>
        </p:nvSpPr>
        <p:spPr>
          <a:xfrm rot="5400000">
            <a:off x="4338525" y="5135869"/>
            <a:ext cx="484836" cy="169492"/>
          </a:xfrm>
          <a:prstGeom prst="rightArrow">
            <a:avLst/>
          </a:prstGeom>
          <a:solidFill>
            <a:srgbClr val="B2D235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699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65A1283-F99B-A7AE-0D46-915061377579}"/>
              </a:ext>
            </a:extLst>
          </p:cNvPr>
          <p:cNvSpPr txBox="1"/>
          <p:nvPr/>
        </p:nvSpPr>
        <p:spPr>
          <a:xfrm>
            <a:off x="3284289" y="5593416"/>
            <a:ext cx="2762799" cy="929303"/>
          </a:xfrm>
          <a:prstGeom prst="rect">
            <a:avLst/>
          </a:prstGeom>
          <a:noFill/>
          <a:ln w="3175">
            <a:solidFill>
              <a:sysClr val="windowText" lastClr="000000"/>
            </a:solidFill>
          </a:ln>
        </p:spPr>
        <p:txBody>
          <a:bodyPr wrap="square" rtlCol="0">
            <a:noAutofit/>
          </a:bodyPr>
          <a:lstStyle/>
          <a:p>
            <a:pPr marL="0" marR="0" lvl="0" indent="0" algn="l" defTabSz="13699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FAO together with NDA to formulate the Direct Access proposal. 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9361940D-928B-E11A-9D68-65C14C84C64A}"/>
              </a:ext>
            </a:extLst>
          </p:cNvPr>
          <p:cNvSpPr/>
          <p:nvPr/>
        </p:nvSpPr>
        <p:spPr>
          <a:xfrm rot="5400000">
            <a:off x="10296213" y="3721594"/>
            <a:ext cx="830779" cy="233997"/>
          </a:xfrm>
          <a:prstGeom prst="rightArrow">
            <a:avLst/>
          </a:prstGeom>
          <a:solidFill>
            <a:srgbClr val="B2D235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699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9C40E4-00D6-CFC7-B810-2064DB0E0093}"/>
              </a:ext>
            </a:extLst>
          </p:cNvPr>
          <p:cNvSpPr txBox="1"/>
          <p:nvPr/>
        </p:nvSpPr>
        <p:spPr>
          <a:xfrm>
            <a:off x="6667743" y="2075334"/>
            <a:ext cx="21223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699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A7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Step 3</a:t>
            </a:r>
          </a:p>
          <a:p>
            <a:pPr marL="0" marR="0" lvl="0" indent="0" algn="l" defTabSz="13699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Submission  of Readiness proposal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&amp; </a:t>
            </a: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review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8FEFFC57-F847-7C83-6547-87ADA0D4400B}"/>
              </a:ext>
            </a:extLst>
          </p:cNvPr>
          <p:cNvSpPr/>
          <p:nvPr/>
        </p:nvSpPr>
        <p:spPr>
          <a:xfrm>
            <a:off x="8986951" y="2630001"/>
            <a:ext cx="520993" cy="277250"/>
          </a:xfrm>
          <a:prstGeom prst="rightArrow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699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2DF633B3-D785-63DA-ED8D-FD4170F78CFD}"/>
              </a:ext>
            </a:extLst>
          </p:cNvPr>
          <p:cNvSpPr/>
          <p:nvPr/>
        </p:nvSpPr>
        <p:spPr>
          <a:xfrm rot="5400000">
            <a:off x="7390418" y="3809334"/>
            <a:ext cx="665513" cy="169492"/>
          </a:xfrm>
          <a:prstGeom prst="rightArrow">
            <a:avLst/>
          </a:prstGeom>
          <a:solidFill>
            <a:srgbClr val="B2D235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699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39E44E6-4659-6C12-EB07-258E82B3498C}"/>
              </a:ext>
            </a:extLst>
          </p:cNvPr>
          <p:cNvSpPr txBox="1"/>
          <p:nvPr/>
        </p:nvSpPr>
        <p:spPr>
          <a:xfrm>
            <a:off x="6782488" y="4374813"/>
            <a:ext cx="2122355" cy="1077218"/>
          </a:xfrm>
          <a:prstGeom prst="rect">
            <a:avLst/>
          </a:prstGeom>
          <a:noFill/>
          <a:ln w="3175"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3699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Through the GCF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Fluxx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system. DPs will have access.  GCF review will take 1-3 months.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EA6E42F-E40C-B90F-18B5-3E11F4A31C8F}"/>
              </a:ext>
            </a:extLst>
          </p:cNvPr>
          <p:cNvSpPr txBox="1"/>
          <p:nvPr/>
        </p:nvSpPr>
        <p:spPr>
          <a:xfrm>
            <a:off x="9627309" y="4352367"/>
            <a:ext cx="2371651" cy="1560753"/>
          </a:xfrm>
          <a:prstGeom prst="rect">
            <a:avLst/>
          </a:prstGeom>
          <a:noFill/>
          <a:ln w="3175">
            <a:solidFill>
              <a:sysClr val="windowText" lastClr="000000"/>
            </a:solidFill>
          </a:ln>
        </p:spPr>
        <p:txBody>
          <a:bodyPr wrap="square" rtlCol="0">
            <a:noAutofit/>
          </a:bodyPr>
          <a:lstStyle/>
          <a:p>
            <a:pPr marL="0" marR="0" lvl="0" indent="0" algn="l" defTabSz="13699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N/A: FAO – GCF Readiness Framework Agreement.</a:t>
            </a:r>
          </a:p>
          <a:p>
            <a:pPr marL="0" marR="0" lvl="0" indent="0" algn="l" defTabSz="13699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3699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 agreement between FAO and the Country will be needed.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EF4751B-6F57-913A-775E-78F9F817AA2E}"/>
              </a:ext>
            </a:extLst>
          </p:cNvPr>
          <p:cNvSpPr/>
          <p:nvPr/>
        </p:nvSpPr>
        <p:spPr>
          <a:xfrm>
            <a:off x="127889" y="444814"/>
            <a:ext cx="2189317" cy="5761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/>
              <a:t>Readiness</a:t>
            </a:r>
          </a:p>
        </p:txBody>
      </p:sp>
      <p:pic>
        <p:nvPicPr>
          <p:cNvPr id="2" name="Camera 1">
            <a:extLst>
              <a:ext uri="{FF2B5EF4-FFF2-40B4-BE49-F238E27FC236}">
                <a16:creationId xmlns:a16="http://schemas.microsoft.com/office/drawing/2014/main" id="{5FE39991-FCC6-AFF2-E4DE-211C2B86EB79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69369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DF00C9-A509-1AB2-973F-A1505C0FB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9427303-FB51-379F-B61A-941080F02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28" y="2878037"/>
            <a:ext cx="10957791" cy="61676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/>
              <a:t>GCF Strategic Programming</a:t>
            </a:r>
          </a:p>
        </p:txBody>
      </p:sp>
    </p:spTree>
    <p:extLst>
      <p:ext uri="{BB962C8B-B14F-4D97-AF65-F5344CB8AC3E}">
        <p14:creationId xmlns:p14="http://schemas.microsoft.com/office/powerpoint/2010/main" val="215699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285"/>
    </mc:Choice>
    <mc:Fallback xmlns="">
      <p:transition spd="slow" advTm="61285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5FA88A-D212-B427-A70D-F34DFDA6E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83AC9CA-E650-9DC9-B32F-88D414B16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137" y="1435313"/>
            <a:ext cx="10957791" cy="616761"/>
          </a:xfrm>
        </p:spPr>
        <p:txBody>
          <a:bodyPr/>
          <a:lstStyle/>
          <a:p>
            <a:r>
              <a:rPr lang="en-US" sz="3200" b="1"/>
              <a:t>Key GCF priorities</a:t>
            </a:r>
            <a:endParaRPr lang="en-GB" sz="3200" b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A589B4-0399-6923-BFFC-D1DE05060F64}"/>
              </a:ext>
            </a:extLst>
          </p:cNvPr>
          <p:cNvSpPr txBox="1"/>
          <p:nvPr/>
        </p:nvSpPr>
        <p:spPr>
          <a:xfrm>
            <a:off x="626136" y="2166387"/>
            <a:ext cx="6388439" cy="387798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ja-JP" sz="28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Underserved countries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ja-JP" sz="28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Country ownership </a:t>
            </a:r>
            <a:endParaRPr lang="en-US" altLang="ja-JP" sz="28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ja-JP" sz="2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Increased access by </a:t>
            </a:r>
            <a:r>
              <a:rPr lang="en-US" altLang="ja-JP" sz="28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Direct Access Entities (DAEs)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ja-JP" sz="2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Continued efforts on </a:t>
            </a:r>
            <a:r>
              <a:rPr lang="en-US" altLang="ja-JP" sz="28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adaptation</a:t>
            </a:r>
            <a:endParaRPr lang="en-US" altLang="ja-JP" sz="2800" b="1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/>
              <a:cs typeface="Calibri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ja-JP" sz="28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Results </a:t>
            </a:r>
            <a:r>
              <a:rPr lang="en-US" altLang="ja-JP" sz="2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reporting</a:t>
            </a:r>
            <a:endParaRPr lang="en-GB" altLang="ja-JP" sz="28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altLang="ja-JP" sz="28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AE’s performance</a:t>
            </a:r>
            <a:endParaRPr lang="en-US" altLang="ja-JP" sz="2800" b="1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86FD17F0-0BAB-D667-7D58-7EA31E3396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0" r="4925" b="-2"/>
          <a:stretch>
            <a:fillRect/>
          </a:stretch>
        </p:blipFill>
        <p:spPr bwMode="auto">
          <a:xfrm>
            <a:off x="6198028" y="1108953"/>
            <a:ext cx="5817794" cy="4935419"/>
          </a:xfrm>
          <a:prstGeom prst="trapezoid">
            <a:avLst>
              <a:gd name="adj" fmla="val 2466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30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1014"/>
    </mc:Choice>
    <mc:Fallback xmlns="">
      <p:transition spd="slow" advTm="331014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D0613B-FB07-2A88-7618-91A453D5B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0F1A22-775A-B13B-F0D9-58F0BECD24AA}"/>
              </a:ext>
            </a:extLst>
          </p:cNvPr>
          <p:cNvSpPr/>
          <p:nvPr/>
        </p:nvSpPr>
        <p:spPr>
          <a:xfrm>
            <a:off x="516360" y="1767840"/>
            <a:ext cx="10497790" cy="4348480"/>
          </a:xfrm>
          <a:prstGeom prst="rect">
            <a:avLst/>
          </a:prstGeom>
          <a:solidFill>
            <a:srgbClr val="1E49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l">
              <a:spcAft>
                <a:spcPts val="2400"/>
              </a:spcAft>
            </a:pPr>
            <a:r>
              <a:rPr lang="en-US" sz="3200" b="1"/>
              <a:t>GCF’s messages</a:t>
            </a:r>
          </a:p>
          <a:p>
            <a:pPr marL="285750" indent="-285750" algn="l" fontAlgn="base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800" b="1">
                <a:latin typeface="+mn-lt"/>
                <a:ea typeface="+mn-ea"/>
                <a:cs typeface="+mn-cs"/>
              </a:rPr>
              <a:t>AE implementation is </a:t>
            </a:r>
            <a:r>
              <a:rPr lang="en-US" sz="2800" b="1"/>
              <a:t>increasingly scrutinized</a:t>
            </a:r>
            <a:endParaRPr lang="en-US" sz="2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marL="285750" indent="-285750" algn="l" fontAlgn="base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800" b="1" u="sng">
                <a:latin typeface="+mn-lt"/>
                <a:ea typeface="+mn-ea"/>
                <a:cs typeface="+mn-cs"/>
              </a:rPr>
              <a:t>Partial cancellations and/or withdrawals</a:t>
            </a:r>
            <a:r>
              <a:rPr lang="en-US" sz="2800">
                <a:latin typeface="+mn-lt"/>
                <a:ea typeface="+mn-ea"/>
                <a:cs typeface="+mn-cs"/>
              </a:rPr>
              <a:t> will be initiated by the GCF</a:t>
            </a:r>
          </a:p>
          <a:p>
            <a:pPr marL="285750" indent="-285750" algn="l" fontAlgn="base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800" b="1"/>
              <a:t>Results reporting and communication</a:t>
            </a:r>
            <a:r>
              <a:rPr lang="en-US" sz="2800"/>
              <a:t> is MUST</a:t>
            </a:r>
          </a:p>
          <a:p>
            <a:pPr marL="285750" indent="-285750" algn="l" fontAlgn="base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800"/>
              <a:t>IAEs to support </a:t>
            </a:r>
            <a:r>
              <a:rPr lang="en-US" sz="2800" b="1"/>
              <a:t>Direct Access Entities (DAEs)</a:t>
            </a:r>
            <a:endParaRPr lang="en-US" sz="2800" b="1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817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1154"/>
    </mc:Choice>
    <mc:Fallback xmlns="">
      <p:transition spd="slow" advTm="231154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A2C7B7-4FAE-352F-B950-B51393EB2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B78A225-2AE5-71E4-6B9F-1D1F488F241D}"/>
              </a:ext>
            </a:extLst>
          </p:cNvPr>
          <p:cNvSpPr/>
          <p:nvPr/>
        </p:nvSpPr>
        <p:spPr>
          <a:xfrm>
            <a:off x="988280" y="2098445"/>
            <a:ext cx="2898124" cy="1306390"/>
          </a:xfrm>
          <a:prstGeom prst="roundRect">
            <a:avLst/>
          </a:prstGeom>
          <a:solidFill>
            <a:srgbClr val="3079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>
                <a:solidFill>
                  <a:schemeClr val="bg1"/>
                </a:solidFill>
                <a:latin typeface="+mn-lt"/>
              </a:rPr>
              <a:t>Support countries/DAEs through </a:t>
            </a:r>
            <a:r>
              <a:rPr lang="en-US" sz="2200" b="1">
                <a:solidFill>
                  <a:schemeClr val="bg1"/>
                </a:solidFill>
                <a:latin typeface="+mn-lt"/>
              </a:rPr>
              <a:t>new Readiness</a:t>
            </a:r>
            <a:endParaRPr lang="it-IT" sz="22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1B49012-2BFC-3D35-4FC2-2BECD1C7E4EC}"/>
              </a:ext>
            </a:extLst>
          </p:cNvPr>
          <p:cNvSpPr txBox="1">
            <a:spLocks/>
          </p:cNvSpPr>
          <p:nvPr/>
        </p:nvSpPr>
        <p:spPr>
          <a:xfrm>
            <a:off x="626137" y="1184853"/>
            <a:ext cx="10957791" cy="616761"/>
          </a:xfrm>
          <a:prstGeom prst="rect">
            <a:avLst/>
          </a:prstGeom>
        </p:spPr>
        <p:txBody>
          <a:bodyPr/>
          <a:lstStyle>
            <a:lvl1pPr algn="l" defTabSz="121916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1E4965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3200" b="1"/>
              <a:t>			FAO’s response to GCF’s new direction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D5EEDD7-D5B2-BB09-0144-F3A407F6B12D}"/>
              </a:ext>
            </a:extLst>
          </p:cNvPr>
          <p:cNvSpPr/>
          <p:nvPr/>
        </p:nvSpPr>
        <p:spPr>
          <a:xfrm>
            <a:off x="4385471" y="2098445"/>
            <a:ext cx="2898124" cy="1306390"/>
          </a:xfrm>
          <a:prstGeom prst="roundRect">
            <a:avLst/>
          </a:prstGeom>
          <a:solidFill>
            <a:srgbClr val="3079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>
                <a:solidFill>
                  <a:schemeClr val="bg1"/>
                </a:solidFill>
                <a:latin typeface="+mn-lt"/>
              </a:rPr>
              <a:t>Partnership with DAEs </a:t>
            </a:r>
            <a:r>
              <a:rPr lang="en-US" sz="2200">
                <a:solidFill>
                  <a:schemeClr val="bg1"/>
                </a:solidFill>
                <a:latin typeface="+mn-lt"/>
              </a:rPr>
              <a:t>&amp; other entities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726820A-58C4-C617-7D6D-3DB90177F6A8}"/>
              </a:ext>
            </a:extLst>
          </p:cNvPr>
          <p:cNvSpPr/>
          <p:nvPr/>
        </p:nvSpPr>
        <p:spPr>
          <a:xfrm>
            <a:off x="7782662" y="2098445"/>
            <a:ext cx="3057452" cy="1306390"/>
          </a:xfrm>
          <a:prstGeom prst="roundRect">
            <a:avLst/>
          </a:prstGeom>
          <a:solidFill>
            <a:srgbClr val="3079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>
                <a:solidFill>
                  <a:schemeClr val="bg1"/>
                </a:solidFill>
                <a:latin typeface="+mn-lt"/>
              </a:rPr>
              <a:t>Diversified funding mechanisms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664659F-ADF7-B793-7921-97E45196DF20}"/>
              </a:ext>
            </a:extLst>
          </p:cNvPr>
          <p:cNvSpPr/>
          <p:nvPr/>
        </p:nvSpPr>
        <p:spPr>
          <a:xfrm>
            <a:off x="988280" y="3838658"/>
            <a:ext cx="2898124" cy="1306390"/>
          </a:xfrm>
          <a:prstGeom prst="roundRect">
            <a:avLst/>
          </a:prstGeom>
          <a:solidFill>
            <a:srgbClr val="3079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>
                <a:solidFill>
                  <a:schemeClr val="bg1"/>
                </a:solidFill>
                <a:latin typeface="+mn-lt"/>
              </a:rPr>
              <a:t>High-quality</a:t>
            </a:r>
            <a:r>
              <a:rPr lang="en-US" sz="2200">
                <a:solidFill>
                  <a:schemeClr val="bg1"/>
                </a:solidFill>
                <a:latin typeface="+mn-lt"/>
              </a:rPr>
              <a:t> proposals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3659C09-5C78-4B35-5CE2-AB4D1F61F895}"/>
              </a:ext>
            </a:extLst>
          </p:cNvPr>
          <p:cNvSpPr/>
          <p:nvPr/>
        </p:nvSpPr>
        <p:spPr>
          <a:xfrm>
            <a:off x="4385471" y="3838658"/>
            <a:ext cx="2898124" cy="1306390"/>
          </a:xfrm>
          <a:prstGeom prst="roundRect">
            <a:avLst/>
          </a:prstGeom>
          <a:solidFill>
            <a:srgbClr val="3079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>
                <a:solidFill>
                  <a:schemeClr val="bg1"/>
                </a:solidFill>
                <a:latin typeface="+mn-lt"/>
              </a:rPr>
              <a:t>Enhanced support/coordination on </a:t>
            </a:r>
            <a:r>
              <a:rPr lang="en-US" sz="2200" b="1">
                <a:solidFill>
                  <a:schemeClr val="bg1"/>
                </a:solidFill>
                <a:latin typeface="+mn-lt"/>
              </a:rPr>
              <a:t>implementation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91C41FD-44C3-1502-CFAC-08B0FCC966F1}"/>
              </a:ext>
            </a:extLst>
          </p:cNvPr>
          <p:cNvSpPr/>
          <p:nvPr/>
        </p:nvSpPr>
        <p:spPr>
          <a:xfrm>
            <a:off x="7782662" y="3842982"/>
            <a:ext cx="3057452" cy="1306390"/>
          </a:xfrm>
          <a:prstGeom prst="roundRect">
            <a:avLst/>
          </a:prstGeom>
          <a:solidFill>
            <a:srgbClr val="3079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>
                <a:solidFill>
                  <a:schemeClr val="bg1"/>
                </a:solidFill>
                <a:latin typeface="+mn-lt"/>
              </a:rPr>
              <a:t>Results</a:t>
            </a:r>
            <a:r>
              <a:rPr lang="en-US" sz="2200">
                <a:solidFill>
                  <a:schemeClr val="bg1"/>
                </a:solidFill>
                <a:latin typeface="+mn-lt"/>
              </a:rPr>
              <a:t>-based reporting &amp; coordinated </a:t>
            </a:r>
            <a:r>
              <a:rPr lang="en-US" sz="2200" b="1">
                <a:solidFill>
                  <a:schemeClr val="bg1"/>
                </a:solidFill>
                <a:latin typeface="+mn-lt"/>
              </a:rPr>
              <a:t>communication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F2BB3C0-69FD-8F5C-C91F-67C294E76D64}"/>
              </a:ext>
            </a:extLst>
          </p:cNvPr>
          <p:cNvSpPr/>
          <p:nvPr/>
        </p:nvSpPr>
        <p:spPr>
          <a:xfrm>
            <a:off x="988280" y="5578871"/>
            <a:ext cx="9919206" cy="655106"/>
          </a:xfrm>
          <a:prstGeom prst="roundRect">
            <a:avLst>
              <a:gd name="adj" fmla="val 25038"/>
            </a:avLst>
          </a:prstGeom>
          <a:solidFill>
            <a:srgbClr val="3079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>
                <a:solidFill>
                  <a:schemeClr val="bg1"/>
                </a:solidFill>
                <a:latin typeface="+mn-lt"/>
              </a:rPr>
              <a:t>Capacity development / Community of Practice</a:t>
            </a:r>
          </a:p>
        </p:txBody>
      </p:sp>
    </p:spTree>
    <p:extLst>
      <p:ext uri="{BB962C8B-B14F-4D97-AF65-F5344CB8AC3E}">
        <p14:creationId xmlns:p14="http://schemas.microsoft.com/office/powerpoint/2010/main" val="261754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952"/>
    </mc:Choice>
    <mc:Fallback xmlns="">
      <p:transition spd="slow" advTm="137952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277E8-DE46-7425-F7A7-9356E8B79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CD6C580-5D28-62A0-AC53-66AC52C84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77115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Overall GCF portfolio in the Central African region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CADBC86-39D5-BBA3-3601-FA820F2462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460528"/>
              </p:ext>
            </p:extLst>
          </p:nvPr>
        </p:nvGraphicFramePr>
        <p:xfrm>
          <a:off x="456427" y="1307432"/>
          <a:ext cx="6289278" cy="487415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23720">
                  <a:extLst>
                    <a:ext uri="{9D8B030D-6E8A-4147-A177-3AD203B41FA5}">
                      <a16:colId xmlns:a16="http://schemas.microsoft.com/office/drawing/2014/main" val="30682803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61132823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1053956065"/>
                    </a:ext>
                  </a:extLst>
                </a:gridCol>
                <a:gridCol w="1251284">
                  <a:extLst>
                    <a:ext uri="{9D8B030D-6E8A-4147-A177-3AD203B41FA5}">
                      <a16:colId xmlns:a16="http://schemas.microsoft.com/office/drawing/2014/main" val="3507713098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141834385"/>
                    </a:ext>
                  </a:extLst>
                </a:gridCol>
                <a:gridCol w="1195137">
                  <a:extLst>
                    <a:ext uri="{9D8B030D-6E8A-4147-A177-3AD203B41FA5}">
                      <a16:colId xmlns:a16="http://schemas.microsoft.com/office/drawing/2014/main" val="2803574231"/>
                    </a:ext>
                  </a:extLst>
                </a:gridCol>
              </a:tblGrid>
              <a:tr h="91649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Country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# FA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# single country FA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FA financing (USD)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 # Readiness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Readiness </a:t>
                      </a:r>
                    </a:p>
                    <a:p>
                      <a:pPr algn="ctr" fontAlgn="ctr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(USD)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ctr"/>
                </a:tc>
                <a:extLst>
                  <a:ext uri="{0D108BD9-81ED-4DB2-BD59-A6C34878D82A}">
                    <a16:rowId xmlns:a16="http://schemas.microsoft.com/office/drawing/2014/main" val="3152185209"/>
                  </a:ext>
                </a:extLst>
              </a:tr>
              <a:tr h="35485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900" b="1" u="none" strike="noStrike">
                          <a:effectLst/>
                        </a:rPr>
                        <a:t>Burundi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4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2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44.2 M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6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4.5 M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extLst>
                  <a:ext uri="{0D108BD9-81ED-4DB2-BD59-A6C34878D82A}">
                    <a16:rowId xmlns:a16="http://schemas.microsoft.com/office/drawing/2014/main" val="1083998981"/>
                  </a:ext>
                </a:extLst>
              </a:tr>
              <a:tr h="35485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900" b="1" u="none" strike="noStrike">
                          <a:effectLst/>
                        </a:rPr>
                        <a:t>Cameroon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9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0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81.9 M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5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3.8 M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extLst>
                  <a:ext uri="{0D108BD9-81ED-4DB2-BD59-A6C34878D82A}">
                    <a16:rowId xmlns:a16="http://schemas.microsoft.com/office/drawing/2014/main" val="848795368"/>
                  </a:ext>
                </a:extLst>
              </a:tr>
              <a:tr h="35485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900" b="1" u="none" strike="noStrike">
                          <a:effectLst/>
                        </a:rPr>
                        <a:t>CAR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1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0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40 M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7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2.8 M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extLst>
                  <a:ext uri="{0D108BD9-81ED-4DB2-BD59-A6C34878D82A}">
                    <a16:rowId xmlns:a16="http://schemas.microsoft.com/office/drawing/2014/main" val="3574976775"/>
                  </a:ext>
                </a:extLst>
              </a:tr>
              <a:tr h="35485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900" b="1" u="none" strike="noStrike">
                          <a:effectLst/>
                        </a:rPr>
                        <a:t>Chad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8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0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103.8 M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12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5.4 M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extLst>
                  <a:ext uri="{0D108BD9-81ED-4DB2-BD59-A6C34878D82A}">
                    <a16:rowId xmlns:a16="http://schemas.microsoft.com/office/drawing/2014/main" val="838238989"/>
                  </a:ext>
                </a:extLst>
              </a:tr>
              <a:tr h="35485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900" b="1" u="none" strike="noStrike">
                          <a:effectLst/>
                        </a:rPr>
                        <a:t>Congo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1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1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29 M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5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2.3 M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extLst>
                  <a:ext uri="{0D108BD9-81ED-4DB2-BD59-A6C34878D82A}">
                    <a16:rowId xmlns:a16="http://schemas.microsoft.com/office/drawing/2014/main" val="761824874"/>
                  </a:ext>
                </a:extLst>
              </a:tr>
              <a:tr h="35485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900" b="1" u="none" strike="noStrike">
                          <a:effectLst/>
                        </a:rPr>
                        <a:t>DRC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10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1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114.5 M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10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3.7 M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extLst>
                  <a:ext uri="{0D108BD9-81ED-4DB2-BD59-A6C34878D82A}">
                    <a16:rowId xmlns:a16="http://schemas.microsoft.com/office/drawing/2014/main" val="907008445"/>
                  </a:ext>
                </a:extLst>
              </a:tr>
              <a:tr h="58416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900" b="1" u="none" strike="noStrike">
                          <a:effectLst/>
                        </a:rPr>
                        <a:t>Equatorial Guinea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0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0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0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9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5.1 M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extLst>
                  <a:ext uri="{0D108BD9-81ED-4DB2-BD59-A6C34878D82A}">
                    <a16:rowId xmlns:a16="http://schemas.microsoft.com/office/drawing/2014/main" val="2042825043"/>
                  </a:ext>
                </a:extLst>
              </a:tr>
              <a:tr h="35485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900" b="1" u="none" strike="noStrike">
                          <a:effectLst/>
                        </a:rPr>
                        <a:t>Gabon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6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0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58.4 M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7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3.3 M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extLst>
                  <a:ext uri="{0D108BD9-81ED-4DB2-BD59-A6C34878D82A}">
                    <a16:rowId xmlns:a16="http://schemas.microsoft.com/office/drawing/2014/main" val="1853437993"/>
                  </a:ext>
                </a:extLst>
              </a:tr>
              <a:tr h="63567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900" b="1" u="none" strike="noStrike">
                          <a:effectLst/>
                        </a:rPr>
                        <a:t>Sao Tome and Principe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1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0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17.4 M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5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900" u="none" strike="noStrike">
                          <a:effectLst/>
                        </a:rPr>
                        <a:t>6 M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37" marR="12937" marT="12937" marB="0" anchor="b"/>
                </a:tc>
                <a:extLst>
                  <a:ext uri="{0D108BD9-81ED-4DB2-BD59-A6C34878D82A}">
                    <a16:rowId xmlns:a16="http://schemas.microsoft.com/office/drawing/2014/main" val="394779932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4937121-356B-FEEA-7A56-2DCC673E59DF}"/>
              </a:ext>
            </a:extLst>
          </p:cNvPr>
          <p:cNvSpPr txBox="1"/>
          <p:nvPr/>
        </p:nvSpPr>
        <p:spPr>
          <a:xfrm>
            <a:off x="7427181" y="1307432"/>
            <a:ext cx="4080294" cy="184665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/>
              <a:t>Direct Access Entities:</a:t>
            </a:r>
          </a:p>
          <a:p>
            <a:endParaRPr lang="en-US"/>
          </a:p>
          <a:p>
            <a:pPr algn="ctr"/>
            <a:r>
              <a:rPr lang="en-US"/>
              <a:t>There is No national Entity</a:t>
            </a:r>
          </a:p>
          <a:p>
            <a:endParaRPr lang="en-US"/>
          </a:p>
          <a:p>
            <a:pPr algn="ctr"/>
            <a:r>
              <a:rPr lang="en-US" b="1"/>
              <a:t>Regional: </a:t>
            </a:r>
            <a:r>
              <a:rPr lang="en-US"/>
              <a:t>Sahara and Sahel Observatory (OSS)</a:t>
            </a:r>
          </a:p>
        </p:txBody>
      </p:sp>
    </p:spTree>
    <p:extLst>
      <p:ext uri="{BB962C8B-B14F-4D97-AF65-F5344CB8AC3E}">
        <p14:creationId xmlns:p14="http://schemas.microsoft.com/office/powerpoint/2010/main" val="360278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072"/>
    </mc:Choice>
    <mc:Fallback xmlns="">
      <p:transition spd="slow" advTm="135072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1F2FA-0382-DA91-18EF-F2CE543C3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B12EE7-B402-7EA6-596E-777216952D4B}"/>
              </a:ext>
            </a:extLst>
          </p:cNvPr>
          <p:cNvSpPr/>
          <p:nvPr/>
        </p:nvSpPr>
        <p:spPr>
          <a:xfrm>
            <a:off x="4641387" y="1896541"/>
            <a:ext cx="6385971" cy="12932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0"/>
            <a:endParaRPr lang="en-US" kern="1200">
              <a:solidFill>
                <a:prstClr val="white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8B13555-5C83-EB6C-9063-CB4BAAE11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04" y="1145531"/>
            <a:ext cx="10957791" cy="616761"/>
          </a:xfrm>
        </p:spPr>
        <p:txBody>
          <a:bodyPr/>
          <a:lstStyle/>
          <a:p>
            <a:r>
              <a:rPr lang="en-US" sz="3200" b="1"/>
              <a:t>GCF Readiness </a:t>
            </a:r>
            <a:r>
              <a:rPr lang="en-US" sz="3200" b="1" err="1"/>
              <a:t>Programme</a:t>
            </a:r>
            <a:r>
              <a:rPr lang="en-US" sz="3200" b="1"/>
              <a:t> 2024-2027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141300B-D176-4196-F388-C2BB428960B8}"/>
              </a:ext>
            </a:extLst>
          </p:cNvPr>
          <p:cNvGrpSpPr/>
          <p:nvPr/>
        </p:nvGrpSpPr>
        <p:grpSpPr>
          <a:xfrm>
            <a:off x="961088" y="3189775"/>
            <a:ext cx="3133098" cy="1147481"/>
            <a:chOff x="9402564" y="5862210"/>
            <a:chExt cx="1908077" cy="1335047"/>
          </a:xfrm>
          <a:solidFill>
            <a:srgbClr val="007C6F"/>
          </a:solidFill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8F5146FB-6B5D-574F-BDAB-FE15BA4B73EB}"/>
                </a:ext>
              </a:extLst>
            </p:cNvPr>
            <p:cNvSpPr/>
            <p:nvPr/>
          </p:nvSpPr>
          <p:spPr>
            <a:xfrm>
              <a:off x="9402564" y="5862210"/>
              <a:ext cx="1908077" cy="133504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82550" h="38100" prst="coolSlant"/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/>
              <a:endParaRPr lang="en-US" sz="2000">
                <a:ln>
                  <a:solidFill>
                    <a:srgbClr val="00A79D"/>
                  </a:solidFill>
                </a:ln>
                <a:solidFill>
                  <a:prstClr val="white"/>
                </a:solidFill>
              </a:endParaRPr>
            </a:p>
          </p:txBody>
        </p:sp>
        <p:sp>
          <p:nvSpPr>
            <p:cNvPr id="12" name="TextBox 36">
              <a:extLst>
                <a:ext uri="{FF2B5EF4-FFF2-40B4-BE49-F238E27FC236}">
                  <a16:creationId xmlns:a16="http://schemas.microsoft.com/office/drawing/2014/main" id="{D837A12C-AF04-F99E-1D98-494A8E0E1BE6}"/>
                </a:ext>
              </a:extLst>
            </p:cNvPr>
            <p:cNvSpPr txBox="1"/>
            <p:nvPr/>
          </p:nvSpPr>
          <p:spPr>
            <a:xfrm>
              <a:off x="9421440" y="5967114"/>
              <a:ext cx="1889201" cy="1181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/>
              <a:r>
                <a:rPr lang="en-US" sz="2000" b="1">
                  <a:solidFill>
                    <a:prstClr val="white"/>
                  </a:solidFill>
                </a:rPr>
                <a:t>Objective 2. Pipeline development and direct access-  </a:t>
              </a:r>
              <a:r>
                <a:rPr lang="en-US" sz="2000" b="1">
                  <a:solidFill>
                    <a:srgbClr val="FFC000"/>
                  </a:solidFill>
                </a:rPr>
                <a:t>60%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5192BDB-4E3E-B218-A769-3D2E397766AD}"/>
              </a:ext>
            </a:extLst>
          </p:cNvPr>
          <p:cNvGrpSpPr/>
          <p:nvPr/>
        </p:nvGrpSpPr>
        <p:grpSpPr>
          <a:xfrm>
            <a:off x="966161" y="1878016"/>
            <a:ext cx="3133098" cy="1178690"/>
            <a:chOff x="4028459" y="5917382"/>
            <a:chExt cx="1908077" cy="1335048"/>
          </a:xfrm>
          <a:solidFill>
            <a:srgbClr val="00A79D"/>
          </a:solidFill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7513B9E0-0959-6111-3DFE-457A67DD6C80}"/>
                </a:ext>
              </a:extLst>
            </p:cNvPr>
            <p:cNvSpPr/>
            <p:nvPr/>
          </p:nvSpPr>
          <p:spPr>
            <a:xfrm>
              <a:off x="4028459" y="5917382"/>
              <a:ext cx="1908077" cy="133504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82550" h="38100" prst="coolSlant"/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/>
              <a:endParaRPr lang="en-US" sz="2000">
                <a:ln>
                  <a:solidFill>
                    <a:srgbClr val="00A79D"/>
                  </a:solidFill>
                </a:ln>
                <a:solidFill>
                  <a:prstClr val="white"/>
                </a:solidFill>
              </a:endParaRPr>
            </a:p>
          </p:txBody>
        </p:sp>
        <p:sp>
          <p:nvSpPr>
            <p:cNvPr id="15" name="TextBox 27">
              <a:extLst>
                <a:ext uri="{FF2B5EF4-FFF2-40B4-BE49-F238E27FC236}">
                  <a16:creationId xmlns:a16="http://schemas.microsoft.com/office/drawing/2014/main" id="{62D37EFE-76C7-169E-5738-AC918DCC1AF9}"/>
                </a:ext>
              </a:extLst>
            </p:cNvPr>
            <p:cNvSpPr txBox="1"/>
            <p:nvPr/>
          </p:nvSpPr>
          <p:spPr>
            <a:xfrm>
              <a:off x="4048931" y="5970801"/>
              <a:ext cx="1808822" cy="1150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/>
              <a:r>
                <a:rPr lang="en-US" sz="2000" b="1">
                  <a:solidFill>
                    <a:prstClr val="white"/>
                  </a:solidFill>
                </a:rPr>
                <a:t>Objective 1. Capacity-building for climate finance -  </a:t>
              </a:r>
              <a:r>
                <a:rPr lang="en-US" sz="2000" b="1">
                  <a:solidFill>
                    <a:srgbClr val="FFC000"/>
                  </a:solidFill>
                </a:rPr>
                <a:t>30%</a:t>
              </a:r>
              <a:r>
                <a:rPr lang="en-US" sz="2000" b="1">
                  <a:solidFill>
                    <a:srgbClr val="0F9ED5">
                      <a:lumMod val="60000"/>
                      <a:lumOff val="40000"/>
                    </a:srgbClr>
                  </a:solidFill>
                </a:rPr>
                <a:t>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1636E3D-A06F-F4CC-5D57-34B57E12E359}"/>
              </a:ext>
            </a:extLst>
          </p:cNvPr>
          <p:cNvGrpSpPr/>
          <p:nvPr/>
        </p:nvGrpSpPr>
        <p:grpSpPr>
          <a:xfrm>
            <a:off x="956060" y="4427421"/>
            <a:ext cx="3133097" cy="987860"/>
            <a:chOff x="4028459" y="5931434"/>
            <a:chExt cx="1908077" cy="1335049"/>
          </a:xfrm>
          <a:solidFill>
            <a:srgbClr val="00A79D"/>
          </a:solidFill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CF3CF3A0-C465-54DE-6194-A077671A3191}"/>
                </a:ext>
              </a:extLst>
            </p:cNvPr>
            <p:cNvSpPr/>
            <p:nvPr/>
          </p:nvSpPr>
          <p:spPr>
            <a:xfrm>
              <a:off x="4028459" y="5931434"/>
              <a:ext cx="1908077" cy="133504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82550" h="38100" prst="coolSlant"/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/>
              <a:endParaRPr lang="en-US" sz="2000">
                <a:ln>
                  <a:solidFill>
                    <a:srgbClr val="00A79D"/>
                  </a:solidFill>
                </a:ln>
                <a:solidFill>
                  <a:prstClr val="white"/>
                </a:solidFill>
              </a:endParaRPr>
            </a:p>
          </p:txBody>
        </p:sp>
        <p:sp>
          <p:nvSpPr>
            <p:cNvPr id="18" name="TextBox 39">
              <a:extLst>
                <a:ext uri="{FF2B5EF4-FFF2-40B4-BE49-F238E27FC236}">
                  <a16:creationId xmlns:a16="http://schemas.microsoft.com/office/drawing/2014/main" id="{D552EA4C-B321-FD62-3861-C9D4F5B323EF}"/>
                </a:ext>
              </a:extLst>
            </p:cNvPr>
            <p:cNvSpPr txBox="1"/>
            <p:nvPr/>
          </p:nvSpPr>
          <p:spPr>
            <a:xfrm>
              <a:off x="4048932" y="5956749"/>
              <a:ext cx="1808822" cy="9566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/>
              <a:r>
                <a:rPr lang="en-US" sz="2000" b="1">
                  <a:solidFill>
                    <a:prstClr val="white"/>
                  </a:solidFill>
                </a:rPr>
                <a:t>Objective 3. Knowledge-sharing </a:t>
              </a:r>
              <a:r>
                <a:rPr lang="en-US" sz="2000" b="1">
                  <a:solidFill>
                    <a:srgbClr val="FFC000"/>
                  </a:solidFill>
                </a:rPr>
                <a:t>10%</a:t>
              </a:r>
              <a:r>
                <a:rPr lang="en-US" sz="2000" b="1">
                  <a:solidFill>
                    <a:srgbClr val="0F9ED5">
                      <a:lumMod val="60000"/>
                      <a:lumOff val="40000"/>
                    </a:srgbClr>
                  </a:solidFill>
                </a:rPr>
                <a:t> </a:t>
              </a:r>
              <a:endParaRPr lang="en-US" sz="2000" b="1">
                <a:solidFill>
                  <a:prstClr val="white"/>
                </a:solidFill>
              </a:endParaRPr>
            </a:p>
          </p:txBody>
        </p:sp>
      </p:grpSp>
      <p:sp>
        <p:nvSpPr>
          <p:cNvPr id="19" name="TextBox 59">
            <a:extLst>
              <a:ext uri="{FF2B5EF4-FFF2-40B4-BE49-F238E27FC236}">
                <a16:creationId xmlns:a16="http://schemas.microsoft.com/office/drawing/2014/main" id="{6AFF3C80-A8D3-C91B-D1EE-F686F0D7F025}"/>
              </a:ext>
            </a:extLst>
          </p:cNvPr>
          <p:cNvSpPr txBox="1"/>
          <p:nvPr/>
        </p:nvSpPr>
        <p:spPr>
          <a:xfrm>
            <a:off x="4641388" y="3591540"/>
            <a:ext cx="638723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noFill/>
            <a:prstDash val="dashDot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/>
            <a:r>
              <a:rPr lang="en-US" b="1">
                <a:solidFill>
                  <a:srgbClr val="00A79D"/>
                </a:solidFill>
              </a:rPr>
              <a:t>One or max two multi-year proposals</a:t>
            </a:r>
            <a:r>
              <a:rPr lang="en-US" b="1">
                <a:solidFill>
                  <a:srgbClr val="4B4B4B"/>
                </a:solidFill>
              </a:rPr>
              <a:t> </a:t>
            </a:r>
          </a:p>
          <a:p>
            <a:pPr algn="ctr" defTabSz="685800"/>
            <a:r>
              <a:rPr lang="en-US" b="1">
                <a:solidFill>
                  <a:srgbClr val="4B4B4B"/>
                </a:solidFill>
              </a:rPr>
              <a:t>(Min size USD 1 million)</a:t>
            </a:r>
            <a:endParaRPr lang="en-US" sz="1100" b="1">
              <a:solidFill>
                <a:srgbClr val="4B4B4B"/>
              </a:solidFill>
            </a:endParaRPr>
          </a:p>
        </p:txBody>
      </p:sp>
      <p:sp>
        <p:nvSpPr>
          <p:cNvPr id="20" name="TextBox 60">
            <a:extLst>
              <a:ext uri="{FF2B5EF4-FFF2-40B4-BE49-F238E27FC236}">
                <a16:creationId xmlns:a16="http://schemas.microsoft.com/office/drawing/2014/main" id="{35745968-9F3C-5C48-E1DC-930FD08F68C0}"/>
              </a:ext>
            </a:extLst>
          </p:cNvPr>
          <p:cNvSpPr txBox="1"/>
          <p:nvPr/>
        </p:nvSpPr>
        <p:spPr>
          <a:xfrm>
            <a:off x="4754010" y="2036062"/>
            <a:ext cx="2916047" cy="646331"/>
          </a:xfrm>
          <a:prstGeom prst="rect">
            <a:avLst/>
          </a:prstGeom>
          <a:solidFill>
            <a:schemeClr val="bg1"/>
          </a:solidFill>
          <a:ln w="9525">
            <a:solidFill>
              <a:srgbClr val="00A79D"/>
            </a:solidFill>
            <a:prstDash val="solid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/>
            <a:r>
              <a:rPr lang="en-US" b="1">
                <a:solidFill>
                  <a:srgbClr val="4B4B4B"/>
                </a:solidFill>
              </a:rPr>
              <a:t>NAP 1 allocation = </a:t>
            </a:r>
            <a:br>
              <a:rPr lang="en-US" b="1">
                <a:solidFill>
                  <a:srgbClr val="4B4B4B"/>
                </a:solidFill>
              </a:rPr>
            </a:br>
            <a:r>
              <a:rPr lang="en-US" b="1">
                <a:solidFill>
                  <a:srgbClr val="4B4B4B"/>
                </a:solidFill>
              </a:rPr>
              <a:t>USD 3 million </a:t>
            </a:r>
            <a:r>
              <a:rPr lang="en-US" b="1">
                <a:solidFill>
                  <a:srgbClr val="FF0000"/>
                </a:solidFill>
              </a:rPr>
              <a:t>(if not used) </a:t>
            </a:r>
          </a:p>
        </p:txBody>
      </p:sp>
      <p:sp>
        <p:nvSpPr>
          <p:cNvPr id="21" name="TextBox 60">
            <a:extLst>
              <a:ext uri="{FF2B5EF4-FFF2-40B4-BE49-F238E27FC236}">
                <a16:creationId xmlns:a16="http://schemas.microsoft.com/office/drawing/2014/main" id="{91B864F3-0F4E-BC1A-D0A7-EF3280D29DED}"/>
              </a:ext>
            </a:extLst>
          </p:cNvPr>
          <p:cNvSpPr txBox="1"/>
          <p:nvPr/>
        </p:nvSpPr>
        <p:spPr>
          <a:xfrm>
            <a:off x="8189446" y="2036351"/>
            <a:ext cx="2556258" cy="646331"/>
          </a:xfrm>
          <a:prstGeom prst="rect">
            <a:avLst/>
          </a:prstGeom>
          <a:solidFill>
            <a:schemeClr val="bg1"/>
          </a:solidFill>
          <a:ln w="9525">
            <a:solidFill>
              <a:srgbClr val="00A79D"/>
            </a:solidFill>
            <a:prstDash val="solid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/>
            <a:r>
              <a:rPr lang="en-US" b="1">
                <a:solidFill>
                  <a:srgbClr val="4B4B4B"/>
                </a:solidFill>
              </a:rPr>
              <a:t>Readiness allocation = USD 4 million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2" name="TextBox 94">
            <a:extLst>
              <a:ext uri="{FF2B5EF4-FFF2-40B4-BE49-F238E27FC236}">
                <a16:creationId xmlns:a16="http://schemas.microsoft.com/office/drawing/2014/main" id="{1872126C-21C0-DB47-0A91-9F517553DDC7}"/>
              </a:ext>
            </a:extLst>
          </p:cNvPr>
          <p:cNvSpPr txBox="1"/>
          <p:nvPr/>
        </p:nvSpPr>
        <p:spPr>
          <a:xfrm>
            <a:off x="7792741" y="2048567"/>
            <a:ext cx="288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/>
            <a:r>
              <a:rPr lang="en-GB" sz="3600" b="1">
                <a:solidFill>
                  <a:srgbClr val="00A79D"/>
                </a:solidFill>
              </a:rPr>
              <a:t>+</a:t>
            </a:r>
          </a:p>
        </p:txBody>
      </p:sp>
      <p:sp>
        <p:nvSpPr>
          <p:cNvPr id="23" name="TextBox 94">
            <a:extLst>
              <a:ext uri="{FF2B5EF4-FFF2-40B4-BE49-F238E27FC236}">
                <a16:creationId xmlns:a16="http://schemas.microsoft.com/office/drawing/2014/main" id="{5E8C6C84-EE0D-678A-1421-6C24D885DB1C}"/>
              </a:ext>
            </a:extLst>
          </p:cNvPr>
          <p:cNvSpPr txBox="1"/>
          <p:nvPr/>
        </p:nvSpPr>
        <p:spPr>
          <a:xfrm>
            <a:off x="5979605" y="2707404"/>
            <a:ext cx="3794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/>
            <a:r>
              <a:rPr lang="en-GB" sz="2400" b="1">
                <a:solidFill>
                  <a:srgbClr val="00A79D"/>
                </a:solidFill>
              </a:rPr>
              <a:t>Up to 7 million in total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CA67BA7-310D-B114-8C76-41B7B9CD50F9}"/>
              </a:ext>
            </a:extLst>
          </p:cNvPr>
          <p:cNvCxnSpPr>
            <a:cxnSpLocks/>
          </p:cNvCxnSpPr>
          <p:nvPr/>
        </p:nvCxnSpPr>
        <p:spPr>
          <a:xfrm flipH="1">
            <a:off x="7670496" y="3208296"/>
            <a:ext cx="1267" cy="362870"/>
          </a:xfrm>
          <a:prstGeom prst="straightConnector1">
            <a:avLst/>
          </a:prstGeom>
          <a:ln w="28575">
            <a:solidFill>
              <a:srgbClr val="1A648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087E11D-31D4-536F-A89B-B14A4EB73250}"/>
              </a:ext>
            </a:extLst>
          </p:cNvPr>
          <p:cNvCxnSpPr>
            <a:cxnSpLocks/>
          </p:cNvCxnSpPr>
          <p:nvPr/>
        </p:nvCxnSpPr>
        <p:spPr>
          <a:xfrm flipH="1">
            <a:off x="7670496" y="4276089"/>
            <a:ext cx="1267" cy="362870"/>
          </a:xfrm>
          <a:prstGeom prst="straightConnector1">
            <a:avLst/>
          </a:prstGeom>
          <a:ln w="28575">
            <a:solidFill>
              <a:srgbClr val="1A648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59">
            <a:extLst>
              <a:ext uri="{FF2B5EF4-FFF2-40B4-BE49-F238E27FC236}">
                <a16:creationId xmlns:a16="http://schemas.microsoft.com/office/drawing/2014/main" id="{2808C254-1569-DE72-89D8-F108E14961C9}"/>
              </a:ext>
            </a:extLst>
          </p:cNvPr>
          <p:cNvSpPr txBox="1"/>
          <p:nvPr/>
        </p:nvSpPr>
        <p:spPr>
          <a:xfrm>
            <a:off x="4641388" y="4649639"/>
            <a:ext cx="638723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noFill/>
            <a:prstDash val="dashDot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/>
            <a:r>
              <a:rPr lang="en-US" b="1">
                <a:solidFill>
                  <a:prstClr val="black"/>
                </a:solidFill>
              </a:rPr>
              <a:t>After USD 7M is approved by GCF, an </a:t>
            </a:r>
            <a:r>
              <a:rPr lang="en-US" b="1">
                <a:solidFill>
                  <a:srgbClr val="FF0000"/>
                </a:solidFill>
              </a:rPr>
              <a:t>extra USD 3 million (NAP 2) </a:t>
            </a:r>
            <a:r>
              <a:rPr lang="en-US" b="1">
                <a:solidFill>
                  <a:prstClr val="black"/>
                </a:solidFill>
              </a:rPr>
              <a:t>is available per country for NAP implementation.</a:t>
            </a:r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27" name="Left Brace 26">
            <a:extLst>
              <a:ext uri="{FF2B5EF4-FFF2-40B4-BE49-F238E27FC236}">
                <a16:creationId xmlns:a16="http://schemas.microsoft.com/office/drawing/2014/main" id="{E4024626-F24A-2FF8-83BF-2ACDD25DC74F}"/>
              </a:ext>
            </a:extLst>
          </p:cNvPr>
          <p:cNvSpPr/>
          <p:nvPr/>
        </p:nvSpPr>
        <p:spPr>
          <a:xfrm>
            <a:off x="4151459" y="1778000"/>
            <a:ext cx="382197" cy="3718560"/>
          </a:xfrm>
          <a:prstGeom prst="leftBrace">
            <a:avLst/>
          </a:prstGeom>
          <a:ln w="38100">
            <a:solidFill>
              <a:srgbClr val="00A7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14179F5-D111-0A3D-2879-15CE6DCAEC3D}"/>
              </a:ext>
            </a:extLst>
          </p:cNvPr>
          <p:cNvSpPr txBox="1"/>
          <p:nvPr/>
        </p:nvSpPr>
        <p:spPr>
          <a:xfrm>
            <a:off x="927876" y="5643205"/>
            <a:ext cx="10103285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l"/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FAO’s comparative advantage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Readiness Framework Agreement holder 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since 2018​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Delivery Partner with </a:t>
            </a: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the highest number of GCF Readiness grants 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approved​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60F50A-DD09-A9DA-43E8-8BC9B45653F2}"/>
              </a:ext>
            </a:extLst>
          </p:cNvPr>
          <p:cNvSpPr/>
          <p:nvPr/>
        </p:nvSpPr>
        <p:spPr>
          <a:xfrm>
            <a:off x="617104" y="385128"/>
            <a:ext cx="2189317" cy="5761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/>
              <a:t>Readiness</a:t>
            </a:r>
          </a:p>
        </p:txBody>
      </p:sp>
    </p:spTree>
    <p:extLst>
      <p:ext uri="{BB962C8B-B14F-4D97-AF65-F5344CB8AC3E}">
        <p14:creationId xmlns:p14="http://schemas.microsoft.com/office/powerpoint/2010/main" val="225849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050"/>
    </mc:Choice>
    <mc:Fallback xmlns="">
      <p:transition spd="slow" advTm="7505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43C56-04E6-8F05-0EDA-5F5EFB768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A75D5FD-2F55-CF3B-8BEA-80955C3AD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37" y="832577"/>
            <a:ext cx="10957791" cy="616761"/>
          </a:xfrm>
        </p:spPr>
        <p:txBody>
          <a:bodyPr/>
          <a:lstStyle/>
          <a:p>
            <a:r>
              <a:rPr lang="en-US" sz="3200" b="1"/>
              <a:t>Examples of activities where FAO can support NDAs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1DFEC7-9511-6BED-69AC-C99300CEA914}"/>
              </a:ext>
            </a:extLst>
          </p:cNvPr>
          <p:cNvSpPr txBox="1"/>
          <p:nvPr/>
        </p:nvSpPr>
        <p:spPr>
          <a:xfrm>
            <a:off x="233176" y="2047967"/>
            <a:ext cx="11731851" cy="40164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Increased</a:t>
            </a:r>
            <a:r>
              <a:rPr lang="en-US" sz="2000" b="1">
                <a:solidFill>
                  <a:srgbClr val="00A79D"/>
                </a:solidFill>
                <a:latin typeface="+mj-lt"/>
              </a:rPr>
              <a:t> technical and coordination capacity 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(e.g. REDD+ national coordination structure established in West Africa’s countries)</a:t>
            </a:r>
          </a:p>
          <a:p>
            <a:pPr marL="342900" indent="-342900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Development of </a:t>
            </a:r>
            <a:r>
              <a:rPr lang="en-US" sz="2000" b="1">
                <a:solidFill>
                  <a:srgbClr val="00A79D"/>
                </a:solidFill>
                <a:latin typeface="+mj-lt"/>
              </a:rPr>
              <a:t>strategies 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(NDCs, NAP, etc.) to advance countries’ climate action (e.g. five Regional Adaptation Plans developed for Togo)</a:t>
            </a:r>
          </a:p>
          <a:p>
            <a:pPr marL="342900" indent="-342900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Improved country’s </a:t>
            </a:r>
            <a:r>
              <a:rPr lang="en-US" sz="2000" b="1">
                <a:solidFill>
                  <a:srgbClr val="00A79D"/>
                </a:solidFill>
                <a:latin typeface="+mj-lt"/>
              </a:rPr>
              <a:t>data management &amp; monitoring </a:t>
            </a:r>
          </a:p>
          <a:p>
            <a:pPr marL="342900" indent="-342900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Support </a:t>
            </a:r>
            <a:r>
              <a:rPr lang="en-US" sz="2000" b="1">
                <a:solidFill>
                  <a:srgbClr val="00A79D"/>
                </a:solidFill>
                <a:latin typeface="+mj-lt"/>
              </a:rPr>
              <a:t>DAE’s accreditation process 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(e.g. Eswatini Development Bank)</a:t>
            </a:r>
          </a:p>
          <a:p>
            <a:pPr marL="342900" indent="-342900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Enhanced </a:t>
            </a:r>
            <a:r>
              <a:rPr lang="en-US" sz="2000" b="1">
                <a:solidFill>
                  <a:srgbClr val="00A79D"/>
                </a:solidFill>
                <a:latin typeface="+mj-lt"/>
              </a:rPr>
              <a:t>country programming 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(e.g. GCF Programmatic workshops organized in Djibouti and Madagascar, Country </a:t>
            </a: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Programme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for Burundi developed)</a:t>
            </a:r>
          </a:p>
          <a:p>
            <a:pPr marL="342900" indent="-342900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Support </a:t>
            </a:r>
            <a:r>
              <a:rPr lang="en-US" sz="2000" b="1">
                <a:solidFill>
                  <a:srgbClr val="00A79D"/>
                </a:solidFill>
                <a:latin typeface="+mj-lt"/>
              </a:rPr>
              <a:t>pipeline development 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(project ideas, CNs, and/or FPs)</a:t>
            </a:r>
          </a:p>
          <a:p>
            <a:pPr marL="342900" indent="-342900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Advancing </a:t>
            </a:r>
            <a:r>
              <a:rPr lang="en-US" sz="2000" b="1">
                <a:solidFill>
                  <a:srgbClr val="00A79D"/>
                </a:solidFill>
                <a:latin typeface="+mj-lt"/>
              </a:rPr>
              <a:t>REDD+</a:t>
            </a:r>
            <a:r>
              <a:rPr lang="en-US" sz="2000">
                <a:solidFill>
                  <a:srgbClr val="00A79D"/>
                </a:solidFill>
                <a:latin typeface="+mj-lt"/>
              </a:rPr>
              <a:t> 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(e.g. submission of Sudan’s Forest Reference Level Report to UNFCCC)</a:t>
            </a:r>
          </a:p>
          <a:p>
            <a:pPr marL="342900" indent="-342900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Knowledge management &amp; </a:t>
            </a:r>
            <a:r>
              <a:rPr lang="en-US" sz="2000" b="1">
                <a:solidFill>
                  <a:srgbClr val="00A79D"/>
                </a:solidFill>
                <a:latin typeface="+mj-lt"/>
              </a:rPr>
              <a:t>south-south exchange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D73198-2D8D-FE10-0D97-98126128818F}"/>
              </a:ext>
            </a:extLst>
          </p:cNvPr>
          <p:cNvSpPr/>
          <p:nvPr/>
        </p:nvSpPr>
        <p:spPr>
          <a:xfrm>
            <a:off x="313237" y="196202"/>
            <a:ext cx="2189317" cy="5761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/>
              <a:t>Readiness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E333E2-0A36-2C5B-A62D-9D12A377D1C1}"/>
              </a:ext>
            </a:extLst>
          </p:cNvPr>
          <p:cNvSpPr/>
          <p:nvPr/>
        </p:nvSpPr>
        <p:spPr>
          <a:xfrm>
            <a:off x="315850" y="1411592"/>
            <a:ext cx="11642974" cy="5761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/>
              <a:t>Readiness as a programming tool for countries in accessing climate finance</a:t>
            </a:r>
          </a:p>
        </p:txBody>
      </p:sp>
    </p:spTree>
    <p:extLst>
      <p:ext uri="{BB962C8B-B14F-4D97-AF65-F5344CB8AC3E}">
        <p14:creationId xmlns:p14="http://schemas.microsoft.com/office/powerpoint/2010/main" val="121623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787"/>
    </mc:Choice>
    <mc:Fallback xmlns="">
      <p:transition spd="slow" advTm="97787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242253-3760-5CBF-D086-9D5BE6EA5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0A5838B-09E8-44CB-0989-F72C8A6F8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04" y="1058203"/>
            <a:ext cx="10957791" cy="616761"/>
          </a:xfrm>
        </p:spPr>
        <p:txBody>
          <a:bodyPr/>
          <a:lstStyle/>
          <a:p>
            <a:r>
              <a:rPr lang="en-US" sz="3200" b="1"/>
              <a:t>GCF programming – how it works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CAA1B4-8A5B-7C36-76A2-91ED3EB8F410}"/>
              </a:ext>
            </a:extLst>
          </p:cNvPr>
          <p:cNvSpPr/>
          <p:nvPr/>
        </p:nvSpPr>
        <p:spPr>
          <a:xfrm>
            <a:off x="709126" y="1824833"/>
            <a:ext cx="3668588" cy="671477"/>
          </a:xfrm>
          <a:prstGeom prst="rect">
            <a:avLst/>
          </a:prstGeom>
          <a:solidFill>
            <a:srgbClr val="1A64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/>
              <a:t>Country engagement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A94515-32A1-643A-2F54-2AFAB03C5358}"/>
              </a:ext>
            </a:extLst>
          </p:cNvPr>
          <p:cNvSpPr/>
          <p:nvPr/>
        </p:nvSpPr>
        <p:spPr>
          <a:xfrm>
            <a:off x="4609114" y="1834163"/>
            <a:ext cx="2183363" cy="671477"/>
          </a:xfrm>
          <a:prstGeom prst="rect">
            <a:avLst/>
          </a:prstGeom>
          <a:solidFill>
            <a:srgbClr val="1A64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/>
              <a:t>Concept Note (CN)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835DF7-AF24-F034-CC83-604D069D710E}"/>
              </a:ext>
            </a:extLst>
          </p:cNvPr>
          <p:cNvSpPr/>
          <p:nvPr/>
        </p:nvSpPr>
        <p:spPr>
          <a:xfrm>
            <a:off x="7023877" y="1829498"/>
            <a:ext cx="2183363" cy="671477"/>
          </a:xfrm>
          <a:prstGeom prst="rect">
            <a:avLst/>
          </a:prstGeom>
          <a:solidFill>
            <a:srgbClr val="1A64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/>
              <a:t>Funding Proposal (FP)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27797A-C010-6E94-8458-447767FB4F8C}"/>
              </a:ext>
            </a:extLst>
          </p:cNvPr>
          <p:cNvSpPr/>
          <p:nvPr/>
        </p:nvSpPr>
        <p:spPr>
          <a:xfrm>
            <a:off x="9398001" y="1834163"/>
            <a:ext cx="1959842" cy="671477"/>
          </a:xfrm>
          <a:prstGeom prst="rect">
            <a:avLst/>
          </a:prstGeom>
          <a:solidFill>
            <a:srgbClr val="1A64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/>
              <a:t>GCF Board consideration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D0D898-0D57-ED29-BCBE-E0A71FAAF5F2}"/>
              </a:ext>
            </a:extLst>
          </p:cNvPr>
          <p:cNvSpPr/>
          <p:nvPr/>
        </p:nvSpPr>
        <p:spPr>
          <a:xfrm>
            <a:off x="709126" y="5348216"/>
            <a:ext cx="7492482" cy="4681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/>
              <a:t>Readiness </a:t>
            </a:r>
            <a:r>
              <a:rPr lang="en-US" sz="2000" b="1" err="1"/>
              <a:t>Programme</a:t>
            </a:r>
            <a:endParaRPr lang="en-US" sz="2000" b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C9429B-160C-D018-FAF8-64AD2B4D7875}"/>
              </a:ext>
            </a:extLst>
          </p:cNvPr>
          <p:cNvSpPr/>
          <p:nvPr/>
        </p:nvSpPr>
        <p:spPr>
          <a:xfrm>
            <a:off x="7023876" y="5921809"/>
            <a:ext cx="2343643" cy="7023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/>
              <a:t>Project Preparation Facility (PPF)*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FC2878-45A3-29E2-C1FC-F748568542F9}"/>
              </a:ext>
            </a:extLst>
          </p:cNvPr>
          <p:cNvSpPr/>
          <p:nvPr/>
        </p:nvSpPr>
        <p:spPr>
          <a:xfrm>
            <a:off x="709126" y="2580643"/>
            <a:ext cx="3668588" cy="17678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Identification of priority ideas (led by NDA)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GCF Sec – NDA discussion on 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overall country’s pipeline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Partnership building – DAEs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Agree on pipeline and AEs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AE908B-758A-8621-BD39-163CD92D05AF}"/>
              </a:ext>
            </a:extLst>
          </p:cNvPr>
          <p:cNvSpPr/>
          <p:nvPr/>
        </p:nvSpPr>
        <p:spPr>
          <a:xfrm>
            <a:off x="4609113" y="2580642"/>
            <a:ext cx="2183364" cy="15847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CN development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Quality Assurance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GCF Sec review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3707E9-8F05-6D57-B40E-F268B27AB9CF}"/>
              </a:ext>
            </a:extLst>
          </p:cNvPr>
          <p:cNvSpPr/>
          <p:nvPr/>
        </p:nvSpPr>
        <p:spPr>
          <a:xfrm>
            <a:off x="7023876" y="2580641"/>
            <a:ext cx="2183364" cy="15847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FP development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Quality Assurance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GCF Sec review </a:t>
            </a:r>
            <a:b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n-US" err="1">
                <a:solidFill>
                  <a:schemeClr val="tx1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iTAP</a:t>
            </a: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F6D7AB-D7DF-191C-C0D5-595CA5293F65}"/>
              </a:ext>
            </a:extLst>
          </p:cNvPr>
          <p:cNvSpPr/>
          <p:nvPr/>
        </p:nvSpPr>
        <p:spPr>
          <a:xfrm>
            <a:off x="9397999" y="2580640"/>
            <a:ext cx="1959843" cy="15847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Approve or not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Three times per year</a:t>
            </a:r>
          </a:p>
        </p:txBody>
      </p:sp>
      <p:sp>
        <p:nvSpPr>
          <p:cNvPr id="16" name="Arrow: Left-Right 15">
            <a:extLst>
              <a:ext uri="{FF2B5EF4-FFF2-40B4-BE49-F238E27FC236}">
                <a16:creationId xmlns:a16="http://schemas.microsoft.com/office/drawing/2014/main" id="{6AD93878-9535-222B-5A20-2613CB2FE441}"/>
              </a:ext>
            </a:extLst>
          </p:cNvPr>
          <p:cNvSpPr/>
          <p:nvPr/>
        </p:nvSpPr>
        <p:spPr>
          <a:xfrm>
            <a:off x="5171949" y="4193042"/>
            <a:ext cx="5902976" cy="347356"/>
          </a:xfrm>
          <a:prstGeom prst="leftRightArrow">
            <a:avLst/>
          </a:prstGeom>
          <a:solidFill>
            <a:srgbClr val="1A64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B7BC4A-2C68-4ED7-2B8D-32779144B41D}"/>
              </a:ext>
            </a:extLst>
          </p:cNvPr>
          <p:cNvSpPr txBox="1"/>
          <p:nvPr/>
        </p:nvSpPr>
        <p:spPr>
          <a:xfrm>
            <a:off x="5707962" y="4433637"/>
            <a:ext cx="5112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DC3458"/>
                </a:solidFill>
                <a:latin typeface="+mn-lt"/>
              </a:rPr>
              <a:t>This process can happen </a:t>
            </a:r>
            <a:r>
              <a:rPr lang="en-US" u="sng">
                <a:solidFill>
                  <a:srgbClr val="DC3458"/>
                </a:solidFill>
                <a:latin typeface="+mn-lt"/>
              </a:rPr>
              <a:t>only if</a:t>
            </a:r>
            <a:r>
              <a:rPr lang="en-US">
                <a:solidFill>
                  <a:srgbClr val="DC3458"/>
                </a:solidFill>
                <a:latin typeface="+mn-lt"/>
              </a:rPr>
              <a:t> both NDA and GCF agree to put the project idea in (hard) pipeline</a:t>
            </a:r>
          </a:p>
        </p:txBody>
      </p:sp>
      <p:pic>
        <p:nvPicPr>
          <p:cNvPr id="18" name="Graphic 17" descr="Exclamation mark with solid fill">
            <a:extLst>
              <a:ext uri="{FF2B5EF4-FFF2-40B4-BE49-F238E27FC236}">
                <a16:creationId xmlns:a16="http://schemas.microsoft.com/office/drawing/2014/main" id="{AA23CD96-E9AA-605E-4006-9CE06BFF49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3437" y="4539086"/>
            <a:ext cx="435431" cy="435431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31EA093-8C29-3F2D-27C8-70C08E411954}"/>
              </a:ext>
            </a:extLst>
          </p:cNvPr>
          <p:cNvSpPr/>
          <p:nvPr/>
        </p:nvSpPr>
        <p:spPr>
          <a:xfrm>
            <a:off x="487680" y="1674963"/>
            <a:ext cx="4043680" cy="2789493"/>
          </a:xfrm>
          <a:prstGeom prst="roundRect">
            <a:avLst>
              <a:gd name="adj" fmla="val 13247"/>
            </a:avLst>
          </a:prstGeom>
          <a:noFill/>
          <a:ln w="28575">
            <a:solidFill>
              <a:srgbClr val="DC345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Up 19">
            <a:extLst>
              <a:ext uri="{FF2B5EF4-FFF2-40B4-BE49-F238E27FC236}">
                <a16:creationId xmlns:a16="http://schemas.microsoft.com/office/drawing/2014/main" id="{024FBFC0-643A-0575-E78E-D53CCFC52811}"/>
              </a:ext>
            </a:extLst>
          </p:cNvPr>
          <p:cNvSpPr/>
          <p:nvPr/>
        </p:nvSpPr>
        <p:spPr>
          <a:xfrm>
            <a:off x="4195101" y="4960699"/>
            <a:ext cx="792480" cy="387517"/>
          </a:xfrm>
          <a:prstGeom prst="up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Up 20">
            <a:extLst>
              <a:ext uri="{FF2B5EF4-FFF2-40B4-BE49-F238E27FC236}">
                <a16:creationId xmlns:a16="http://schemas.microsoft.com/office/drawing/2014/main" id="{D541880A-EF30-F9CB-334D-4DD79024C976}"/>
              </a:ext>
            </a:extLst>
          </p:cNvPr>
          <p:cNvSpPr/>
          <p:nvPr/>
        </p:nvSpPr>
        <p:spPr>
          <a:xfrm>
            <a:off x="8380065" y="5069552"/>
            <a:ext cx="541924" cy="862674"/>
          </a:xfrm>
          <a:prstGeom prst="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21BA3A16-185E-A400-5F17-055B9E73E125}"/>
              </a:ext>
            </a:extLst>
          </p:cNvPr>
          <p:cNvSpPr/>
          <p:nvPr/>
        </p:nvSpPr>
        <p:spPr>
          <a:xfrm>
            <a:off x="4377713" y="2059427"/>
            <a:ext cx="231399" cy="307853"/>
          </a:xfrm>
          <a:prstGeom prst="rightArrow">
            <a:avLst/>
          </a:prstGeom>
          <a:solidFill>
            <a:srgbClr val="1A64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1BB62115-158C-D222-A02B-D3B07DDF47D1}"/>
              </a:ext>
            </a:extLst>
          </p:cNvPr>
          <p:cNvSpPr/>
          <p:nvPr/>
        </p:nvSpPr>
        <p:spPr>
          <a:xfrm>
            <a:off x="6792477" y="2049267"/>
            <a:ext cx="231399" cy="307853"/>
          </a:xfrm>
          <a:prstGeom prst="rightArrow">
            <a:avLst/>
          </a:prstGeom>
          <a:solidFill>
            <a:srgbClr val="1A64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7D52DB0D-1DA1-713C-2767-AD2A74B660D1}"/>
              </a:ext>
            </a:extLst>
          </p:cNvPr>
          <p:cNvSpPr/>
          <p:nvPr/>
        </p:nvSpPr>
        <p:spPr>
          <a:xfrm>
            <a:off x="9166600" y="2049267"/>
            <a:ext cx="231399" cy="307853"/>
          </a:xfrm>
          <a:prstGeom prst="rightArrow">
            <a:avLst/>
          </a:prstGeom>
          <a:solidFill>
            <a:srgbClr val="1A64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amera 1">
            <a:extLst>
              <a:ext uri="{FF2B5EF4-FFF2-40B4-BE49-F238E27FC236}">
                <a16:creationId xmlns:a16="http://schemas.microsoft.com/office/drawing/2014/main" id="{851A8A00-B54E-756C-ABB5-91EDE7A4E13E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15384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08DFE6-C0D8-6C1C-9B64-78312F767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5C58E-2B9D-34F3-8188-BB152EFA4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137" y="1297293"/>
            <a:ext cx="10957791" cy="616761"/>
          </a:xfrm>
        </p:spPr>
        <p:txBody>
          <a:bodyPr/>
          <a:lstStyle/>
          <a:p>
            <a:r>
              <a:rPr lang="en-US" sz="3200" b="1"/>
              <a:t>Key questions to be answered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AF032A-3DD2-22DA-FDA8-A44DED365ED4}"/>
              </a:ext>
            </a:extLst>
          </p:cNvPr>
          <p:cNvSpPr txBox="1"/>
          <p:nvPr/>
        </p:nvSpPr>
        <p:spPr>
          <a:xfrm>
            <a:off x="626136" y="2028367"/>
            <a:ext cx="10957790" cy="270843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ja-JP" sz="28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Is your country considered “underserved”?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ja-JP" sz="28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Which are the top 2 priorities for the NDA?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ja-JP" sz="28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Does the country have DAEs or entities under accreditation process?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ja-JP" sz="28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Does FAO have a strong track record of performance in the proposed thematic area?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13E5BB-1119-DC5D-FF24-F9EB3051456F}"/>
              </a:ext>
            </a:extLst>
          </p:cNvPr>
          <p:cNvSpPr/>
          <p:nvPr/>
        </p:nvSpPr>
        <p:spPr>
          <a:xfrm>
            <a:off x="491706" y="4989134"/>
            <a:ext cx="11283351" cy="162732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>
                <a:solidFill>
                  <a:srgbClr val="1E4965"/>
                </a:solidFill>
              </a:rPr>
              <a:t>Different ways to respond to the government’s requests</a:t>
            </a:r>
          </a:p>
          <a:p>
            <a:pPr algn="l"/>
            <a:r>
              <a:rPr lang="en-US" sz="2200" b="1">
                <a:solidFill>
                  <a:schemeClr val="tx1">
                    <a:lumMod val="75000"/>
                    <a:lumOff val="25000"/>
                  </a:schemeClr>
                </a:solidFill>
              </a:rPr>
              <a:t>Option 1 - FAO as AE</a:t>
            </a:r>
          </a:p>
          <a:p>
            <a:pPr algn="l"/>
            <a:r>
              <a:rPr lang="en-US" sz="2200" b="1">
                <a:solidFill>
                  <a:schemeClr val="tx1">
                    <a:lumMod val="75000"/>
                    <a:lumOff val="25000"/>
                  </a:schemeClr>
                </a:solidFill>
              </a:rPr>
              <a:t>Option 2 – Identification of DAE as AE (FAO co-formulator and EE as a technical partner)</a:t>
            </a:r>
          </a:p>
          <a:p>
            <a:pPr algn="l"/>
            <a:r>
              <a:rPr lang="en-US" sz="2200" b="1">
                <a:solidFill>
                  <a:schemeClr val="tx1">
                    <a:lumMod val="75000"/>
                    <a:lumOff val="25000"/>
                  </a:schemeClr>
                </a:solidFill>
              </a:rPr>
              <a:t>Option 3 – Identification of other resource partners </a:t>
            </a:r>
            <a:r>
              <a:rPr lang="en-US" sz="2200">
                <a:solidFill>
                  <a:schemeClr val="tx1">
                    <a:lumMod val="75000"/>
                    <a:lumOff val="25000"/>
                  </a:schemeClr>
                </a:solidFill>
              </a:rPr>
              <a:t>(GEF or other bilateral/multilateral donors)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946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456"/>
    </mc:Choice>
    <mc:Fallback xmlns="">
      <p:transition spd="slow" advTm="2264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16DA82-C11A-3FA2-C082-1B4F6F71D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6">
            <a:extLst>
              <a:ext uri="{FF2B5EF4-FFF2-40B4-BE49-F238E27FC236}">
                <a16:creationId xmlns:a16="http://schemas.microsoft.com/office/drawing/2014/main" id="{B0BEE226-4ED9-373D-CC63-1799B038FB97}"/>
              </a:ext>
            </a:extLst>
          </p:cNvPr>
          <p:cNvSpPr/>
          <p:nvPr/>
        </p:nvSpPr>
        <p:spPr>
          <a:xfrm>
            <a:off x="7319634" y="3358755"/>
            <a:ext cx="4790184" cy="2092576"/>
          </a:xfrm>
          <a:custGeom>
            <a:avLst>
              <a:gd name="f0" fmla="val 3307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DCF4E7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92FC459-5587-8C77-EBEB-03A19324D3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1999" y="963539"/>
            <a:ext cx="2506360" cy="1844417"/>
          </a:xfrm>
        </p:spPr>
        <p:txBody>
          <a:bodyPr/>
          <a:lstStyle/>
          <a:p>
            <a:pPr lvl="0" algn="ctr"/>
            <a:r>
              <a:rPr lang="en-GB" sz="3600" b="1"/>
              <a:t>OCB-GCF team’s support</a:t>
            </a:r>
          </a:p>
        </p:txBody>
      </p:sp>
      <p:grpSp>
        <p:nvGrpSpPr>
          <p:cNvPr id="4" name="Group 19">
            <a:extLst>
              <a:ext uri="{FF2B5EF4-FFF2-40B4-BE49-F238E27FC236}">
                <a16:creationId xmlns:a16="http://schemas.microsoft.com/office/drawing/2014/main" id="{A0A811B6-E25F-1EC0-9F61-3D9DC0108D40}"/>
              </a:ext>
            </a:extLst>
          </p:cNvPr>
          <p:cNvGrpSpPr/>
          <p:nvPr/>
        </p:nvGrpSpPr>
        <p:grpSpPr>
          <a:xfrm>
            <a:off x="121999" y="3331949"/>
            <a:ext cx="4204744" cy="2031536"/>
            <a:chOff x="121999" y="3420232"/>
            <a:chExt cx="4204744" cy="1946911"/>
          </a:xfrm>
        </p:grpSpPr>
        <p:sp>
          <p:nvSpPr>
            <p:cNvPr id="5" name="Rectangle: Rounded Corners 28">
              <a:extLst>
                <a:ext uri="{FF2B5EF4-FFF2-40B4-BE49-F238E27FC236}">
                  <a16:creationId xmlns:a16="http://schemas.microsoft.com/office/drawing/2014/main" id="{1A582709-92C9-7D77-B12D-C0B79D23381E}"/>
                </a:ext>
              </a:extLst>
            </p:cNvPr>
            <p:cNvSpPr/>
            <p:nvPr/>
          </p:nvSpPr>
          <p:spPr>
            <a:xfrm>
              <a:off x="121999" y="3420232"/>
              <a:ext cx="4126696" cy="1946910"/>
            </a:xfrm>
            <a:custGeom>
              <a:avLst>
                <a:gd name="f0" fmla="val 3307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DCF4E7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6" name="Rectangle 13" descr="Books">
              <a:extLst>
                <a:ext uri="{FF2B5EF4-FFF2-40B4-BE49-F238E27FC236}">
                  <a16:creationId xmlns:a16="http://schemas.microsoft.com/office/drawing/2014/main" id="{B7B15811-1776-1F93-2BC9-AA0249EA208D}"/>
                </a:ext>
              </a:extLst>
            </p:cNvPr>
            <p:cNvSpPr/>
            <p:nvPr/>
          </p:nvSpPr>
          <p:spPr>
            <a:xfrm>
              <a:off x="258391" y="3514587"/>
              <a:ext cx="684583" cy="684583"/>
            </a:xfrm>
            <a:prstGeom prst="rect">
              <a:avLst/>
            </a:prstGeom>
            <a:blipFill>
              <a:blip r:embed="rId3">
                <a:alphaModFix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7" name="Freeform: Shape 15">
              <a:extLst>
                <a:ext uri="{FF2B5EF4-FFF2-40B4-BE49-F238E27FC236}">
                  <a16:creationId xmlns:a16="http://schemas.microsoft.com/office/drawing/2014/main" id="{9DB129DB-2D0E-8992-9A6A-39DDC100777C}"/>
                </a:ext>
              </a:extLst>
            </p:cNvPr>
            <p:cNvSpPr/>
            <p:nvPr/>
          </p:nvSpPr>
          <p:spPr>
            <a:xfrm>
              <a:off x="258390" y="4122444"/>
              <a:ext cx="4068353" cy="124469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345948"/>
                <a:gd name="f7" fmla="val 1244702"/>
                <a:gd name="f8" fmla="+- 0 0 -90"/>
                <a:gd name="f9" fmla="*/ f3 1 4345948"/>
                <a:gd name="f10" fmla="*/ f4 1 1244702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4345948"/>
                <a:gd name="f19" fmla="*/ f15 1 1244702"/>
                <a:gd name="f20" fmla="*/ 0 f16 1"/>
                <a:gd name="f21" fmla="*/ 0 f15 1"/>
                <a:gd name="f22" fmla="*/ 4345948 f16 1"/>
                <a:gd name="f23" fmla="*/ 1244702 f15 1"/>
                <a:gd name="f24" fmla="+- f17 0 f1"/>
                <a:gd name="f25" fmla="*/ f20 1 4345948"/>
                <a:gd name="f26" fmla="*/ f21 1 1244702"/>
                <a:gd name="f27" fmla="*/ f22 1 4345948"/>
                <a:gd name="f28" fmla="*/ f23 1 1244702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4345948" h="1244702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31728" tIns="131728" rIns="131728" bIns="131728" anchor="ctr" anchorCtr="0" compatLnSpc="1">
              <a:noAutofit/>
            </a:bodyPr>
            <a:lstStyle/>
            <a:p>
              <a:pPr marL="0" marR="0" lvl="0" indent="0" algn="l" defTabSz="533396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7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600" kern="1200">
                  <a:solidFill>
                    <a:srgbClr val="000000"/>
                  </a:solidFill>
                  <a:latin typeface="Calibri"/>
                </a:rPr>
                <a:t>Guidance documents and formats</a:t>
              </a:r>
            </a:p>
            <a:p>
              <a:pPr marL="0" marR="0" lvl="0" indent="0" algn="l" defTabSz="533396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7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600" kern="1200">
                  <a:solidFill>
                    <a:srgbClr val="000000"/>
                  </a:solidFill>
                  <a:latin typeface="Calibri"/>
                </a:rPr>
                <a:t>Community of Practice</a:t>
              </a:r>
            </a:p>
            <a:p>
              <a:pPr marL="0" marR="0" lvl="0" indent="0" algn="l" defTabSz="533396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7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600" kern="1200">
                  <a:solidFill>
                    <a:srgbClr val="000000"/>
                  </a:solidFill>
                  <a:latin typeface="Calibri"/>
                </a:rPr>
                <a:t>Customized capacity-building events</a:t>
              </a:r>
              <a:endParaRPr lang="en-GB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8" name="Group 16">
            <a:extLst>
              <a:ext uri="{FF2B5EF4-FFF2-40B4-BE49-F238E27FC236}">
                <a16:creationId xmlns:a16="http://schemas.microsoft.com/office/drawing/2014/main" id="{9E906F10-00C2-F172-754B-62D26F790F84}"/>
              </a:ext>
            </a:extLst>
          </p:cNvPr>
          <p:cNvGrpSpPr/>
          <p:nvPr/>
        </p:nvGrpSpPr>
        <p:grpSpPr>
          <a:xfrm>
            <a:off x="756143" y="886537"/>
            <a:ext cx="10679713" cy="5971463"/>
            <a:chOff x="819122" y="883415"/>
            <a:chExt cx="10679713" cy="5971463"/>
          </a:xfrm>
        </p:grpSpPr>
        <p:sp>
          <p:nvSpPr>
            <p:cNvPr id="9" name="Rectangle: Rounded Corners 33">
              <a:extLst>
                <a:ext uri="{FF2B5EF4-FFF2-40B4-BE49-F238E27FC236}">
                  <a16:creationId xmlns:a16="http://schemas.microsoft.com/office/drawing/2014/main" id="{E3A8C462-758D-C234-4B84-0E709FCDA990}"/>
                </a:ext>
              </a:extLst>
            </p:cNvPr>
            <p:cNvSpPr/>
            <p:nvPr/>
          </p:nvSpPr>
          <p:spPr>
            <a:xfrm>
              <a:off x="4355908" y="3521381"/>
              <a:ext cx="2807628" cy="1799502"/>
            </a:xfrm>
            <a:custGeom>
              <a:avLst>
                <a:gd name="f0" fmla="val 3307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297D5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  <a:cs typeface="Calibri"/>
              </a:endParaRPr>
            </a:p>
          </p:txBody>
        </p:sp>
        <p:sp>
          <p:nvSpPr>
            <p:cNvPr id="10" name="Rectangle: Rounded Corners 32">
              <a:extLst>
                <a:ext uri="{FF2B5EF4-FFF2-40B4-BE49-F238E27FC236}">
                  <a16:creationId xmlns:a16="http://schemas.microsoft.com/office/drawing/2014/main" id="{E4A833D7-788B-A042-BA91-0610B7CC598D}"/>
                </a:ext>
              </a:extLst>
            </p:cNvPr>
            <p:cNvSpPr/>
            <p:nvPr/>
          </p:nvSpPr>
          <p:spPr>
            <a:xfrm>
              <a:off x="6237616" y="5517561"/>
              <a:ext cx="4602952" cy="1276357"/>
            </a:xfrm>
            <a:custGeom>
              <a:avLst>
                <a:gd name="f0" fmla="val 3307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DCF4E7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1" name="Rectangle: Rounded Corners 25">
              <a:extLst>
                <a:ext uri="{FF2B5EF4-FFF2-40B4-BE49-F238E27FC236}">
                  <a16:creationId xmlns:a16="http://schemas.microsoft.com/office/drawing/2014/main" id="{268EB785-AE43-9266-6EB3-0460E508DA14}"/>
                </a:ext>
              </a:extLst>
            </p:cNvPr>
            <p:cNvSpPr/>
            <p:nvPr/>
          </p:nvSpPr>
          <p:spPr>
            <a:xfrm>
              <a:off x="3039529" y="883415"/>
              <a:ext cx="5355988" cy="2378518"/>
            </a:xfrm>
            <a:custGeom>
              <a:avLst>
                <a:gd name="f0" fmla="val 3307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DCF4E7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2" name="Rectangle 5" descr="Document">
              <a:extLst>
                <a:ext uri="{FF2B5EF4-FFF2-40B4-BE49-F238E27FC236}">
                  <a16:creationId xmlns:a16="http://schemas.microsoft.com/office/drawing/2014/main" id="{808BA853-72CC-5569-3F00-B3CA6C2D245C}"/>
                </a:ext>
              </a:extLst>
            </p:cNvPr>
            <p:cNvSpPr/>
            <p:nvPr/>
          </p:nvSpPr>
          <p:spPr>
            <a:xfrm>
              <a:off x="3285887" y="965286"/>
              <a:ext cx="684583" cy="684583"/>
            </a:xfrm>
            <a:prstGeom prst="rect">
              <a:avLst/>
            </a:prstGeom>
            <a:blipFill>
              <a:blip r:embed="rId5">
                <a:alphaModFix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3" name="Freeform: Shape 6">
              <a:extLst>
                <a:ext uri="{FF2B5EF4-FFF2-40B4-BE49-F238E27FC236}">
                  <a16:creationId xmlns:a16="http://schemas.microsoft.com/office/drawing/2014/main" id="{73FCF4B0-9CB5-1BE5-E218-2091C1545340}"/>
                </a:ext>
              </a:extLst>
            </p:cNvPr>
            <p:cNvSpPr/>
            <p:nvPr/>
          </p:nvSpPr>
          <p:spPr>
            <a:xfrm>
              <a:off x="3917170" y="914326"/>
              <a:ext cx="4010768" cy="7728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732020"/>
                <a:gd name="f7" fmla="val 1244702"/>
                <a:gd name="f8" fmla="+- 0 0 -90"/>
                <a:gd name="f9" fmla="*/ f3 1 4732020"/>
                <a:gd name="f10" fmla="*/ f4 1 1244702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4732020"/>
                <a:gd name="f19" fmla="*/ f15 1 1244702"/>
                <a:gd name="f20" fmla="*/ 0 f16 1"/>
                <a:gd name="f21" fmla="*/ 0 f15 1"/>
                <a:gd name="f22" fmla="*/ 4732020 f16 1"/>
                <a:gd name="f23" fmla="*/ 1244702 f15 1"/>
                <a:gd name="f24" fmla="+- f17 0 f1"/>
                <a:gd name="f25" fmla="*/ f20 1 4732020"/>
                <a:gd name="f26" fmla="*/ f21 1 1244702"/>
                <a:gd name="f27" fmla="*/ f22 1 4732020"/>
                <a:gd name="f28" fmla="*/ f23 1 1244702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4732020" h="1244702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31728" tIns="131728" rIns="131728" bIns="131728" anchor="ctr" anchorCtr="0" compatLnSpc="1">
              <a:noAutofit/>
            </a:bodyPr>
            <a:lstStyle/>
            <a:p>
              <a:pPr marL="0" marR="0" lvl="0" indent="0" algn="l" defTabSz="1111252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2400" b="1" kern="1200">
                  <a:solidFill>
                    <a:srgbClr val="000000"/>
                  </a:solidFill>
                  <a:latin typeface="Calibri"/>
                </a:rPr>
                <a:t>F</a:t>
              </a:r>
              <a:r>
                <a:rPr lang="en-GB" sz="2400" b="1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rPr>
                <a:t>ormulation </a:t>
              </a:r>
              <a:r>
                <a:rPr lang="en-GB" sz="2400" b="1" kern="1200">
                  <a:solidFill>
                    <a:srgbClr val="000000"/>
                  </a:solidFill>
                  <a:latin typeface="Calibri"/>
                </a:rPr>
                <a:t>and implementation support</a:t>
              </a:r>
              <a:endParaRPr lang="en-GB" sz="2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4" name="Freeform: Shape 7">
              <a:extLst>
                <a:ext uri="{FF2B5EF4-FFF2-40B4-BE49-F238E27FC236}">
                  <a16:creationId xmlns:a16="http://schemas.microsoft.com/office/drawing/2014/main" id="{4B106D48-0508-08C9-00B3-6B9511D45EC3}"/>
                </a:ext>
              </a:extLst>
            </p:cNvPr>
            <p:cNvSpPr/>
            <p:nvPr/>
          </p:nvSpPr>
          <p:spPr>
            <a:xfrm>
              <a:off x="3285887" y="1749731"/>
              <a:ext cx="5037978" cy="149391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345948"/>
                <a:gd name="f7" fmla="val 1244702"/>
                <a:gd name="f8" fmla="+- 0 0 -90"/>
                <a:gd name="f9" fmla="*/ f3 1 4345948"/>
                <a:gd name="f10" fmla="*/ f4 1 1244702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4345948"/>
                <a:gd name="f19" fmla="*/ f15 1 1244702"/>
                <a:gd name="f20" fmla="*/ 0 f16 1"/>
                <a:gd name="f21" fmla="*/ 0 f15 1"/>
                <a:gd name="f22" fmla="*/ 4345948 f16 1"/>
                <a:gd name="f23" fmla="*/ 1244702 f15 1"/>
                <a:gd name="f24" fmla="+- f17 0 f1"/>
                <a:gd name="f25" fmla="*/ f20 1 4345948"/>
                <a:gd name="f26" fmla="*/ f21 1 1244702"/>
                <a:gd name="f27" fmla="*/ f22 1 4345948"/>
                <a:gd name="f28" fmla="*/ f23 1 1244702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4345948" h="1244702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31728" tIns="131728" rIns="131728" bIns="131728" anchor="ctr" anchorCtr="0" compatLnSpc="1">
              <a:noAutofit/>
            </a:bodyPr>
            <a:lstStyle/>
            <a:p>
              <a:pPr marL="0" marR="0" lvl="0" indent="0" algn="l" defTabSz="533396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6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rPr>
                <a:t>Development of guidance notes and annotated templates</a:t>
              </a:r>
            </a:p>
            <a:p>
              <a:pPr marL="0" marR="0" lvl="0" indent="0" algn="l" defTabSz="533396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6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rPr>
                <a:t>Quality assurance/improvement</a:t>
              </a:r>
            </a:p>
            <a:p>
              <a:pPr marL="0" marR="0" lvl="0" indent="0" algn="l" defTabSz="533396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6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rPr>
                <a:t>Funding Liaison role</a:t>
              </a:r>
            </a:p>
            <a:p>
              <a:pPr marL="0" marR="0" lvl="0" indent="0" algn="l" defTabSz="533396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6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rPr>
                <a:t>Operations coordination and support</a:t>
              </a:r>
            </a:p>
            <a:p>
              <a:pPr marL="0" marR="0" lvl="0" indent="0" algn="l" defTabSz="533396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6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rPr>
                <a:t>Support and contribute to the preparation of agreements</a:t>
              </a:r>
              <a:endParaRPr lang="en-GB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Calibri"/>
              </a:endParaRPr>
            </a:p>
          </p:txBody>
        </p:sp>
        <p:sp>
          <p:nvSpPr>
            <p:cNvPr id="15" name="Rectangle 9" descr="Meeting">
              <a:extLst>
                <a:ext uri="{FF2B5EF4-FFF2-40B4-BE49-F238E27FC236}">
                  <a16:creationId xmlns:a16="http://schemas.microsoft.com/office/drawing/2014/main" id="{0FFB180B-80F2-48B0-0891-E12ECED48EE4}"/>
                </a:ext>
              </a:extLst>
            </p:cNvPr>
            <p:cNvSpPr/>
            <p:nvPr/>
          </p:nvSpPr>
          <p:spPr>
            <a:xfrm>
              <a:off x="7495720" y="3429777"/>
              <a:ext cx="684583" cy="684583"/>
            </a:xfrm>
            <a:prstGeom prst="rect">
              <a:avLst/>
            </a:prstGeom>
            <a:blipFill>
              <a:blip r:embed="rId7">
                <a:alphaModFix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6" name="Freeform: Shape 10">
              <a:extLst>
                <a:ext uri="{FF2B5EF4-FFF2-40B4-BE49-F238E27FC236}">
                  <a16:creationId xmlns:a16="http://schemas.microsoft.com/office/drawing/2014/main" id="{E332A379-A209-4DCA-CD65-B0C0090AEF9B}"/>
                </a:ext>
              </a:extLst>
            </p:cNvPr>
            <p:cNvSpPr/>
            <p:nvPr/>
          </p:nvSpPr>
          <p:spPr>
            <a:xfrm>
              <a:off x="8180313" y="3363547"/>
              <a:ext cx="3318522" cy="79495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732020"/>
                <a:gd name="f7" fmla="val 1244702"/>
                <a:gd name="f8" fmla="+- 0 0 -90"/>
                <a:gd name="f9" fmla="*/ f3 1 4732020"/>
                <a:gd name="f10" fmla="*/ f4 1 1244702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4732020"/>
                <a:gd name="f19" fmla="*/ f15 1 1244702"/>
                <a:gd name="f20" fmla="*/ 0 f16 1"/>
                <a:gd name="f21" fmla="*/ 0 f15 1"/>
                <a:gd name="f22" fmla="*/ 4732020 f16 1"/>
                <a:gd name="f23" fmla="*/ 1244702 f15 1"/>
                <a:gd name="f24" fmla="+- f17 0 f1"/>
                <a:gd name="f25" fmla="*/ f20 1 4732020"/>
                <a:gd name="f26" fmla="*/ f21 1 1244702"/>
                <a:gd name="f27" fmla="*/ f22 1 4732020"/>
                <a:gd name="f28" fmla="*/ f23 1 1244702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4732020" h="1244702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31728" tIns="131728" rIns="131728" bIns="131728" anchor="ctr" anchorCtr="0" compatLnSpc="1">
              <a:noAutofit/>
            </a:bodyPr>
            <a:lstStyle/>
            <a:p>
              <a:pPr marL="0" marR="0" lvl="0" indent="0" algn="l" defTabSz="1111252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2400" b="1" kern="1200">
                  <a:solidFill>
                    <a:srgbClr val="000000"/>
                  </a:solidFill>
                  <a:latin typeface="Calibri"/>
                </a:rPr>
                <a:t>Liaison with GCF</a:t>
              </a:r>
              <a:endParaRPr lang="en-GB" sz="2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7" name="Freeform: Shape 14">
              <a:extLst>
                <a:ext uri="{FF2B5EF4-FFF2-40B4-BE49-F238E27FC236}">
                  <a16:creationId xmlns:a16="http://schemas.microsoft.com/office/drawing/2014/main" id="{DBA31255-9C50-497B-229D-A9975FF629C3}"/>
                </a:ext>
              </a:extLst>
            </p:cNvPr>
            <p:cNvSpPr/>
            <p:nvPr/>
          </p:nvSpPr>
          <p:spPr>
            <a:xfrm>
              <a:off x="819122" y="3434907"/>
              <a:ext cx="3507622" cy="7728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732020"/>
                <a:gd name="f7" fmla="val 1244702"/>
                <a:gd name="f8" fmla="+- 0 0 -90"/>
                <a:gd name="f9" fmla="*/ f3 1 4732020"/>
                <a:gd name="f10" fmla="*/ f4 1 1244702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4732020"/>
                <a:gd name="f19" fmla="*/ f15 1 1244702"/>
                <a:gd name="f20" fmla="*/ 0 f16 1"/>
                <a:gd name="f21" fmla="*/ 0 f15 1"/>
                <a:gd name="f22" fmla="*/ 4732020 f16 1"/>
                <a:gd name="f23" fmla="*/ 1244702 f15 1"/>
                <a:gd name="f24" fmla="+- f17 0 f1"/>
                <a:gd name="f25" fmla="*/ f20 1 4732020"/>
                <a:gd name="f26" fmla="*/ f21 1 1244702"/>
                <a:gd name="f27" fmla="*/ f22 1 4732020"/>
                <a:gd name="f28" fmla="*/ f23 1 1244702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4732020" h="1244702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31728" tIns="131728" rIns="131728" bIns="131728" anchor="ctr" anchorCtr="0" compatLnSpc="1">
              <a:noAutofit/>
            </a:bodyPr>
            <a:lstStyle/>
            <a:p>
              <a:pPr marL="0" marR="0" lvl="0" indent="0" algn="l" defTabSz="1111252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2400" b="1" kern="1200">
                  <a:solidFill>
                    <a:srgbClr val="000000"/>
                  </a:solidFill>
                  <a:latin typeface="Calibri"/>
                </a:rPr>
                <a:t>Capacity development and knowledge sharing</a:t>
              </a:r>
              <a:endParaRPr lang="en-GB" sz="2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8" name="Freeform: Shape 12">
              <a:extLst>
                <a:ext uri="{FF2B5EF4-FFF2-40B4-BE49-F238E27FC236}">
                  <a16:creationId xmlns:a16="http://schemas.microsoft.com/office/drawing/2014/main" id="{CEFBF394-0030-5485-AD47-015534C3332B}"/>
                </a:ext>
              </a:extLst>
            </p:cNvPr>
            <p:cNvSpPr/>
            <p:nvPr/>
          </p:nvSpPr>
          <p:spPr>
            <a:xfrm>
              <a:off x="4304538" y="4124382"/>
              <a:ext cx="2962500" cy="12919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732020"/>
                <a:gd name="f7" fmla="val 1244702"/>
                <a:gd name="f8" fmla="+- 0 0 -90"/>
                <a:gd name="f9" fmla="*/ f3 1 4732020"/>
                <a:gd name="f10" fmla="*/ f4 1 1244702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4732020"/>
                <a:gd name="f19" fmla="*/ f15 1 1244702"/>
                <a:gd name="f20" fmla="*/ 0 f16 1"/>
                <a:gd name="f21" fmla="*/ 0 f15 1"/>
                <a:gd name="f22" fmla="*/ 4732020 f16 1"/>
                <a:gd name="f23" fmla="*/ 1244702 f15 1"/>
                <a:gd name="f24" fmla="+- f17 0 f1"/>
                <a:gd name="f25" fmla="*/ f20 1 4732020"/>
                <a:gd name="f26" fmla="*/ f21 1 1244702"/>
                <a:gd name="f27" fmla="*/ f22 1 4732020"/>
                <a:gd name="f28" fmla="*/ f23 1 1244702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4732020" h="1244702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31728" tIns="131728" rIns="131728" bIns="131728" anchor="ctr" anchorCtr="1" compatLnSpc="1">
              <a:noAutofit/>
            </a:bodyPr>
            <a:lstStyle/>
            <a:p>
              <a:pPr marL="0" marR="0" lvl="0" indent="0" algn="ctr" defTabSz="1111252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2400" b="1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  <a:ea typeface="Calibri"/>
                  <a:cs typeface="Calibri"/>
                </a:rPr>
                <a:t>OCB &amp; and inter-division collaboration</a:t>
              </a:r>
            </a:p>
          </p:txBody>
        </p:sp>
        <p:sp>
          <p:nvSpPr>
            <p:cNvPr id="19" name="TextBox 17">
              <a:extLst>
                <a:ext uri="{FF2B5EF4-FFF2-40B4-BE49-F238E27FC236}">
                  <a16:creationId xmlns:a16="http://schemas.microsoft.com/office/drawing/2014/main" id="{65254FC4-8156-C2CC-3C7E-8605685E5C24}"/>
                </a:ext>
              </a:extLst>
            </p:cNvPr>
            <p:cNvSpPr txBox="1"/>
            <p:nvPr/>
          </p:nvSpPr>
          <p:spPr>
            <a:xfrm>
              <a:off x="7214793" y="5602660"/>
              <a:ext cx="3396865" cy="46166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2400" b="1" kern="1200">
                  <a:solidFill>
                    <a:srgbClr val="000000"/>
                  </a:solidFill>
                  <a:latin typeface="Calibri"/>
                </a:rPr>
                <a:t>Establishing partnerships</a:t>
              </a:r>
            </a:p>
          </p:txBody>
        </p:sp>
        <p:sp>
          <p:nvSpPr>
            <p:cNvPr id="20" name="Freeform: Shape 18">
              <a:extLst>
                <a:ext uri="{FF2B5EF4-FFF2-40B4-BE49-F238E27FC236}">
                  <a16:creationId xmlns:a16="http://schemas.microsoft.com/office/drawing/2014/main" id="{3FEEC9E3-48DA-F753-8D0D-B41A97BFC0AC}"/>
                </a:ext>
              </a:extLst>
            </p:cNvPr>
            <p:cNvSpPr/>
            <p:nvPr/>
          </p:nvSpPr>
          <p:spPr>
            <a:xfrm>
              <a:off x="6394725" y="6130555"/>
              <a:ext cx="4269178" cy="7243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345948"/>
                <a:gd name="f7" fmla="val 1244702"/>
                <a:gd name="f8" fmla="+- 0 0 -90"/>
                <a:gd name="f9" fmla="*/ f3 1 4345948"/>
                <a:gd name="f10" fmla="*/ f4 1 1244702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4345948"/>
                <a:gd name="f19" fmla="*/ f15 1 1244702"/>
                <a:gd name="f20" fmla="*/ 0 f16 1"/>
                <a:gd name="f21" fmla="*/ 0 f15 1"/>
                <a:gd name="f22" fmla="*/ 4345948 f16 1"/>
                <a:gd name="f23" fmla="*/ 1244702 f15 1"/>
                <a:gd name="f24" fmla="+- f17 0 f1"/>
                <a:gd name="f25" fmla="*/ f20 1 4345948"/>
                <a:gd name="f26" fmla="*/ f21 1 1244702"/>
                <a:gd name="f27" fmla="*/ f22 1 4345948"/>
                <a:gd name="f28" fmla="*/ f23 1 1244702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4345948" h="1244702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31728" tIns="131728" rIns="131728" bIns="131728" anchor="ctr" anchorCtr="0" compatLnSpc="1">
              <a:noAutofit/>
            </a:bodyPr>
            <a:lstStyle/>
            <a:p>
              <a:pPr marL="0" marR="0" lvl="0" indent="0" algn="l" defTabSz="533396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7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6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rPr>
                <a:t>Direct access entities (DAE), GEF, private sector, RBA, IFIs, UN, etc.</a:t>
              </a:r>
            </a:p>
          </p:txBody>
        </p:sp>
        <p:pic>
          <p:nvPicPr>
            <p:cNvPr id="21" name="Graphic 8" descr="Handshake outline">
              <a:extLst>
                <a:ext uri="{FF2B5EF4-FFF2-40B4-BE49-F238E27FC236}">
                  <a16:creationId xmlns:a16="http://schemas.microsoft.com/office/drawing/2014/main" id="{73686515-04AA-270C-394E-9EC195E7AB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396209" y="5473269"/>
              <a:ext cx="766340" cy="766340"/>
            </a:xfrm>
            <a:prstGeom prst="rect">
              <a:avLst/>
            </a:prstGeom>
            <a:noFill/>
            <a:ln cap="flat">
              <a:noFill/>
            </a:ln>
          </p:spPr>
        </p:pic>
        <p:grpSp>
          <p:nvGrpSpPr>
            <p:cNvPr id="22" name="Group 31">
              <a:extLst>
                <a:ext uri="{FF2B5EF4-FFF2-40B4-BE49-F238E27FC236}">
                  <a16:creationId xmlns:a16="http://schemas.microsoft.com/office/drawing/2014/main" id="{731F4763-AB8C-E376-E17F-E17064DB3FD5}"/>
                </a:ext>
              </a:extLst>
            </p:cNvPr>
            <p:cNvGrpSpPr/>
            <p:nvPr/>
          </p:nvGrpSpPr>
          <p:grpSpPr>
            <a:xfrm>
              <a:off x="1766456" y="5494501"/>
              <a:ext cx="4269178" cy="1318291"/>
              <a:chOff x="1766456" y="5494501"/>
              <a:chExt cx="4269178" cy="1318291"/>
            </a:xfrm>
          </p:grpSpPr>
          <p:sp>
            <p:nvSpPr>
              <p:cNvPr id="24" name="Rectangle: Rounded Corners 30">
                <a:extLst>
                  <a:ext uri="{FF2B5EF4-FFF2-40B4-BE49-F238E27FC236}">
                    <a16:creationId xmlns:a16="http://schemas.microsoft.com/office/drawing/2014/main" id="{1991CD95-2FF9-BEC2-A0E3-4FED35D45D00}"/>
                  </a:ext>
                </a:extLst>
              </p:cNvPr>
              <p:cNvSpPr/>
              <p:nvPr/>
            </p:nvSpPr>
            <p:spPr>
              <a:xfrm>
                <a:off x="1766456" y="5511031"/>
                <a:ext cx="4269178" cy="1258939"/>
              </a:xfrm>
              <a:custGeom>
                <a:avLst>
                  <a:gd name="f0" fmla="val 3307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D4F1E2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GB" sz="18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endParaRPr>
              </a:p>
            </p:txBody>
          </p:sp>
          <p:sp>
            <p:nvSpPr>
              <p:cNvPr id="25" name="Freeform: Shape 2">
                <a:extLst>
                  <a:ext uri="{FF2B5EF4-FFF2-40B4-BE49-F238E27FC236}">
                    <a16:creationId xmlns:a16="http://schemas.microsoft.com/office/drawing/2014/main" id="{020F47C0-1527-DFBB-9A8C-FF6163D06DFC}"/>
                  </a:ext>
                </a:extLst>
              </p:cNvPr>
              <p:cNvSpPr/>
              <p:nvPr/>
            </p:nvSpPr>
            <p:spPr>
              <a:xfrm>
                <a:off x="2550151" y="5538365"/>
                <a:ext cx="2393377" cy="63907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732020"/>
                  <a:gd name="f7" fmla="val 1244702"/>
                  <a:gd name="f8" fmla="+- 0 0 -90"/>
                  <a:gd name="f9" fmla="*/ f3 1 4732020"/>
                  <a:gd name="f10" fmla="*/ f4 1 1244702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4732020"/>
                  <a:gd name="f19" fmla="*/ f15 1 1244702"/>
                  <a:gd name="f20" fmla="*/ 0 f16 1"/>
                  <a:gd name="f21" fmla="*/ 0 f15 1"/>
                  <a:gd name="f22" fmla="*/ 4732020 f16 1"/>
                  <a:gd name="f23" fmla="*/ 1244702 f15 1"/>
                  <a:gd name="f24" fmla="+- f17 0 f1"/>
                  <a:gd name="f25" fmla="*/ f20 1 4732020"/>
                  <a:gd name="f26" fmla="*/ f21 1 1244702"/>
                  <a:gd name="f27" fmla="*/ f22 1 4732020"/>
                  <a:gd name="f28" fmla="*/ f23 1 1244702"/>
                  <a:gd name="f29" fmla="*/ f11 1 f18"/>
                  <a:gd name="f30" fmla="*/ f12 1 f18"/>
                  <a:gd name="f31" fmla="*/ f11 1 f19"/>
                  <a:gd name="f32" fmla="*/ f13 1 f19"/>
                  <a:gd name="f33" fmla="*/ f25 1 f18"/>
                  <a:gd name="f34" fmla="*/ f26 1 f19"/>
                  <a:gd name="f35" fmla="*/ f27 1 f18"/>
                  <a:gd name="f36" fmla="*/ f28 1 f19"/>
                  <a:gd name="f37" fmla="*/ f29 f9 1"/>
                  <a:gd name="f38" fmla="*/ f30 f9 1"/>
                  <a:gd name="f39" fmla="*/ f32 f10 1"/>
                  <a:gd name="f40" fmla="*/ f31 f10 1"/>
                  <a:gd name="f41" fmla="*/ f33 f9 1"/>
                  <a:gd name="f42" fmla="*/ f34 f10 1"/>
                  <a:gd name="f43" fmla="*/ f35 f9 1"/>
                  <a:gd name="f44" fmla="*/ f36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41" y="f42"/>
                  </a:cxn>
                  <a:cxn ang="f24">
                    <a:pos x="f43" y="f42"/>
                  </a:cxn>
                  <a:cxn ang="f24">
                    <a:pos x="f43" y="f44"/>
                  </a:cxn>
                  <a:cxn ang="f24">
                    <a:pos x="f41" y="f44"/>
                  </a:cxn>
                  <a:cxn ang="f24">
                    <a:pos x="f41" y="f42"/>
                  </a:cxn>
                </a:cxnLst>
                <a:rect l="f37" t="f40" r="f38" b="f39"/>
                <a:pathLst>
                  <a:path w="4732020" h="1244702">
                    <a:moveTo>
                      <a:pt x="f5" y="f5"/>
                    </a:moveTo>
                    <a:lnTo>
                      <a:pt x="f6" y="f5"/>
                    </a:lnTo>
                    <a:lnTo>
                      <a:pt x="f6" y="f7"/>
                    </a:lnTo>
                    <a:lnTo>
                      <a:pt x="f5" y="f7"/>
                    </a:lnTo>
                    <a:lnTo>
                      <a:pt x="f5" y="f5"/>
                    </a:lnTo>
                    <a:close/>
                  </a:path>
                </a:pathLst>
              </a:custGeom>
              <a:noFill/>
              <a:ln cap="flat">
                <a:noFill/>
                <a:prstDash val="solid"/>
              </a:ln>
            </p:spPr>
            <p:txBody>
              <a:bodyPr vert="horz" wrap="square" lIns="131728" tIns="131728" rIns="131728" bIns="131728" anchor="ctr" anchorCtr="0" compatLnSpc="1">
                <a:noAutofit/>
              </a:bodyPr>
              <a:lstStyle/>
              <a:p>
                <a:pPr marL="0" marR="0" lvl="0" indent="0" algn="l" defTabSz="1111252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2400" b="1" i="0" u="none" strike="noStrike" kern="1200" cap="none" spc="0" baseline="0">
                    <a:solidFill>
                      <a:srgbClr val="000000"/>
                    </a:solidFill>
                    <a:uFillTx/>
                    <a:latin typeface="Calibri"/>
                    <a:ea typeface="Calibri"/>
                    <a:cs typeface="Calibri"/>
                  </a:rPr>
                  <a:t>Outreach</a:t>
                </a:r>
              </a:p>
            </p:txBody>
          </p:sp>
          <p:sp>
            <p:nvSpPr>
              <p:cNvPr id="26" name="Freeform: Shape 3">
                <a:extLst>
                  <a:ext uri="{FF2B5EF4-FFF2-40B4-BE49-F238E27FC236}">
                    <a16:creationId xmlns:a16="http://schemas.microsoft.com/office/drawing/2014/main" id="{C48D67AC-D981-C2A3-BDF8-432B9C2A80E2}"/>
                  </a:ext>
                </a:extLst>
              </p:cNvPr>
              <p:cNvSpPr/>
              <p:nvPr/>
            </p:nvSpPr>
            <p:spPr>
              <a:xfrm>
                <a:off x="1929969" y="5944743"/>
                <a:ext cx="3787554" cy="868049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345948"/>
                  <a:gd name="f7" fmla="val 1244702"/>
                  <a:gd name="f8" fmla="+- 0 0 -90"/>
                  <a:gd name="f9" fmla="*/ f3 1 4345948"/>
                  <a:gd name="f10" fmla="*/ f4 1 1244702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4345948"/>
                  <a:gd name="f19" fmla="*/ f15 1 1244702"/>
                  <a:gd name="f20" fmla="*/ 0 f16 1"/>
                  <a:gd name="f21" fmla="*/ 0 f15 1"/>
                  <a:gd name="f22" fmla="*/ 4345948 f16 1"/>
                  <a:gd name="f23" fmla="*/ 1244702 f15 1"/>
                  <a:gd name="f24" fmla="+- f17 0 f1"/>
                  <a:gd name="f25" fmla="*/ f20 1 4345948"/>
                  <a:gd name="f26" fmla="*/ f21 1 1244702"/>
                  <a:gd name="f27" fmla="*/ f22 1 4345948"/>
                  <a:gd name="f28" fmla="*/ f23 1 1244702"/>
                  <a:gd name="f29" fmla="*/ f11 1 f18"/>
                  <a:gd name="f30" fmla="*/ f12 1 f18"/>
                  <a:gd name="f31" fmla="*/ f11 1 f19"/>
                  <a:gd name="f32" fmla="*/ f13 1 f19"/>
                  <a:gd name="f33" fmla="*/ f25 1 f18"/>
                  <a:gd name="f34" fmla="*/ f26 1 f19"/>
                  <a:gd name="f35" fmla="*/ f27 1 f18"/>
                  <a:gd name="f36" fmla="*/ f28 1 f19"/>
                  <a:gd name="f37" fmla="*/ f29 f9 1"/>
                  <a:gd name="f38" fmla="*/ f30 f9 1"/>
                  <a:gd name="f39" fmla="*/ f32 f10 1"/>
                  <a:gd name="f40" fmla="*/ f31 f10 1"/>
                  <a:gd name="f41" fmla="*/ f33 f9 1"/>
                  <a:gd name="f42" fmla="*/ f34 f10 1"/>
                  <a:gd name="f43" fmla="*/ f35 f9 1"/>
                  <a:gd name="f44" fmla="*/ f36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41" y="f42"/>
                  </a:cxn>
                  <a:cxn ang="f24">
                    <a:pos x="f43" y="f42"/>
                  </a:cxn>
                  <a:cxn ang="f24">
                    <a:pos x="f43" y="f44"/>
                  </a:cxn>
                  <a:cxn ang="f24">
                    <a:pos x="f41" y="f44"/>
                  </a:cxn>
                  <a:cxn ang="f24">
                    <a:pos x="f41" y="f42"/>
                  </a:cxn>
                </a:cxnLst>
                <a:rect l="f37" t="f40" r="f38" b="f39"/>
                <a:pathLst>
                  <a:path w="4345948" h="1244702">
                    <a:moveTo>
                      <a:pt x="f5" y="f5"/>
                    </a:moveTo>
                    <a:lnTo>
                      <a:pt x="f6" y="f5"/>
                    </a:lnTo>
                    <a:lnTo>
                      <a:pt x="f6" y="f7"/>
                    </a:lnTo>
                    <a:lnTo>
                      <a:pt x="f5" y="f7"/>
                    </a:lnTo>
                    <a:lnTo>
                      <a:pt x="f5" y="f5"/>
                    </a:lnTo>
                    <a:close/>
                  </a:path>
                </a:pathLst>
              </a:custGeom>
              <a:noFill/>
              <a:ln cap="flat">
                <a:noFill/>
                <a:prstDash val="solid"/>
              </a:ln>
            </p:spPr>
            <p:txBody>
              <a:bodyPr vert="horz" wrap="square" lIns="131728" tIns="131728" rIns="131728" bIns="131728" anchor="ctr" anchorCtr="0" compatLnSpc="1">
                <a:noAutofit/>
              </a:bodyPr>
              <a:lstStyle/>
              <a:p>
                <a:pPr marL="0" marR="0" lvl="0" indent="0" algn="l" defTabSz="533396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70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1600" b="0" i="0" u="none" strike="noStrike" kern="1200" cap="none" spc="0" baseline="0">
                    <a:solidFill>
                      <a:srgbClr val="000000"/>
                    </a:solidFill>
                    <a:uFillTx/>
                    <a:latin typeface="Calibri"/>
                  </a:rPr>
                  <a:t>COP, NAP Expo, GCF regional dialogue, etc.</a:t>
                </a:r>
              </a:p>
              <a:p>
                <a:pPr marL="0" marR="0" lvl="0" indent="0" algn="l" defTabSz="533396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70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1600" b="0" i="0" u="none" strike="noStrike" kern="1200" cap="none" spc="0" baseline="0">
                    <a:solidFill>
                      <a:srgbClr val="000000"/>
                    </a:solidFill>
                    <a:uFillTx/>
                    <a:latin typeface="Calibri"/>
                  </a:rPr>
                  <a:t>Fact sheets and testimonials</a:t>
                </a:r>
                <a:endParaRPr lang="en-GB" sz="16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pic>
            <p:nvPicPr>
              <p:cNvPr id="27" name="Graphic 21" descr="Megaphone with solid fill">
                <a:extLst>
                  <a:ext uri="{FF2B5EF4-FFF2-40B4-BE49-F238E27FC236}">
                    <a16:creationId xmlns:a16="http://schemas.microsoft.com/office/drawing/2014/main" id="{6A7FEEB2-E71C-7713-5DDF-C264BB4D4C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1989295" y="5494501"/>
                <a:ext cx="639074" cy="639074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  <p:pic>
          <p:nvPicPr>
            <p:cNvPr id="23" name="Graphic 23" descr="Network outline">
              <a:extLst>
                <a:ext uri="{FF2B5EF4-FFF2-40B4-BE49-F238E27FC236}">
                  <a16:creationId xmlns:a16="http://schemas.microsoft.com/office/drawing/2014/main" id="{4118F85B-3416-7117-9AD9-8DAADE616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323216" y="3503450"/>
              <a:ext cx="914400" cy="914400"/>
            </a:xfrm>
            <a:prstGeom prst="rect">
              <a:avLst/>
            </a:prstGeom>
            <a:noFill/>
            <a:ln cap="flat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7718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432"/>
    </mc:Choice>
    <mc:Fallback xmlns="">
      <p:transition spd="slow" advTm="76432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9ADCA1-8990-D4A4-8A8F-70EF1778D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3">
            <a:extLst>
              <a:ext uri="{FF2B5EF4-FFF2-40B4-BE49-F238E27FC236}">
                <a16:creationId xmlns:a16="http://schemas.microsoft.com/office/drawing/2014/main" id="{D598DAEB-BA8F-287B-F60F-B34B13FBCD47}"/>
              </a:ext>
            </a:extLst>
          </p:cNvPr>
          <p:cNvSpPr txBox="1"/>
          <p:nvPr/>
        </p:nvSpPr>
        <p:spPr>
          <a:xfrm>
            <a:off x="4508689" y="2191181"/>
            <a:ext cx="360876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it-IT" sz="4800" b="1">
                <a:solidFill>
                  <a:srgbClr val="00A29B"/>
                </a:solidFill>
                <a:latin typeface="+mn-lt"/>
              </a:rPr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4233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676"/>
    </mc:Choice>
    <mc:Fallback xmlns="">
      <p:transition spd="slow" advTm="79676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5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5931b1-e92a-4b22-acd3-5536491a8c2a">
      <Terms xmlns="http://schemas.microsoft.com/office/infopath/2007/PartnerControls"/>
    </lcf76f155ced4ddcb4097134ff3c332f>
    <TaxCatchAll xmlns="7ac0b51b-7cd2-4e3f-9a80-a270391ff631" xsi:nil="true"/>
    <_Flow_SignoffStatus xmlns="295931b1-e92a-4b22-acd3-5536491a8c2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88F54BAFE2F114480A20DBE23625A73" ma:contentTypeVersion="16" ma:contentTypeDescription="Creare un nuovo documento." ma:contentTypeScope="" ma:versionID="b611cd1984599b9c24b110729942c724">
  <xsd:schema xmlns:xsd="http://www.w3.org/2001/XMLSchema" xmlns:xs="http://www.w3.org/2001/XMLSchema" xmlns:p="http://schemas.microsoft.com/office/2006/metadata/properties" xmlns:ns2="295931b1-e92a-4b22-acd3-5536491a8c2a" xmlns:ns3="7ac0b51b-7cd2-4e3f-9a80-a270391ff631" targetNamespace="http://schemas.microsoft.com/office/2006/metadata/properties" ma:root="true" ma:fieldsID="16e1e89c32cb65688319173c1da79c3f" ns2:_="" ns3:_="">
    <xsd:import namespace="295931b1-e92a-4b22-acd3-5536491a8c2a"/>
    <xsd:import namespace="7ac0b51b-7cd2-4e3f-9a80-a270391ff631"/>
    <xsd:element name="properties">
      <xsd:complexType>
        <xsd:sequence>
          <xsd:element name="documentManagement">
            <xsd:complexType>
              <xsd:all>
                <xsd:element ref="ns2:_Flow_SignoffStatus" minOccurs="0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931b1-e92a-4b22-acd3-5536491a8c2a" elementFormDefault="qualified">
    <xsd:import namespace="http://schemas.microsoft.com/office/2006/documentManagement/types"/>
    <xsd:import namespace="http://schemas.microsoft.com/office/infopath/2007/PartnerControls"/>
    <xsd:element name="_Flow_SignoffStatus" ma:index="8" nillable="true" ma:displayName="Stato consenso" ma:internalName="Stato_x0020_consenso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Tag immagine" ma:readOnly="false" ma:fieldId="{5cf76f15-5ced-4ddc-b409-7134ff3c332f}" ma:taxonomyMulti="true" ma:sspId="f40eee1e-ad38-437e-be40-fc9f033adc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c0b51b-7cd2-4e3f-9a80-a270391ff63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6a7026c-9acb-42a7-81b8-468e36ec354e}" ma:internalName="TaxCatchAll" ma:showField="CatchAllData" ma:web="7ac0b51b-7cd2-4e3f-9a80-a270391ff6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606E82-9B81-4EF0-8220-C6BD1FCC1444}">
  <ds:schemaRefs>
    <ds:schemaRef ds:uri="http://schemas.microsoft.com/office/2006/metadata/properties"/>
    <ds:schemaRef ds:uri="http://schemas.microsoft.com/office/infopath/2007/PartnerControls"/>
    <ds:schemaRef ds:uri="90c3386d-b1cc-4404-9a17-ce575b01d39a"/>
    <ds:schemaRef ds:uri="218d177c-a3bf-4b0b-adae-4c1a5ab298cb"/>
  </ds:schemaRefs>
</ds:datastoreItem>
</file>

<file path=customXml/itemProps2.xml><?xml version="1.0" encoding="utf-8"?>
<ds:datastoreItem xmlns:ds="http://schemas.openxmlformats.org/officeDocument/2006/customXml" ds:itemID="{8C72FD31-96F0-4BBC-BF3D-623F9D9991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7B9B34D-126A-4117-B50C-9BCF26220AF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1502</Words>
  <Application>Microsoft Office PowerPoint</Application>
  <PresentationFormat>Grand écran</PresentationFormat>
  <Paragraphs>324</Paragraphs>
  <Slides>20</Slides>
  <Notes>0</Notes>
  <HiddenSlides>4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1" baseType="lpstr">
      <vt:lpstr>Office Theme</vt:lpstr>
      <vt:lpstr>Overview of the  Green Climate Fund (GCF)</vt:lpstr>
      <vt:lpstr>Présentation PowerPoint</vt:lpstr>
      <vt:lpstr>Présentation PowerPoint</vt:lpstr>
      <vt:lpstr>     FAO’s GCF Portfolio (USD 1.8 billion)</vt:lpstr>
      <vt:lpstr>Présentation PowerPoint</vt:lpstr>
      <vt:lpstr>Présentation PowerPoint</vt:lpstr>
      <vt:lpstr>Présentation PowerPoint</vt:lpstr>
      <vt:lpstr>What does the GCF fund?</vt:lpstr>
      <vt:lpstr>GCF Readiness access modality for FAO</vt:lpstr>
      <vt:lpstr>GCF Strategic Programming</vt:lpstr>
      <vt:lpstr>Key GCF priorities</vt:lpstr>
      <vt:lpstr>Présentation PowerPoint</vt:lpstr>
      <vt:lpstr>Présentation PowerPoint</vt:lpstr>
      <vt:lpstr>Overall GCF portfolio in the Central African region</vt:lpstr>
      <vt:lpstr>GCF Readiness Programme 2024-2027</vt:lpstr>
      <vt:lpstr>Examples of activities where FAO can support NDAs</vt:lpstr>
      <vt:lpstr>GCF programming – how it works</vt:lpstr>
      <vt:lpstr>Key questions to be answered</vt:lpstr>
      <vt:lpstr>OCB-GCF team’s support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Insérer votre titre</dc:title>
  <dc:creator>octave matamba</dc:creator>
  <cp:lastModifiedBy>Valat, Nadine (OCB)</cp:lastModifiedBy>
  <cp:revision>23</cp:revision>
  <dcterms:created xsi:type="dcterms:W3CDTF">2025-01-20T17:36:47Z</dcterms:created>
  <dcterms:modified xsi:type="dcterms:W3CDTF">2025-11-20T10:27:20Z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0x010100388F54BAFE2F114480A20DBE23625A73</vt:lpwstr>
  </property>
  <property fmtid="{D5CDD505-2E9C-101B-9397-08002B2CF9AE}" pid="3" name="MediaServiceImageTags">
    <vt:lpwstr/>
  </property>
</Properties>
</file>