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revisionInfo.xml" ContentType="application/vnd.ms-powerpoint.revisioninfo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6" r:id="rId4"/>
    <p:sldId id="259" r:id="rId5"/>
    <p:sldId id="262" r:id="rId6"/>
    <p:sldId id="263" r:id="rId7"/>
    <p:sldId id="264" r:id="rId8"/>
    <p:sldId id="265" r:id="rId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66AE7D7-72EF-4A48-803A-781BC3BBCDDD}" v="1" dt="2025-11-19T10:13:22.66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95" d="100"/>
          <a:sy n="95" d="100"/>
        </p:scale>
        <p:origin x="115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E1DCF-0B7E-42EF-A1CB-5733FF206313}" type="datetimeFigureOut">
              <a:rPr lang="fr-FR" smtClean="0"/>
              <a:t>19/11/2025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2DB3B-9DD8-40C9-9838-C7067BA12D9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94616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E1DCF-0B7E-42EF-A1CB-5733FF206313}" type="datetimeFigureOut">
              <a:rPr lang="fr-FR" smtClean="0"/>
              <a:t>19/11/2025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2DB3B-9DD8-40C9-9838-C7067BA12D9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8883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E1DCF-0B7E-42EF-A1CB-5733FF206313}" type="datetimeFigureOut">
              <a:rPr lang="fr-FR" smtClean="0"/>
              <a:t>19/11/2025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2DB3B-9DD8-40C9-9838-C7067BA12D9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0491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E1DCF-0B7E-42EF-A1CB-5733FF206313}" type="datetimeFigureOut">
              <a:rPr lang="fr-FR" smtClean="0"/>
              <a:t>19/11/2025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2DB3B-9DD8-40C9-9838-C7067BA12D9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87406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E1DCF-0B7E-42EF-A1CB-5733FF206313}" type="datetimeFigureOut">
              <a:rPr lang="fr-FR" smtClean="0"/>
              <a:t>19/11/2025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2DB3B-9DD8-40C9-9838-C7067BA12D9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36359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E1DCF-0B7E-42EF-A1CB-5733FF206313}" type="datetimeFigureOut">
              <a:rPr lang="fr-FR" smtClean="0"/>
              <a:t>19/11/2025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2DB3B-9DD8-40C9-9838-C7067BA12D9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58494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E1DCF-0B7E-42EF-A1CB-5733FF206313}" type="datetimeFigureOut">
              <a:rPr lang="fr-FR" smtClean="0"/>
              <a:t>19/11/2025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2DB3B-9DD8-40C9-9838-C7067BA12D9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3727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E1DCF-0B7E-42EF-A1CB-5733FF206313}" type="datetimeFigureOut">
              <a:rPr lang="fr-FR" smtClean="0"/>
              <a:t>19/11/2025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2DB3B-9DD8-40C9-9838-C7067BA12D9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99438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E1DCF-0B7E-42EF-A1CB-5733FF206313}" type="datetimeFigureOut">
              <a:rPr lang="fr-FR" smtClean="0"/>
              <a:t>19/11/2025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2DB3B-9DD8-40C9-9838-C7067BA12D9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66886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E1DCF-0B7E-42EF-A1CB-5733FF206313}" type="datetimeFigureOut">
              <a:rPr lang="fr-FR" smtClean="0"/>
              <a:t>19/11/2025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2DB3B-9DD8-40C9-9838-C7067BA12D9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68310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E1DCF-0B7E-42EF-A1CB-5733FF206313}" type="datetimeFigureOut">
              <a:rPr lang="fr-FR" smtClean="0"/>
              <a:t>19/11/2025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2DB3B-9DD8-40C9-9838-C7067BA12D9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97091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3E1DCF-0B7E-42EF-A1CB-5733FF206313}" type="datetimeFigureOut">
              <a:rPr lang="fr-FR" smtClean="0"/>
              <a:t>19/11/2025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12DB3B-9DD8-40C9-9838-C7067BA12D9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8768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89878" y="3147144"/>
            <a:ext cx="9144000" cy="2780414"/>
          </a:xfr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fr-FR" sz="3600" b="1" dirty="0">
                <a:highlight>
                  <a:srgbClr val="FFFF00"/>
                </a:highlight>
              </a:rPr>
              <a:t>Prospective stratégique de la FAO – Quatre déclencheurs de changement </a:t>
            </a:r>
            <a:br>
              <a:rPr lang="fr-FR" sz="3600" b="1" dirty="0">
                <a:highlight>
                  <a:srgbClr val="FFFF00"/>
                </a:highlight>
              </a:rPr>
            </a:br>
            <a:br>
              <a:rPr lang="fr-CD" dirty="0"/>
            </a:br>
            <a:r>
              <a:rPr lang="fr-FR" sz="3200" b="1" dirty="0">
                <a:solidFill>
                  <a:schemeClr val="bg1"/>
                </a:solidFill>
              </a:rPr>
              <a:t>1. Technologies et approches innovantes pour accélérer l’adoption de solutions numériques face au climat</a:t>
            </a:r>
            <a:endParaRPr lang="fr-FR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8812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</p:spPr>
        <p:txBody>
          <a:bodyPr>
            <a:normAutofit/>
          </a:bodyPr>
          <a:lstStyle/>
          <a:p>
            <a:r>
              <a:rPr lang="fr-FR" sz="4000" b="1" dirty="0"/>
              <a:t>Cinq (5) technologies et approches innovantes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010632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fr-CD" b="1" dirty="0"/>
              <a:t>Agriculture intelligente pour le climat (CSA) ;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fr-CD" b="1" dirty="0"/>
              <a:t>Intelligence artificielle (IA) ;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fr-CD" b="1" dirty="0"/>
              <a:t>Internet des Objets (IoT);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fr-CD" b="1" dirty="0"/>
              <a:t>Jumeaux numériques;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fr-CD" b="1" dirty="0"/>
              <a:t>Blockchain.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endParaRPr lang="fr-CD" b="1" dirty="0"/>
          </a:p>
          <a:p>
            <a:pPr marL="342900" indent="-342900">
              <a:buAutoNum type="arabicPeriod"/>
            </a:pPr>
            <a:endParaRPr lang="fr-FR" sz="1800" dirty="0"/>
          </a:p>
          <a:p>
            <a:endParaRPr lang="fr-FR" sz="1800" dirty="0"/>
          </a:p>
          <a:p>
            <a:pPr marL="0" indent="0">
              <a:buNone/>
            </a:pPr>
            <a:endParaRPr lang="fr-FR" sz="1800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790998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B3E784C-2AA1-4BD1-63DE-E460FD5E22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DB09A6-BA4C-7203-9F6A-A5E8D04087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D" b="1" dirty="0">
                <a:solidFill>
                  <a:srgbClr val="FFFF00"/>
                </a:solidFill>
              </a:rPr>
              <a:t>Travail en groupe (répondre aux questions ci-dessous)</a:t>
            </a:r>
            <a:endParaRPr lang="fr-FR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5ADA2A-BE97-E784-6490-F38EF96EDE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975407"/>
          </a:xfrm>
        </p:spPr>
        <p:txBody>
          <a:bodyPr>
            <a:normAutofit lnSpcReduction="10000"/>
          </a:bodyPr>
          <a:lstStyle/>
          <a:p>
            <a:pPr lvl="0"/>
            <a:r>
              <a:rPr lang="fr-FR" dirty="0">
                <a:solidFill>
                  <a:schemeClr val="bg1"/>
                </a:solidFill>
              </a:rPr>
              <a:t>Y-a-t-il des (Quelles sont les) pratiques ou mécanismes ayant fait preuve ou susceptibles de fonctionner comme déclencheurs de changement ?</a:t>
            </a:r>
            <a:endParaRPr lang="fr-CD" dirty="0">
              <a:solidFill>
                <a:schemeClr val="bg1"/>
              </a:solidFill>
            </a:endParaRPr>
          </a:p>
          <a:p>
            <a:pPr lvl="0"/>
            <a:r>
              <a:rPr lang="fr-FR" dirty="0">
                <a:solidFill>
                  <a:schemeClr val="bg1"/>
                </a:solidFill>
              </a:rPr>
              <a:t>Quels sont les obstacles structurels persistants qui limitent l’application programmatique ou l’effectivité des déclencheurs ?</a:t>
            </a:r>
            <a:endParaRPr lang="fr-CD" dirty="0">
              <a:solidFill>
                <a:schemeClr val="bg1"/>
              </a:solidFill>
            </a:endParaRPr>
          </a:p>
          <a:p>
            <a:pPr lvl="0"/>
            <a:r>
              <a:rPr lang="fr-FR" dirty="0">
                <a:solidFill>
                  <a:schemeClr val="bg1"/>
                </a:solidFill>
              </a:rPr>
              <a:t>Donner 2 à 3 (quelques) exemples d’expériences et de bonnes pratiques des déclencheurs de changement.</a:t>
            </a:r>
            <a:endParaRPr lang="fr-CD" dirty="0">
              <a:solidFill>
                <a:schemeClr val="bg1"/>
              </a:solidFill>
            </a:endParaRPr>
          </a:p>
          <a:p>
            <a:pPr lvl="0"/>
            <a:r>
              <a:rPr lang="fr-FR" dirty="0">
                <a:solidFill>
                  <a:schemeClr val="bg1"/>
                </a:solidFill>
              </a:rPr>
              <a:t>Proposer une approche d’intégration ou de prise en compte des accélérateurs dans les plans de travail biannuels en vous basant sur institutions et la gouvernance</a:t>
            </a:r>
            <a:endParaRPr lang="fr-CD" dirty="0">
              <a:solidFill>
                <a:schemeClr val="bg1"/>
              </a:solidFill>
            </a:endParaRPr>
          </a:p>
          <a:p>
            <a:pPr lvl="1">
              <a:buFont typeface="Wingdings" panose="05000000000000000000" pitchFamily="2" charset="2"/>
              <a:buChar char="ü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962192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FFFF00"/>
                </a:solidFill>
              </a:rPr>
              <a:t>1. Agriculture intelligente pour le Climat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97540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fr-FR" dirty="0">
                <a:solidFill>
                  <a:schemeClr val="bg1"/>
                </a:solidFill>
              </a:rPr>
              <a:t>PRATIQUES : Sélection variétale pour s’adapter au changement climatique (inondation, sécheresse)</a:t>
            </a:r>
          </a:p>
          <a:p>
            <a:pPr marL="0" indent="0">
              <a:buNone/>
            </a:pPr>
            <a:r>
              <a:rPr lang="fr-FR" dirty="0">
                <a:solidFill>
                  <a:schemeClr val="bg1"/>
                </a:solidFill>
              </a:rPr>
              <a:t>Exemple: haricot volubile (Burundi), variétés précoces (manioc variété Obama RDC, manioc maraîcher Tchad, sorgho nain RCA;</a:t>
            </a:r>
          </a:p>
          <a:p>
            <a:pPr marL="0" indent="0">
              <a:buNone/>
            </a:pPr>
            <a:r>
              <a:rPr lang="fr-FR" dirty="0">
                <a:solidFill>
                  <a:schemeClr val="bg1"/>
                </a:solidFill>
              </a:rPr>
              <a:t>Sédentarisation culture intensive (contre agriculture extensive) éviter la déforestation; Système intégré de production, village climato-intégré (Tchad)</a:t>
            </a:r>
          </a:p>
          <a:p>
            <a:pPr marL="0" indent="0">
              <a:buNone/>
            </a:pPr>
            <a:r>
              <a:rPr lang="fr-FR" dirty="0">
                <a:solidFill>
                  <a:schemeClr val="bg1"/>
                </a:solidFill>
              </a:rPr>
              <a:t>DEFIS : contraintes ressources humaines, financières, infrastructurelles</a:t>
            </a:r>
          </a:p>
          <a:p>
            <a:pPr marL="0" indent="0">
              <a:buNone/>
            </a:pPr>
            <a:r>
              <a:rPr lang="fr-FR" dirty="0">
                <a:solidFill>
                  <a:schemeClr val="bg1"/>
                </a:solidFill>
              </a:rPr>
              <a:t>Accès aux nouvelles technologies, Aspects légaux,</a:t>
            </a:r>
          </a:p>
          <a:p>
            <a:pPr marL="0" indent="0">
              <a:buNone/>
            </a:pPr>
            <a:r>
              <a:rPr lang="fr-FR" dirty="0">
                <a:solidFill>
                  <a:schemeClr val="bg1"/>
                </a:solidFill>
              </a:rPr>
              <a:t>RECOMMANDATIONS : mutualisation (synergie) des moyens de recherche-développement à l’échelle sous-régionale et multi acteurs</a:t>
            </a:r>
          </a:p>
          <a:p>
            <a:pPr marL="0" indent="0">
              <a:buNone/>
            </a:pPr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4206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1E3D3B7-0CD2-389F-6FC9-7DC3D9CEAE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2CBEE7-ED20-35D5-A37C-DBE63295D2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FFFF00"/>
                </a:solidFill>
              </a:rPr>
              <a:t>2. Intelligence artificielle (IA)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3E3E8C-C890-641A-603D-79DDEFDD25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975407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PRATIQUES : Main dans la Main Plateforme géospatiale (Tchad, RDC, Congo, STP, RCA, Gabon, Cameroun) Enquêtes IPC Sécurité alimentaire et nutritionnelle, Alertes précoces, AGEOS (Gabon)</a:t>
            </a:r>
          </a:p>
          <a:p>
            <a:r>
              <a:rPr lang="fr-FR" dirty="0">
                <a:solidFill>
                  <a:schemeClr val="bg1"/>
                </a:solidFill>
              </a:rPr>
              <a:t>DEFIS : cadre harmonisé des plans de réponse, ressources (humaines, financières, matérielles), données fiables, Internet, énergie</a:t>
            </a:r>
          </a:p>
          <a:p>
            <a:r>
              <a:rPr lang="fr-FR" dirty="0">
                <a:solidFill>
                  <a:schemeClr val="bg1"/>
                </a:solidFill>
              </a:rPr>
              <a:t>RECOMMANDATIONS : renforcer les capacités des acteurs (formation NTIC et applications, harmonisation cadre politico-juridique, pratiques, réduire la fracture numérique, développer la coopération </a:t>
            </a:r>
          </a:p>
        </p:txBody>
      </p:sp>
    </p:spTree>
    <p:extLst>
      <p:ext uri="{BB962C8B-B14F-4D97-AF65-F5344CB8AC3E}">
        <p14:creationId xmlns:p14="http://schemas.microsoft.com/office/powerpoint/2010/main" val="15703265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BC4176B-0961-6EE6-65EC-F71971B05C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3248B-A6C0-1BC2-2D69-03D6DF3637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FFFF00"/>
                </a:solidFill>
              </a:rPr>
              <a:t>3. Internet des Objets (IoT)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217A75-36D1-D8C5-D9D8-D34DBE0BA8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975407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PRATIQUES : colliers, puces de géolocalisation pour animaux, webcam pour la biodiversité et surveillance, drones (traitement phytosanitaire, lutte </a:t>
            </a:r>
            <a:r>
              <a:rPr lang="fr-FR" dirty="0" err="1">
                <a:solidFill>
                  <a:schemeClr val="bg1"/>
                </a:solidFill>
              </a:rPr>
              <a:t>anti-acridienne</a:t>
            </a:r>
            <a:r>
              <a:rPr lang="fr-FR" dirty="0">
                <a:solidFill>
                  <a:schemeClr val="bg1"/>
                </a:solidFill>
              </a:rPr>
              <a:t>, alertes précoces, censeurs pour contrôle humidité sol, qualité de l’eau, applications météos, e-commerce</a:t>
            </a:r>
          </a:p>
          <a:p>
            <a:r>
              <a:rPr lang="fr-FR" dirty="0">
                <a:solidFill>
                  <a:schemeClr val="bg1"/>
                </a:solidFill>
              </a:rPr>
              <a:t> DEFIS : internet (fiabilité et coût), énergie propre</a:t>
            </a:r>
          </a:p>
          <a:p>
            <a:r>
              <a:rPr lang="fr-FR" dirty="0">
                <a:solidFill>
                  <a:schemeClr val="bg1"/>
                </a:solidFill>
              </a:rPr>
              <a:t>RECOMMANDATIONS : </a:t>
            </a:r>
          </a:p>
          <a:p>
            <a:endParaRPr lang="fr-FR" dirty="0">
              <a:solidFill>
                <a:schemeClr val="bg1"/>
              </a:solidFill>
            </a:endParaRPr>
          </a:p>
          <a:p>
            <a:pPr lvl="1">
              <a:buFont typeface="Wingdings" panose="05000000000000000000" pitchFamily="2" charset="2"/>
              <a:buChar char="ü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898812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30D015E-FC94-A852-63E4-7D2B585FD2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25678-CDEB-2973-C4D6-3BF48B1177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FFFF00"/>
                </a:solidFill>
              </a:rPr>
              <a:t>4. </a:t>
            </a:r>
            <a:r>
              <a:rPr lang="fr-CD" b="1" dirty="0">
                <a:solidFill>
                  <a:srgbClr val="FFFF00"/>
                </a:solidFill>
              </a:rPr>
              <a:t>Jumeaux numériques</a:t>
            </a:r>
            <a:r>
              <a:rPr lang="fr-CD" dirty="0">
                <a:solidFill>
                  <a:srgbClr val="FFFF00"/>
                </a:solidFill>
              </a:rPr>
              <a:t> </a:t>
            </a:r>
            <a:endParaRPr lang="fr-FR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627FC7-658B-DF66-AD3D-6A60D888A7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975407"/>
          </a:xfrm>
        </p:spPr>
        <p:txBody>
          <a:bodyPr>
            <a:normAutofit/>
          </a:bodyPr>
          <a:lstStyle/>
          <a:p>
            <a:endParaRPr lang="fr-FR" dirty="0">
              <a:solidFill>
                <a:schemeClr val="bg1"/>
              </a:solidFill>
            </a:endParaRPr>
          </a:p>
          <a:p>
            <a:endParaRPr lang="fr-FR" dirty="0">
              <a:solidFill>
                <a:schemeClr val="bg1"/>
              </a:solidFill>
            </a:endParaRPr>
          </a:p>
          <a:p>
            <a:pPr lvl="1">
              <a:buFont typeface="Wingdings" panose="05000000000000000000" pitchFamily="2" charset="2"/>
              <a:buChar char="ü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774807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5C166EB-0D8E-C292-7A57-87977B2F79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17FEBA-3E27-09DD-4A3F-BABE4220D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FFFF00"/>
                </a:solidFill>
              </a:rPr>
              <a:t>5. </a:t>
            </a:r>
            <a:r>
              <a:rPr lang="fr-CD" b="1" dirty="0">
                <a:solidFill>
                  <a:srgbClr val="FFFF00"/>
                </a:solidFill>
              </a:rPr>
              <a:t>Blockchain</a:t>
            </a:r>
            <a:endParaRPr lang="fr-FR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AABA76-B007-85DD-00E1-97C4763016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975407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fr-FR" sz="3200" dirty="0">
                <a:solidFill>
                  <a:schemeClr val="bg1"/>
                </a:solidFill>
              </a:rPr>
              <a:t>PRATIQUES : traçabilité du bois, produits agricoles labélisés (viande du Tchad, poivre de </a:t>
            </a:r>
            <a:r>
              <a:rPr lang="fr-FR" sz="3200" dirty="0" err="1">
                <a:solidFill>
                  <a:schemeClr val="bg1"/>
                </a:solidFill>
              </a:rPr>
              <a:t>penja</a:t>
            </a:r>
            <a:r>
              <a:rPr lang="fr-FR" sz="3200" dirty="0">
                <a:solidFill>
                  <a:schemeClr val="bg1"/>
                </a:solidFill>
              </a:rPr>
              <a:t>, miel du Mont </a:t>
            </a:r>
            <a:r>
              <a:rPr lang="fr-FR" sz="3200" dirty="0" err="1">
                <a:solidFill>
                  <a:schemeClr val="bg1"/>
                </a:solidFill>
              </a:rPr>
              <a:t>Fébé</a:t>
            </a:r>
            <a:r>
              <a:rPr lang="fr-FR" sz="3200" dirty="0">
                <a:solidFill>
                  <a:schemeClr val="bg1"/>
                </a:solidFill>
              </a:rPr>
              <a:t> </a:t>
            </a:r>
            <a:r>
              <a:rPr lang="fr-FR" sz="3200">
                <a:solidFill>
                  <a:schemeClr val="bg1"/>
                </a:solidFill>
              </a:rPr>
              <a:t>(Cameroun)</a:t>
            </a:r>
            <a:endParaRPr lang="fr-FR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88640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88F54BAFE2F114480A20DBE23625A73" ma:contentTypeVersion="16" ma:contentTypeDescription="Crée un document." ma:contentTypeScope="" ma:versionID="59b74b9674f9962f688d6d1a49838b00">
  <xsd:schema xmlns:xsd="http://www.w3.org/2001/XMLSchema" xmlns:xs="http://www.w3.org/2001/XMLSchema" xmlns:p="http://schemas.microsoft.com/office/2006/metadata/properties" xmlns:ns2="295931b1-e92a-4b22-acd3-5536491a8c2a" xmlns:ns3="7ac0b51b-7cd2-4e3f-9a80-a270391ff631" targetNamespace="http://schemas.microsoft.com/office/2006/metadata/properties" ma:root="true" ma:fieldsID="8cf4c94e049f51def7bf5bd756035856" ns2:_="" ns3:_="">
    <xsd:import namespace="295931b1-e92a-4b22-acd3-5536491a8c2a"/>
    <xsd:import namespace="7ac0b51b-7cd2-4e3f-9a80-a270391ff631"/>
    <xsd:element name="properties">
      <xsd:complexType>
        <xsd:sequence>
          <xsd:element name="documentManagement">
            <xsd:complexType>
              <xsd:all>
                <xsd:element ref="ns2:_Flow_SignoffStatus" minOccurs="0"/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5931b1-e92a-4b22-acd3-5536491a8c2a" elementFormDefault="qualified">
    <xsd:import namespace="http://schemas.microsoft.com/office/2006/documentManagement/types"/>
    <xsd:import namespace="http://schemas.microsoft.com/office/infopath/2007/PartnerControls"/>
    <xsd:element name="_Flow_SignoffStatus" ma:index="8" nillable="true" ma:displayName="Stato consenso" ma:internalName="Stato_x0020_consenso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4" nillable="true" ma:taxonomy="true" ma:internalName="lcf76f155ced4ddcb4097134ff3c332f" ma:taxonomyFieldName="MediaServiceImageTags" ma:displayName="Balises d’images" ma:readOnly="false" ma:fieldId="{5cf76f15-5ced-4ddc-b409-7134ff3c332f}" ma:taxonomyMulti="true" ma:sspId="f40eee1e-ad38-437e-be40-fc9f033adc9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c0b51b-7cd2-4e3f-9a80-a270391ff631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d6a7026c-9acb-42a7-81b8-468e36ec354e}" ma:internalName="TaxCatchAll" ma:showField="CatchAllData" ma:web="7ac0b51b-7cd2-4e3f-9a80-a270391ff63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Flow_SignoffStatus xmlns="295931b1-e92a-4b22-acd3-5536491a8c2a" xsi:nil="true"/>
    <TaxCatchAll xmlns="7ac0b51b-7cd2-4e3f-9a80-a270391ff631" xsi:nil="true"/>
    <lcf76f155ced4ddcb4097134ff3c332f xmlns="295931b1-e92a-4b22-acd3-5536491a8c2a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3AFFDC6C-90D7-485C-A23C-E01078A7EC3A}"/>
</file>

<file path=customXml/itemProps2.xml><?xml version="1.0" encoding="utf-8"?>
<ds:datastoreItem xmlns:ds="http://schemas.openxmlformats.org/officeDocument/2006/customXml" ds:itemID="{DA80EC46-B60C-442A-B438-5EC5C0305C59}"/>
</file>

<file path=customXml/itemProps3.xml><?xml version="1.0" encoding="utf-8"?>
<ds:datastoreItem xmlns:ds="http://schemas.openxmlformats.org/officeDocument/2006/customXml" ds:itemID="{D1190A2D-471A-4039-8748-336AEAF8CC97}"/>
</file>

<file path=docProps/app.xml><?xml version="1.0" encoding="utf-8"?>
<Properties xmlns="http://schemas.openxmlformats.org/officeDocument/2006/extended-properties" xmlns:vt="http://schemas.openxmlformats.org/officeDocument/2006/docPropsVTypes">
  <TotalTime>502</TotalTime>
  <Words>438</Words>
  <Application>Microsoft Office PowerPoint</Application>
  <PresentationFormat>Widescreen</PresentationFormat>
  <Paragraphs>34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Wingdings</vt:lpstr>
      <vt:lpstr>Office Theme</vt:lpstr>
      <vt:lpstr>Prospective stratégique de la FAO – Quatre déclencheurs de changement   1. Technologies et approches innovantes pour accélérer l’adoption de solutions numériques face au climat</vt:lpstr>
      <vt:lpstr>Cinq (5) technologies et approches innovantes</vt:lpstr>
      <vt:lpstr>Travail en groupe (répondre aux questions ci-dessous)</vt:lpstr>
      <vt:lpstr>1. Agriculture intelligente pour le Climat</vt:lpstr>
      <vt:lpstr>2. Intelligence artificielle (IA)</vt:lpstr>
      <vt:lpstr>3. Internet des Objets (IoT)</vt:lpstr>
      <vt:lpstr>4. Jumeaux numériques </vt:lpstr>
      <vt:lpstr>5. Blockchain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Insérer votre titre</dc:title>
  <dc:creator>octave matamba</dc:creator>
  <cp:lastModifiedBy>ElomaIkoleki, HenriPaul (FAOCD)</cp:lastModifiedBy>
  <cp:revision>11</cp:revision>
  <dcterms:created xsi:type="dcterms:W3CDTF">2025-01-20T17:36:47Z</dcterms:created>
  <dcterms:modified xsi:type="dcterms:W3CDTF">2025-11-19T17:06:43Z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0x010100388F54BAFE2F114480A20DBE23625A73</vt:lpwstr>
  </property>
</Properties>
</file>