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68" r:id="rId4"/>
    <p:sldId id="269" r:id="rId5"/>
    <p:sldId id="270" r:id="rId6"/>
    <p:sldId id="271" r:id="rId7"/>
    <p:sldId id="272" r:id="rId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66" d="100"/>
          <a:sy n="66" d="100"/>
        </p:scale>
        <p:origin x="221" y="2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569461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3008883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3E1DCF-0B7E-42EF-A1CB-5733FF206313}" type="datetimeFigureOut">
              <a:rPr lang="fr-FR" smtClean="0"/>
              <a:t>19/11/2025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3880491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p:cNvSpPr>
            <a:spLocks noGrp="1"/>
          </p:cNvSpPr>
          <p:nvPr>
            <p:ph type="dt" sz="half" idx="10"/>
          </p:nvPr>
        </p:nvSpPr>
        <p:spPr/>
        <p:txBody>
          <a:bodyPr/>
          <a:lstStyle/>
          <a:p>
            <a:fld id="{223E1DCF-0B7E-42EF-A1CB-5733FF206313}" type="datetimeFigureOut">
              <a:rPr lang="fr-FR" smtClean="0"/>
              <a:t>19/11/2025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2378740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p:cNvSpPr>
            <a:spLocks noGrp="1"/>
          </p:cNvSpPr>
          <p:nvPr>
            <p:ph type="dt" sz="half" idx="10"/>
          </p:nvPr>
        </p:nvSpPr>
        <p:spPr/>
        <p:txBody>
          <a:bodyPr/>
          <a:lstStyle/>
          <a:p>
            <a:fld id="{223E1DCF-0B7E-42EF-A1CB-5733FF206313}" type="datetimeFigureOut">
              <a:rPr lang="fr-FR" smtClean="0"/>
              <a:t>19/11/2025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1923635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Date Placeholder 2"/>
          <p:cNvSpPr>
            <a:spLocks noGrp="1"/>
          </p:cNvSpPr>
          <p:nvPr>
            <p:ph type="dt" sz="half" idx="10"/>
          </p:nvPr>
        </p:nvSpPr>
        <p:spPr/>
        <p:txBody>
          <a:bodyPr/>
          <a:lstStyle/>
          <a:p>
            <a:fld id="{223E1DCF-0B7E-42EF-A1CB-5733FF206313}" type="datetimeFigureOut">
              <a:rPr lang="fr-FR" smtClean="0"/>
              <a:t>19/11/2025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625849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E1DCF-0B7E-42EF-A1CB-5733FF206313}" type="datetimeFigureOut">
              <a:rPr lang="fr-FR" smtClean="0"/>
              <a:t>19/11/2025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101372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23E1DCF-0B7E-42EF-A1CB-5733FF206313}" type="datetimeFigureOut">
              <a:rPr lang="fr-FR" smtClean="0"/>
              <a:t>19/11/2025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2739943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23E1DCF-0B7E-42EF-A1CB-5733FF206313}" type="datetimeFigureOut">
              <a:rPr lang="fr-FR" smtClean="0"/>
              <a:t>19/11/2025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2476688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3026831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1829709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3E1DCF-0B7E-42EF-A1CB-5733FF206313}" type="datetimeFigureOut">
              <a:rPr lang="fr-FR" smtClean="0"/>
              <a:t>19/11/2025</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12DB3B-9DD8-40C9-9838-C7067BA12D90}" type="slidenum">
              <a:rPr lang="fr-FR" smtClean="0"/>
              <a:t>‹N°›</a:t>
            </a:fld>
            <a:endParaRPr lang="fr-FR"/>
          </a:p>
        </p:txBody>
      </p:sp>
    </p:spTree>
    <p:extLst>
      <p:ext uri="{BB962C8B-B14F-4D97-AF65-F5344CB8AC3E}">
        <p14:creationId xmlns:p14="http://schemas.microsoft.com/office/powerpoint/2010/main" val="2948768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46957"/>
            <a:ext cx="12192000" cy="6515100"/>
          </a:xfr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a:normAutofit/>
          </a:bodyPr>
          <a:lstStyle/>
          <a:p>
            <a:r>
              <a:rPr lang="fr-FR" sz="4000" b="1" dirty="0">
                <a:solidFill>
                  <a:schemeClr val="bg1"/>
                </a:solidFill>
              </a:rPr>
              <a:t>Session 6: Prospective stratégique de la FAO – Quatre déclencheurs de changement</a:t>
            </a:r>
            <a:br>
              <a:rPr lang="fr-FR" sz="4000" b="1" dirty="0">
                <a:highlight>
                  <a:srgbClr val="FFFF00"/>
                </a:highlight>
              </a:rPr>
            </a:br>
            <a:br>
              <a:rPr lang="fr-CD" sz="6600" dirty="0"/>
            </a:br>
            <a:r>
              <a:rPr lang="fr-FR" sz="4000" b="1" dirty="0">
                <a:solidFill>
                  <a:schemeClr val="bg1"/>
                </a:solidFill>
              </a:rPr>
              <a:t>Répartition des revenus et des richesses – Lutter contre les inégalités et étendre la protection sociale.</a:t>
            </a:r>
          </a:p>
        </p:txBody>
      </p:sp>
    </p:spTree>
    <p:extLst>
      <p:ext uri="{BB962C8B-B14F-4D97-AF65-F5344CB8AC3E}">
        <p14:creationId xmlns:p14="http://schemas.microsoft.com/office/powerpoint/2010/main" val="281881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EFC14A4-65BA-7D5E-72C1-9358CD7708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4F6746-4934-1759-725F-919DE2FDD72A}"/>
              </a:ext>
            </a:extLst>
          </p:cNvPr>
          <p:cNvSpPr>
            <a:spLocks noGrp="1"/>
          </p:cNvSpPr>
          <p:nvPr>
            <p:ph type="title"/>
          </p:nvPr>
        </p:nvSpPr>
        <p:spPr>
          <a:xfrm>
            <a:off x="838200" y="738599"/>
            <a:ext cx="10515600" cy="1325563"/>
          </a:xfrm>
        </p:spPr>
        <p:txBody>
          <a:bodyPr>
            <a:normAutofit/>
          </a:bodyPr>
          <a:lstStyle/>
          <a:p>
            <a:r>
              <a:rPr lang="fr-FR" sz="4000" b="1" dirty="0"/>
              <a:t>CADRAGE STRATÉGIQUE DE LA FAO</a:t>
            </a:r>
          </a:p>
        </p:txBody>
      </p:sp>
      <p:sp>
        <p:nvSpPr>
          <p:cNvPr id="3" name="Content Placeholder 2">
            <a:extLst>
              <a:ext uri="{FF2B5EF4-FFF2-40B4-BE49-F238E27FC236}">
                <a16:creationId xmlns:a16="http://schemas.microsoft.com/office/drawing/2014/main" id="{1A2974C0-649F-D874-9DD6-ADF7C8895D1E}"/>
              </a:ext>
            </a:extLst>
          </p:cNvPr>
          <p:cNvSpPr>
            <a:spLocks noGrp="1"/>
          </p:cNvSpPr>
          <p:nvPr>
            <p:ph idx="1"/>
          </p:nvPr>
        </p:nvSpPr>
        <p:spPr>
          <a:xfrm>
            <a:off x="838200" y="2056212"/>
            <a:ext cx="10515600" cy="4010632"/>
          </a:xfrm>
        </p:spPr>
        <p:txBody>
          <a:bodyPr>
            <a:normAutofit lnSpcReduction="10000"/>
          </a:bodyPr>
          <a:lstStyle/>
          <a:p>
            <a:pPr marL="0" indent="0">
              <a:lnSpc>
                <a:spcPct val="120000"/>
              </a:lnSpc>
              <a:buNone/>
            </a:pPr>
            <a:r>
              <a:rPr lang="fr-FR" b="1" i="1" dirty="0"/>
              <a:t>Facteurs de changement prioritaires :</a:t>
            </a:r>
          </a:p>
          <a:p>
            <a:pPr marL="0" indent="0" algn="just">
              <a:lnSpc>
                <a:spcPct val="160000"/>
              </a:lnSpc>
              <a:buNone/>
            </a:pPr>
            <a:r>
              <a:rPr lang="fr-FR" i="1" dirty="0"/>
              <a:t>Afin de réaliser le Programme 2030 et les objectifs mondiaux de la FAO, il faut établir un diagnostic des systèmes agroalimentaires actuels et comprendre comment déclencher ou accélérer les processus de transformation de ces systèmes de manière à atteindre les objectifs de l’Organisation.</a:t>
            </a:r>
          </a:p>
        </p:txBody>
      </p:sp>
    </p:spTree>
    <p:extLst>
      <p:ext uri="{BB962C8B-B14F-4D97-AF65-F5344CB8AC3E}">
        <p14:creationId xmlns:p14="http://schemas.microsoft.com/office/powerpoint/2010/main" val="1250857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08EF048-6A3E-43A0-BBCB-07ABBA6CCA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175523-7917-3A7E-BD83-9FD702FA98D1}"/>
              </a:ext>
            </a:extLst>
          </p:cNvPr>
          <p:cNvSpPr>
            <a:spLocks noGrp="1"/>
          </p:cNvSpPr>
          <p:nvPr>
            <p:ph type="title"/>
          </p:nvPr>
        </p:nvSpPr>
        <p:spPr>
          <a:xfrm>
            <a:off x="838200" y="738599"/>
            <a:ext cx="10515600" cy="1325563"/>
          </a:xfrm>
        </p:spPr>
        <p:txBody>
          <a:bodyPr>
            <a:noAutofit/>
          </a:bodyPr>
          <a:lstStyle/>
          <a:p>
            <a:pPr>
              <a:lnSpc>
                <a:spcPct val="100000"/>
              </a:lnSpc>
            </a:pPr>
            <a:r>
              <a:rPr lang="fr-FR" sz="2800" b="1" dirty="0"/>
              <a:t>Répartition des revenus et des richesses :</a:t>
            </a:r>
            <a:br>
              <a:rPr lang="fr-FR" sz="2800" b="1" dirty="0"/>
            </a:br>
            <a:r>
              <a:rPr lang="fr-FR" sz="2800" b="1" i="1" dirty="0"/>
              <a:t>Lutter contre les inégalités et étendre la protection sociale</a:t>
            </a:r>
          </a:p>
        </p:txBody>
      </p:sp>
      <p:sp>
        <p:nvSpPr>
          <p:cNvPr id="3" name="Content Placeholder 2">
            <a:extLst>
              <a:ext uri="{FF2B5EF4-FFF2-40B4-BE49-F238E27FC236}">
                <a16:creationId xmlns:a16="http://schemas.microsoft.com/office/drawing/2014/main" id="{56545567-4777-C882-3FE7-A9BFE94F7165}"/>
              </a:ext>
            </a:extLst>
          </p:cNvPr>
          <p:cNvSpPr>
            <a:spLocks noGrp="1"/>
          </p:cNvSpPr>
          <p:nvPr>
            <p:ph idx="1"/>
          </p:nvPr>
        </p:nvSpPr>
        <p:spPr>
          <a:xfrm>
            <a:off x="838200" y="1984649"/>
            <a:ext cx="10515600" cy="4134752"/>
          </a:xfrm>
        </p:spPr>
        <p:txBody>
          <a:bodyPr>
            <a:normAutofit/>
          </a:bodyPr>
          <a:lstStyle/>
          <a:p>
            <a:pPr marL="0" indent="0" algn="just">
              <a:lnSpc>
                <a:spcPct val="120000"/>
              </a:lnSpc>
              <a:buNone/>
            </a:pPr>
            <a:r>
              <a:rPr lang="fr-FR" sz="1800" dirty="0"/>
              <a:t>En améliorant d’urgence la répartition des revenus et des richesses au sein des sociétés et d’une société à l’autre, on peut réduire les inégalités, notamment la pauvreté urbaine et rurale. En revanche, il est difficile d’améliorer la sécurité alimentaire et la nutrition si rien n’est fait pour améliorer la répartition des revenus et des richesses.</a:t>
            </a:r>
          </a:p>
          <a:p>
            <a:pPr marL="0" indent="0" algn="just">
              <a:lnSpc>
                <a:spcPct val="120000"/>
              </a:lnSpc>
              <a:buNone/>
            </a:pPr>
            <a:r>
              <a:rPr lang="fr-FR" sz="1800" dirty="0"/>
              <a:t>Par exemple, des milliards de personnes n’ont pas les moyens de se nourrir sainement, tandis que la richesse mondiale se concentre aux mains d’une petite partie de la population. La réduction des inégalités au sein d’un pays et d’un pays à l’autre peut également avoir un effet positif sur l’instabilité géopolitique.</a:t>
            </a:r>
          </a:p>
          <a:p>
            <a:pPr marL="0" indent="0" algn="just">
              <a:lnSpc>
                <a:spcPct val="120000"/>
              </a:lnSpc>
              <a:buNone/>
            </a:pPr>
            <a:r>
              <a:rPr lang="fr-FR" sz="1800" dirty="0"/>
              <a:t>Pour multiplier les sources de revenus, il faut élargir les canaux de distribution des revenus dans l’ensemble du système économique et les maintenir opérationnels même en période de ralentissement économique.</a:t>
            </a:r>
          </a:p>
          <a:p>
            <a:pPr marL="0" indent="0" algn="just">
              <a:lnSpc>
                <a:spcPct val="120000"/>
              </a:lnSpc>
              <a:buNone/>
            </a:pPr>
            <a:r>
              <a:rPr lang="fr-FR" sz="1800" dirty="0"/>
              <a:t>Il faudrait que les travailleurs salariés disposent de possibilités d’emploi équitables dans tous les secteurs économiques et que les propriétaires de capitaux assurent une répartition équitable des bénéfices.</a:t>
            </a:r>
            <a:endParaRPr lang="fr-FR" sz="1800" i="1" dirty="0"/>
          </a:p>
        </p:txBody>
      </p:sp>
    </p:spTree>
    <p:extLst>
      <p:ext uri="{BB962C8B-B14F-4D97-AF65-F5344CB8AC3E}">
        <p14:creationId xmlns:p14="http://schemas.microsoft.com/office/powerpoint/2010/main" val="1482133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55EE801-87D5-E127-36F7-7B3E3120CE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C85F5B-2CDA-14E9-33CF-956DEDDEDD0F}"/>
              </a:ext>
            </a:extLst>
          </p:cNvPr>
          <p:cNvSpPr>
            <a:spLocks noGrp="1"/>
          </p:cNvSpPr>
          <p:nvPr>
            <p:ph type="title"/>
          </p:nvPr>
        </p:nvSpPr>
        <p:spPr>
          <a:xfrm>
            <a:off x="838200" y="738599"/>
            <a:ext cx="10515600" cy="1325563"/>
          </a:xfrm>
        </p:spPr>
        <p:txBody>
          <a:bodyPr>
            <a:normAutofit/>
          </a:bodyPr>
          <a:lstStyle/>
          <a:p>
            <a:r>
              <a:rPr lang="fr-FR" sz="4000" b="1" dirty="0"/>
              <a:t>Questions d’orientation</a:t>
            </a:r>
          </a:p>
        </p:txBody>
      </p:sp>
      <p:sp>
        <p:nvSpPr>
          <p:cNvPr id="3" name="Content Placeholder 2">
            <a:extLst>
              <a:ext uri="{FF2B5EF4-FFF2-40B4-BE49-F238E27FC236}">
                <a16:creationId xmlns:a16="http://schemas.microsoft.com/office/drawing/2014/main" id="{7A5E1B7C-274A-4868-BC31-E81F7D9F0461}"/>
              </a:ext>
            </a:extLst>
          </p:cNvPr>
          <p:cNvSpPr>
            <a:spLocks noGrp="1"/>
          </p:cNvSpPr>
          <p:nvPr>
            <p:ph idx="1"/>
          </p:nvPr>
        </p:nvSpPr>
        <p:spPr>
          <a:xfrm>
            <a:off x="838200" y="2056212"/>
            <a:ext cx="10515600" cy="4010632"/>
          </a:xfrm>
        </p:spPr>
        <p:txBody>
          <a:bodyPr>
            <a:normAutofit/>
          </a:bodyPr>
          <a:lstStyle/>
          <a:p>
            <a:pPr marL="514350" indent="-514350">
              <a:buFont typeface="+mj-lt"/>
              <a:buAutoNum type="arabicPeriod"/>
            </a:pPr>
            <a:r>
              <a:rPr lang="fr-FR" b="1" i="1" dirty="0">
                <a:solidFill>
                  <a:schemeClr val="accent6">
                    <a:lumMod val="75000"/>
                  </a:schemeClr>
                </a:solidFill>
              </a:rPr>
              <a:t>Quelles sont les pratiques ou mécanismes ayant fait preuve ou sont susceptibles de fonctionner comme déclencheurs de changement dans la lutte contre les inégalités ?</a:t>
            </a:r>
          </a:p>
          <a:p>
            <a:pPr marL="514350" indent="-514350">
              <a:buFont typeface="+mj-lt"/>
              <a:buAutoNum type="alphaLcParenR"/>
            </a:pPr>
            <a:r>
              <a:rPr lang="fr-FR" b="1" i="1" dirty="0">
                <a:solidFill>
                  <a:schemeClr val="accent6">
                    <a:lumMod val="75000"/>
                  </a:schemeClr>
                </a:solidFill>
              </a:rPr>
              <a:t>Éducation – inclusion – Sensibilisation - favoriser l’accès à l’information (pour être conscient de leurs droits) </a:t>
            </a:r>
          </a:p>
          <a:p>
            <a:pPr marL="514350" indent="-514350">
              <a:buFont typeface="+mj-lt"/>
              <a:buAutoNum type="alphaLcParenR"/>
            </a:pPr>
            <a:r>
              <a:rPr lang="fr-FR" b="1" i="1" dirty="0">
                <a:solidFill>
                  <a:schemeClr val="accent6">
                    <a:lumMod val="75000"/>
                  </a:schemeClr>
                </a:solidFill>
              </a:rPr>
              <a:t>Créer et opérationnaliser un cadre normatif spécifique à la protection sociale (pour protéger les droits) </a:t>
            </a:r>
          </a:p>
        </p:txBody>
      </p:sp>
    </p:spTree>
    <p:extLst>
      <p:ext uri="{BB962C8B-B14F-4D97-AF65-F5344CB8AC3E}">
        <p14:creationId xmlns:p14="http://schemas.microsoft.com/office/powerpoint/2010/main" val="864335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250A6FF-761F-2EAA-BE18-05D0184532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033B94-297F-5199-3A89-9BB09ED9CEB0}"/>
              </a:ext>
            </a:extLst>
          </p:cNvPr>
          <p:cNvSpPr>
            <a:spLocks noGrp="1"/>
          </p:cNvSpPr>
          <p:nvPr>
            <p:ph type="title"/>
          </p:nvPr>
        </p:nvSpPr>
        <p:spPr>
          <a:xfrm>
            <a:off x="838200" y="738599"/>
            <a:ext cx="10515600" cy="1325563"/>
          </a:xfrm>
        </p:spPr>
        <p:txBody>
          <a:bodyPr>
            <a:normAutofit/>
          </a:bodyPr>
          <a:lstStyle/>
          <a:p>
            <a:r>
              <a:rPr lang="fr-FR" sz="4000" b="1" dirty="0"/>
              <a:t>Questions d’orientation</a:t>
            </a:r>
          </a:p>
        </p:txBody>
      </p:sp>
      <p:sp>
        <p:nvSpPr>
          <p:cNvPr id="3" name="Content Placeholder 2">
            <a:extLst>
              <a:ext uri="{FF2B5EF4-FFF2-40B4-BE49-F238E27FC236}">
                <a16:creationId xmlns:a16="http://schemas.microsoft.com/office/drawing/2014/main" id="{37FAE5F8-8CB2-651A-B27B-9D8904D282BD}"/>
              </a:ext>
            </a:extLst>
          </p:cNvPr>
          <p:cNvSpPr>
            <a:spLocks noGrp="1"/>
          </p:cNvSpPr>
          <p:nvPr>
            <p:ph idx="1"/>
          </p:nvPr>
        </p:nvSpPr>
        <p:spPr>
          <a:xfrm>
            <a:off x="838200" y="2056212"/>
            <a:ext cx="10515600" cy="4010632"/>
          </a:xfrm>
        </p:spPr>
        <p:txBody>
          <a:bodyPr>
            <a:normAutofit/>
          </a:bodyPr>
          <a:lstStyle/>
          <a:p>
            <a:pPr marL="514350" indent="-514350" algn="just">
              <a:buFont typeface="+mj-lt"/>
              <a:buAutoNum type="arabicPeriod" startAt="2"/>
            </a:pPr>
            <a:r>
              <a:rPr lang="fr-FR" b="1" i="1" dirty="0">
                <a:solidFill>
                  <a:schemeClr val="accent6">
                    <a:lumMod val="75000"/>
                  </a:schemeClr>
                </a:solidFill>
              </a:rPr>
              <a:t>Quels sont les obstacles structurels persistants qui limitent l’application programmatique ou l’effectivité de la protection sociale inclusive ? </a:t>
            </a:r>
          </a:p>
          <a:p>
            <a:pPr marL="514350" indent="-514350" algn="just">
              <a:buAutoNum type="alphaLcParenR"/>
            </a:pPr>
            <a:r>
              <a:rPr lang="fr-FR" b="1" i="1" dirty="0">
                <a:solidFill>
                  <a:schemeClr val="accent6">
                    <a:lumMod val="75000"/>
                  </a:schemeClr>
                </a:solidFill>
              </a:rPr>
              <a:t>Faiblesse ou absence des politiques spécifiques à la protection sociale </a:t>
            </a:r>
          </a:p>
          <a:p>
            <a:pPr marL="514350" indent="-514350" algn="just">
              <a:buAutoNum type="alphaLcParenR"/>
            </a:pPr>
            <a:r>
              <a:rPr lang="fr-FR" b="1" i="1" dirty="0">
                <a:solidFill>
                  <a:schemeClr val="accent6">
                    <a:lumMod val="75000"/>
                  </a:schemeClr>
                </a:solidFill>
              </a:rPr>
              <a:t>Clanisme, sectarisme </a:t>
            </a:r>
          </a:p>
          <a:p>
            <a:pPr marL="514350" indent="-514350" algn="just">
              <a:buAutoNum type="alphaLcParenR"/>
            </a:pPr>
            <a:r>
              <a:rPr lang="fr-FR" b="1" i="1" dirty="0">
                <a:solidFill>
                  <a:schemeClr val="accent6">
                    <a:lumMod val="75000"/>
                  </a:schemeClr>
                </a:solidFill>
              </a:rPr>
              <a:t>Non respect des lois existantes  </a:t>
            </a:r>
          </a:p>
          <a:p>
            <a:pPr marL="514350" indent="-514350" algn="just">
              <a:buAutoNum type="alphaLcParenR"/>
            </a:pPr>
            <a:r>
              <a:rPr lang="fr-FR" b="1" i="1" dirty="0">
                <a:solidFill>
                  <a:schemeClr val="accent6">
                    <a:lumMod val="75000"/>
                  </a:schemeClr>
                </a:solidFill>
              </a:rPr>
              <a:t>Absence de budget national </a:t>
            </a:r>
          </a:p>
        </p:txBody>
      </p:sp>
    </p:spTree>
    <p:extLst>
      <p:ext uri="{BB962C8B-B14F-4D97-AF65-F5344CB8AC3E}">
        <p14:creationId xmlns:p14="http://schemas.microsoft.com/office/powerpoint/2010/main" val="708886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F5F8C8B-9FDF-FB97-7D2A-6291D60137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95C914-73F4-3B9A-BD6B-DF5D4A2E1ADE}"/>
              </a:ext>
            </a:extLst>
          </p:cNvPr>
          <p:cNvSpPr>
            <a:spLocks noGrp="1"/>
          </p:cNvSpPr>
          <p:nvPr>
            <p:ph type="title"/>
          </p:nvPr>
        </p:nvSpPr>
        <p:spPr>
          <a:xfrm>
            <a:off x="838200" y="738599"/>
            <a:ext cx="10515600" cy="1325563"/>
          </a:xfrm>
        </p:spPr>
        <p:txBody>
          <a:bodyPr>
            <a:normAutofit/>
          </a:bodyPr>
          <a:lstStyle/>
          <a:p>
            <a:r>
              <a:rPr lang="fr-FR" sz="4000" b="1" dirty="0"/>
              <a:t>Questions d’orientation</a:t>
            </a:r>
          </a:p>
        </p:txBody>
      </p:sp>
      <p:sp>
        <p:nvSpPr>
          <p:cNvPr id="3" name="Content Placeholder 2">
            <a:extLst>
              <a:ext uri="{FF2B5EF4-FFF2-40B4-BE49-F238E27FC236}">
                <a16:creationId xmlns:a16="http://schemas.microsoft.com/office/drawing/2014/main" id="{A2E71346-4E43-0B76-5EEE-C931B814B101}"/>
              </a:ext>
            </a:extLst>
          </p:cNvPr>
          <p:cNvSpPr>
            <a:spLocks noGrp="1"/>
          </p:cNvSpPr>
          <p:nvPr>
            <p:ph idx="1"/>
          </p:nvPr>
        </p:nvSpPr>
        <p:spPr>
          <a:xfrm>
            <a:off x="838200" y="2056212"/>
            <a:ext cx="10515600" cy="4010632"/>
          </a:xfrm>
        </p:spPr>
        <p:txBody>
          <a:bodyPr>
            <a:normAutofit fontScale="77500" lnSpcReduction="20000"/>
          </a:bodyPr>
          <a:lstStyle/>
          <a:p>
            <a:pPr marL="514350" indent="-514350" algn="just">
              <a:buFont typeface="+mj-lt"/>
              <a:buAutoNum type="arabicPeriod" startAt="3"/>
            </a:pPr>
            <a:r>
              <a:rPr lang="fr-FR" b="1" i="1" dirty="0">
                <a:solidFill>
                  <a:schemeClr val="accent6">
                    <a:lumMod val="75000"/>
                  </a:schemeClr>
                </a:solidFill>
              </a:rPr>
              <a:t>Donner quelques (2 à 3) exemples d’expériences et de bonnes pratiques qui ont amélioré la répartition des richesses au sein des couches défavorisées.</a:t>
            </a:r>
          </a:p>
          <a:p>
            <a:pPr marL="514350" indent="-514350" algn="just">
              <a:buAutoNum type="alphaLcParenR"/>
            </a:pPr>
            <a:r>
              <a:rPr lang="fr-FR" b="1" i="1" dirty="0">
                <a:solidFill>
                  <a:schemeClr val="accent6">
                    <a:lumMod val="75000"/>
                  </a:schemeClr>
                </a:solidFill>
              </a:rPr>
              <a:t>1</a:t>
            </a:r>
            <a:r>
              <a:rPr lang="fr-FR" b="1" i="1" baseline="30000" dirty="0">
                <a:solidFill>
                  <a:schemeClr val="accent6">
                    <a:lumMod val="75000"/>
                  </a:schemeClr>
                </a:solidFill>
              </a:rPr>
              <a:t>er</a:t>
            </a:r>
            <a:r>
              <a:rPr lang="fr-FR" b="1" i="1" dirty="0">
                <a:solidFill>
                  <a:schemeClr val="accent6">
                    <a:lumMod val="75000"/>
                  </a:schemeClr>
                </a:solidFill>
              </a:rPr>
              <a:t> exemple du Gabon, </a:t>
            </a:r>
            <a:r>
              <a:rPr lang="fr-FR" b="1" i="1" dirty="0" err="1">
                <a:solidFill>
                  <a:schemeClr val="accent6">
                    <a:lumMod val="75000"/>
                  </a:schemeClr>
                </a:solidFill>
              </a:rPr>
              <a:t>congo</a:t>
            </a:r>
            <a:r>
              <a:rPr lang="fr-FR" b="1" i="1" dirty="0">
                <a:solidFill>
                  <a:schemeClr val="accent6">
                    <a:lumMod val="75000"/>
                  </a:schemeClr>
                </a:solidFill>
              </a:rPr>
              <a:t>, guinée Equatoriale: loi forestière. Les communautés bénéficient d’un pourcentage de la rente de la coupe du bois communautaire de la part des sociétés forestières à partir d’un fonds de développement local. </a:t>
            </a:r>
          </a:p>
          <a:p>
            <a:pPr marL="514350" indent="-514350" algn="just">
              <a:buAutoNum type="alphaLcParenR"/>
            </a:pPr>
            <a:r>
              <a:rPr lang="fr-FR" b="1" i="1" dirty="0">
                <a:solidFill>
                  <a:schemeClr val="accent6">
                    <a:lumMod val="75000"/>
                  </a:schemeClr>
                </a:solidFill>
              </a:rPr>
              <a:t>2</a:t>
            </a:r>
            <a:r>
              <a:rPr lang="fr-FR" b="1" i="1" baseline="30000" dirty="0">
                <a:solidFill>
                  <a:schemeClr val="accent6">
                    <a:lumMod val="75000"/>
                  </a:schemeClr>
                </a:solidFill>
              </a:rPr>
              <a:t>e</a:t>
            </a:r>
            <a:r>
              <a:rPr lang="fr-FR" b="1" i="1" dirty="0">
                <a:solidFill>
                  <a:schemeClr val="accent6">
                    <a:lumMod val="75000"/>
                  </a:schemeClr>
                </a:solidFill>
              </a:rPr>
              <a:t> exemple: le programme intégré REDD+ et paiement des services environnementaux (restauration des écosystèmes). Rétribution des ressources financières aux communautés qui s’impliquent dans la conservation et restauration/afforestation de leurs écosystèmes. (RDC et Congo). </a:t>
            </a:r>
          </a:p>
          <a:p>
            <a:pPr marL="514350" indent="-514350" algn="just">
              <a:buAutoNum type="alphaLcParenR"/>
            </a:pPr>
            <a:r>
              <a:rPr lang="fr-FR" b="1" i="1" dirty="0">
                <a:solidFill>
                  <a:schemeClr val="accent6">
                    <a:lumMod val="75000"/>
                  </a:schemeClr>
                </a:solidFill>
              </a:rPr>
              <a:t>3</a:t>
            </a:r>
            <a:r>
              <a:rPr lang="fr-FR" b="1" i="1" baseline="30000" dirty="0">
                <a:solidFill>
                  <a:schemeClr val="accent6">
                    <a:lumMod val="75000"/>
                  </a:schemeClr>
                </a:solidFill>
              </a:rPr>
              <a:t>e</a:t>
            </a:r>
            <a:r>
              <a:rPr lang="fr-FR" b="1" i="1" dirty="0">
                <a:solidFill>
                  <a:schemeClr val="accent6">
                    <a:lumMod val="75000"/>
                  </a:schemeClr>
                </a:solidFill>
              </a:rPr>
              <a:t> exemple: allocations familiales en faveur des familles vulnérables non salariées à partir des contributions salariales des agents publics et privés. (Gabon et Congo)</a:t>
            </a:r>
          </a:p>
          <a:p>
            <a:pPr marL="514350" indent="-514350" algn="just">
              <a:buAutoNum type="alphaLcParenR"/>
            </a:pPr>
            <a:r>
              <a:rPr lang="fr-FR" b="1" i="1" dirty="0">
                <a:solidFill>
                  <a:schemeClr val="accent6">
                    <a:lumMod val="75000"/>
                  </a:schemeClr>
                </a:solidFill>
              </a:rPr>
              <a:t>4</a:t>
            </a:r>
            <a:r>
              <a:rPr lang="fr-FR" b="1" i="1" baseline="30000" dirty="0">
                <a:solidFill>
                  <a:schemeClr val="accent6">
                    <a:lumMod val="75000"/>
                  </a:schemeClr>
                </a:solidFill>
              </a:rPr>
              <a:t>e</a:t>
            </a:r>
            <a:r>
              <a:rPr lang="fr-FR" b="1" i="1" dirty="0">
                <a:solidFill>
                  <a:schemeClr val="accent6">
                    <a:lumMod val="75000"/>
                  </a:schemeClr>
                </a:solidFill>
              </a:rPr>
              <a:t> exemple: les coopératives agricoles et forestières (RDC) </a:t>
            </a:r>
          </a:p>
          <a:p>
            <a:pPr marL="0" indent="0" algn="just">
              <a:buNone/>
            </a:pPr>
            <a:endParaRPr lang="fr-FR" b="1" i="1" dirty="0">
              <a:solidFill>
                <a:schemeClr val="accent6">
                  <a:lumMod val="75000"/>
                </a:schemeClr>
              </a:solidFill>
            </a:endParaRPr>
          </a:p>
        </p:txBody>
      </p:sp>
    </p:spTree>
    <p:extLst>
      <p:ext uri="{BB962C8B-B14F-4D97-AF65-F5344CB8AC3E}">
        <p14:creationId xmlns:p14="http://schemas.microsoft.com/office/powerpoint/2010/main" val="2750397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AA34963-B35F-6588-88E5-033DA6E516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3222C4-692D-4F4A-EC18-2D53CCC4754E}"/>
              </a:ext>
            </a:extLst>
          </p:cNvPr>
          <p:cNvSpPr>
            <a:spLocks noGrp="1"/>
          </p:cNvSpPr>
          <p:nvPr>
            <p:ph type="title"/>
          </p:nvPr>
        </p:nvSpPr>
        <p:spPr>
          <a:xfrm>
            <a:off x="838200" y="738599"/>
            <a:ext cx="10515600" cy="1325563"/>
          </a:xfrm>
        </p:spPr>
        <p:txBody>
          <a:bodyPr>
            <a:normAutofit/>
          </a:bodyPr>
          <a:lstStyle/>
          <a:p>
            <a:r>
              <a:rPr lang="fr-FR" sz="4000" b="1" dirty="0"/>
              <a:t>Questions d’orientation</a:t>
            </a:r>
          </a:p>
        </p:txBody>
      </p:sp>
      <p:sp>
        <p:nvSpPr>
          <p:cNvPr id="3" name="Content Placeholder 2">
            <a:extLst>
              <a:ext uri="{FF2B5EF4-FFF2-40B4-BE49-F238E27FC236}">
                <a16:creationId xmlns:a16="http://schemas.microsoft.com/office/drawing/2014/main" id="{512D6BA4-0301-F456-5D9E-FAB022A0A9CD}"/>
              </a:ext>
            </a:extLst>
          </p:cNvPr>
          <p:cNvSpPr>
            <a:spLocks noGrp="1"/>
          </p:cNvSpPr>
          <p:nvPr>
            <p:ph idx="1"/>
          </p:nvPr>
        </p:nvSpPr>
        <p:spPr>
          <a:xfrm>
            <a:off x="838200" y="2056212"/>
            <a:ext cx="10515600" cy="4010632"/>
          </a:xfrm>
        </p:spPr>
        <p:txBody>
          <a:bodyPr>
            <a:normAutofit/>
          </a:bodyPr>
          <a:lstStyle/>
          <a:p>
            <a:pPr marL="514350" indent="-514350" algn="just">
              <a:buFont typeface="+mj-lt"/>
              <a:buAutoNum type="arabicPeriod" startAt="4"/>
            </a:pPr>
            <a:r>
              <a:rPr lang="fr-FR" b="1" i="1" dirty="0">
                <a:solidFill>
                  <a:schemeClr val="accent6">
                    <a:lumMod val="75000"/>
                  </a:schemeClr>
                </a:solidFill>
              </a:rPr>
              <a:t>Proposer une approche d’intégration ou de prise en compte de la protection sociale inclusive dans les plans de travail biannuels dans programme en cours ou à venir. </a:t>
            </a:r>
          </a:p>
          <a:p>
            <a:pPr marL="514350" indent="-514350" algn="just">
              <a:buAutoNum type="alphaLcParenR"/>
            </a:pPr>
            <a:r>
              <a:rPr lang="fr-FR" b="1" i="1">
                <a:solidFill>
                  <a:schemeClr val="accent6">
                    <a:lumMod val="75000"/>
                  </a:schemeClr>
                </a:solidFill>
              </a:rPr>
              <a:t>Modèle </a:t>
            </a:r>
            <a:r>
              <a:rPr lang="fr-FR" b="1" i="1" dirty="0">
                <a:solidFill>
                  <a:schemeClr val="accent6">
                    <a:lumMod val="75000"/>
                  </a:schemeClr>
                </a:solidFill>
              </a:rPr>
              <a:t>fiscal de solidarité: assurance universelle maladie </a:t>
            </a:r>
          </a:p>
        </p:txBody>
      </p:sp>
    </p:spTree>
    <p:extLst>
      <p:ext uri="{BB962C8B-B14F-4D97-AF65-F5344CB8AC3E}">
        <p14:creationId xmlns:p14="http://schemas.microsoft.com/office/powerpoint/2010/main" val="8501890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88F54BAFE2F114480A20DBE23625A73" ma:contentTypeVersion="16" ma:contentTypeDescription="Crée un document." ma:contentTypeScope="" ma:versionID="59b74b9674f9962f688d6d1a49838b00">
  <xsd:schema xmlns:xsd="http://www.w3.org/2001/XMLSchema" xmlns:xs="http://www.w3.org/2001/XMLSchema" xmlns:p="http://schemas.microsoft.com/office/2006/metadata/properties" xmlns:ns2="295931b1-e92a-4b22-acd3-5536491a8c2a" xmlns:ns3="7ac0b51b-7cd2-4e3f-9a80-a270391ff631" targetNamespace="http://schemas.microsoft.com/office/2006/metadata/properties" ma:root="true" ma:fieldsID="8cf4c94e049f51def7bf5bd756035856" ns2:_="" ns3:_="">
    <xsd:import namespace="295931b1-e92a-4b22-acd3-5536491a8c2a"/>
    <xsd:import namespace="7ac0b51b-7cd2-4e3f-9a80-a270391ff631"/>
    <xsd:element name="properties">
      <xsd:complexType>
        <xsd:sequence>
          <xsd:element name="documentManagement">
            <xsd:complexType>
              <xsd:all>
                <xsd:element ref="ns2:_Flow_SignoffStatus" minOccurs="0"/>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5931b1-e92a-4b22-acd3-5536491a8c2a" elementFormDefault="qualified">
    <xsd:import namespace="http://schemas.microsoft.com/office/2006/documentManagement/types"/>
    <xsd:import namespace="http://schemas.microsoft.com/office/infopath/2007/PartnerControls"/>
    <xsd:element name="_Flow_SignoffStatus" ma:index="8" nillable="true" ma:displayName="Stato consenso" ma:internalName="Stato_x0020_consenso">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4" nillable="true" ma:taxonomy="true" ma:internalName="lcf76f155ced4ddcb4097134ff3c332f" ma:taxonomyFieldName="MediaServiceImageTags" ma:displayName="Balises d’images" ma:readOnly="false" ma:fieldId="{5cf76f15-5ced-4ddc-b409-7134ff3c332f}" ma:taxonomyMulti="true" ma:sspId="f40eee1e-ad38-437e-be40-fc9f033adc9a"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c0b51b-7cd2-4e3f-9a80-a270391ff631" elementFormDefault="qualified">
    <xsd:import namespace="http://schemas.microsoft.com/office/2006/documentManagement/types"/>
    <xsd:import namespace="http://schemas.microsoft.com/office/infopath/2007/PartnerControls"/>
    <xsd:element name="SharedWithUsers" ma:index="11"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Partagé avec détails" ma:internalName="SharedWithDetails" ma:readOnly="true">
      <xsd:simpleType>
        <xsd:restriction base="dms:Note">
          <xsd:maxLength value="255"/>
        </xsd:restriction>
      </xsd:simpleType>
    </xsd:element>
    <xsd:element name="TaxCatchAll" ma:index="15" nillable="true" ma:displayName="Taxonomy Catch All Column" ma:hidden="true" ma:list="{d6a7026c-9acb-42a7-81b8-468e36ec354e}" ma:internalName="TaxCatchAll" ma:showField="CatchAllData" ma:web="7ac0b51b-7cd2-4e3f-9a80-a270391ff6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295931b1-e92a-4b22-acd3-5536491a8c2a" xsi:nil="true"/>
    <TaxCatchAll xmlns="7ac0b51b-7cd2-4e3f-9a80-a270391ff631" xsi:nil="true"/>
    <lcf76f155ced4ddcb4097134ff3c332f xmlns="295931b1-e92a-4b22-acd3-5536491a8c2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73C8BC7-202E-441B-A0E2-B50702B09E48}"/>
</file>

<file path=customXml/itemProps2.xml><?xml version="1.0" encoding="utf-8"?>
<ds:datastoreItem xmlns:ds="http://schemas.openxmlformats.org/officeDocument/2006/customXml" ds:itemID="{8371D6E0-7AEF-46F0-A0C3-960F934A027D}"/>
</file>

<file path=customXml/itemProps3.xml><?xml version="1.0" encoding="utf-8"?>
<ds:datastoreItem xmlns:ds="http://schemas.openxmlformats.org/officeDocument/2006/customXml" ds:itemID="{6CF2FE85-9AFF-455F-95E6-94EBFBA0D5DD}"/>
</file>

<file path=docProps/app.xml><?xml version="1.0" encoding="utf-8"?>
<Properties xmlns="http://schemas.openxmlformats.org/officeDocument/2006/extended-properties" xmlns:vt="http://schemas.openxmlformats.org/officeDocument/2006/docPropsVTypes">
  <TotalTime>463</TotalTime>
  <Words>572</Words>
  <Application>Microsoft Office PowerPoint</Application>
  <PresentationFormat>Grand écran</PresentationFormat>
  <Paragraphs>28</Paragraphs>
  <Slides>7</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7</vt:i4>
      </vt:variant>
    </vt:vector>
  </HeadingPairs>
  <TitlesOfParts>
    <vt:vector size="11" baseType="lpstr">
      <vt:lpstr>Arial</vt:lpstr>
      <vt:lpstr>Calibri</vt:lpstr>
      <vt:lpstr>Calibri Light</vt:lpstr>
      <vt:lpstr>Office Theme</vt:lpstr>
      <vt:lpstr>Session 6: Prospective stratégique de la FAO – Quatre déclencheurs de changement  Répartition des revenus et des richesses – Lutter contre les inégalités et étendre la protection sociale.</vt:lpstr>
      <vt:lpstr>CADRAGE STRATÉGIQUE DE LA FAO</vt:lpstr>
      <vt:lpstr>Répartition des revenus et des richesses : Lutter contre les inégalités et étendre la protection sociale</vt:lpstr>
      <vt:lpstr>Questions d’orientation</vt:lpstr>
      <vt:lpstr>Questions d’orientation</vt:lpstr>
      <vt:lpstr>Questions d’orientation</vt:lpstr>
      <vt:lpstr>Questions d’orientation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Insérer votre titre</dc:title>
  <dc:creator>octave matamba</dc:creator>
  <cp:lastModifiedBy>CELESTIN NGA</cp:lastModifiedBy>
  <cp:revision>21</cp:revision>
  <dcterms:created xsi:type="dcterms:W3CDTF">2025-01-20T17:36:47Z</dcterms:created>
  <dcterms:modified xsi:type="dcterms:W3CDTF">2025-11-19T17:07:08Z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0x010100388F54BAFE2F114480A20DBE23625A73</vt:lpwstr>
  </property>
</Properties>
</file>