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3" r:id="rId6"/>
    <p:sldId id="271" r:id="rId7"/>
    <p:sldId id="272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3EF4F4-E34C-4D65-87D1-86CFB8FDF8F1}" v="3" dt="2025-11-19T16:33:18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0147" y="3429000"/>
            <a:ext cx="8504807" cy="2780414"/>
          </a:xfr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600" b="1" dirty="0">
                <a:highlight>
                  <a:srgbClr val="FFFF00"/>
                </a:highlight>
              </a:rPr>
              <a:t>Prospective stratégique de la FAO – Quatre déclencheurs de changement </a:t>
            </a:r>
            <a:br>
              <a:rPr lang="fr-FR" sz="3600" b="1" dirty="0">
                <a:highlight>
                  <a:srgbClr val="FFFF00"/>
                </a:highlight>
              </a:rPr>
            </a:br>
            <a:br>
              <a:rPr lang="fr-CD" dirty="0"/>
            </a:br>
            <a:r>
              <a:rPr lang="fr-FR" sz="3200" b="1" dirty="0">
                <a:solidFill>
                  <a:srgbClr val="FF0000"/>
                </a:solidFill>
                <a:latin typeface="Mangal" panose="020B0502040204020203" pitchFamily="18" charset="0"/>
                <a:ea typeface="Microsoft YaHei" panose="020B0503020204020204" pitchFamily="34" charset="-122"/>
                <a:cs typeface="Mangal" panose="020B0502040204020203" pitchFamily="18" charset="0"/>
              </a:rPr>
              <a:t>Sensibilisation des Consommateurs :  </a:t>
            </a:r>
            <a:r>
              <a:rPr lang="fr-FR" sz="3200" b="1" dirty="0">
                <a:solidFill>
                  <a:srgbClr val="00B050"/>
                </a:solidFill>
                <a:latin typeface="Mangal" panose="020B0502040204020203" pitchFamily="18" charset="0"/>
                <a:ea typeface="Microsoft YaHei" panose="020B0503020204020204" pitchFamily="34" charset="-122"/>
                <a:cs typeface="Mangal" panose="020B0502040204020203" pitchFamily="18" charset="0"/>
              </a:rPr>
              <a:t>promouvoir une consommation durable et des choix éclairés </a:t>
            </a:r>
            <a:br>
              <a:rPr lang="fr-FR" sz="3200" b="1" dirty="0">
                <a:solidFill>
                  <a:srgbClr val="FF0000"/>
                </a:solidFill>
                <a:latin typeface="Mangal" panose="020B0502040204020203" pitchFamily="18" charset="0"/>
                <a:ea typeface="Microsoft YaHei" panose="020B0503020204020204" pitchFamily="34" charset="-122"/>
                <a:cs typeface="Mangal" panose="020B0502040204020203" pitchFamily="18" charset="0"/>
              </a:rPr>
            </a:br>
            <a:endParaRPr lang="fr-FR" sz="3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218D9A-CC92-4158-B014-57008AAC1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00068"/>
            <a:ext cx="2710133" cy="40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342A66-CE44-DF65-6624-E9353FFA8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90522" cy="583578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3974D91-9FFD-B41C-4DCB-AA9ED33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361" y="365982"/>
            <a:ext cx="7859135" cy="1325563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Abadi" panose="020B0604020104020204" pitchFamily="34" charset="0"/>
                <a:ea typeface="Microsoft YaHei" panose="020B0503020204020204" pitchFamily="34" charset="-122"/>
                <a:cs typeface="Mona Sans Semi Bold" pitchFamily="34" charset="-120"/>
              </a:rPr>
              <a:t>Qu'est-ce</a:t>
            </a:r>
            <a:r>
              <a:rPr lang="en-US" b="1" dirty="0">
                <a:solidFill>
                  <a:srgbClr val="FF0000"/>
                </a:solidFill>
                <a:latin typeface="Abadi" panose="020B0604020104020204" pitchFamily="34" charset="0"/>
                <a:ea typeface="Microsoft YaHei" panose="020B0503020204020204" pitchFamily="34" charset="-122"/>
                <a:cs typeface="Mona Sans Semi Bold" pitchFamily="34" charset="-120"/>
              </a:rPr>
              <a:t> que la </a:t>
            </a:r>
            <a:r>
              <a:rPr lang="en-US" b="1" dirty="0" err="1">
                <a:solidFill>
                  <a:srgbClr val="FF0000"/>
                </a:solidFill>
                <a:latin typeface="Abadi" panose="020B0604020104020204" pitchFamily="34" charset="0"/>
                <a:ea typeface="Microsoft YaHei" panose="020B0503020204020204" pitchFamily="34" charset="-122"/>
                <a:cs typeface="Mona Sans Semi Bold" pitchFamily="34" charset="-120"/>
              </a:rPr>
              <a:t>Consommation</a:t>
            </a:r>
            <a:r>
              <a:rPr lang="en-US" b="1" dirty="0">
                <a:solidFill>
                  <a:srgbClr val="FF0000"/>
                </a:solidFill>
                <a:latin typeface="Abadi" panose="020B0604020104020204" pitchFamily="34" charset="0"/>
                <a:ea typeface="Microsoft YaHei" panose="020B0503020204020204" pitchFamily="34" charset="-122"/>
                <a:cs typeface="Mona Sans Semi Bold" pitchFamily="34" charset="-120"/>
              </a:rPr>
              <a:t> Durable ?</a:t>
            </a:r>
            <a:br>
              <a:rPr lang="en-US" b="1" dirty="0">
                <a:solidFill>
                  <a:srgbClr val="FF0000"/>
                </a:solidFill>
                <a:latin typeface="Abadi" panose="020B0604020104020204" pitchFamily="34" charset="0"/>
                <a:ea typeface="Microsoft YaHei" panose="020B0503020204020204" pitchFamily="34" charset="-122"/>
              </a:rPr>
            </a:br>
            <a:endParaRPr lang="fr-FR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745C26-519A-7504-9BDE-6B1B1A78A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0522" y="1953641"/>
            <a:ext cx="8078974" cy="4351338"/>
          </a:xfrm>
        </p:spPr>
        <p:txBody>
          <a:bodyPr/>
          <a:lstStyle/>
          <a:p>
            <a:pPr marL="0" indent="0">
              <a:buNone/>
            </a:pPr>
            <a:r>
              <a:rPr lang="fr-FR" b="1" noProof="0" dirty="0">
                <a:solidFill>
                  <a:srgbClr val="002060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Adopter des comportements d'achat qui respectent l'environnement, la société et l'économie tout en s'appuyant sur une information fiable.</a:t>
            </a:r>
            <a:endParaRPr lang="fr-FR" b="1" noProof="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8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4AA7A076-58B0-C99E-CB84-B6F1B219A18D}"/>
              </a:ext>
            </a:extLst>
          </p:cNvPr>
          <p:cNvSpPr/>
          <p:nvPr/>
        </p:nvSpPr>
        <p:spPr>
          <a:xfrm>
            <a:off x="793790" y="810399"/>
            <a:ext cx="91130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fr-FR" sz="4450" b="1" noProof="0">
                <a:solidFill>
                  <a:srgbClr val="002060"/>
                </a:solidFill>
                <a:latin typeface="Abadi" panose="020B0604020104020204" pitchFamily="34" charset="0"/>
                <a:ea typeface="Microsoft YaHei" panose="020B0503020204020204" pitchFamily="34" charset="-122"/>
                <a:cs typeface="Mona Sans Semi Bold" pitchFamily="34" charset="-120"/>
              </a:rPr>
              <a:t>Les Quatre Piliers Fondamentaux </a:t>
            </a:r>
            <a:endParaRPr lang="fr-FR" sz="4450" b="1" noProof="0">
              <a:solidFill>
                <a:srgbClr val="002060"/>
              </a:solidFill>
              <a:latin typeface="Abadi" panose="020B0604020104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46F07C31-331F-A5DA-6456-63CF5CC2936E}"/>
              </a:ext>
            </a:extLst>
          </p:cNvPr>
          <p:cNvSpPr/>
          <p:nvPr/>
        </p:nvSpPr>
        <p:spPr>
          <a:xfrm>
            <a:off x="613958" y="1781510"/>
            <a:ext cx="5622428" cy="2188559"/>
          </a:xfrm>
          <a:prstGeom prst="roundRect">
            <a:avLst>
              <a:gd name="adj" fmla="val 3675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fr-CM">
              <a:latin typeface="Abadi" panose="020B0604020104020204" pitchFamily="34" charset="0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DA36B436-D0A6-14BD-4EA3-390274CD9929}"/>
              </a:ext>
            </a:extLst>
          </p:cNvPr>
          <p:cNvSpPr/>
          <p:nvPr/>
        </p:nvSpPr>
        <p:spPr>
          <a:xfrm>
            <a:off x="1028224" y="2224683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fr-CM">
              <a:latin typeface="Abadi" panose="020B0604020104020204" pitchFamily="34" charset="0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92380434-617E-C4A5-89EB-90FAFF096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5390" y="2411730"/>
            <a:ext cx="306110" cy="30611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C46FA9F4-EE92-8535-1B04-414A48E3BEB3}"/>
              </a:ext>
            </a:extLst>
          </p:cNvPr>
          <p:cNvSpPr/>
          <p:nvPr/>
        </p:nvSpPr>
        <p:spPr>
          <a:xfrm>
            <a:off x="1943100" y="24117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0000"/>
                </a:solidFill>
                <a:latin typeface="Abadi" panose="020B0604020104020204" pitchFamily="34" charset="0"/>
                <a:ea typeface="Mona Sans Semi Bold" pitchFamily="34" charset="-122"/>
                <a:cs typeface="Mona Sans Semi Bold" pitchFamily="34" charset="-120"/>
              </a:rPr>
              <a:t>Environnement</a:t>
            </a:r>
            <a:endParaRPr lang="en-US" sz="2200" b="1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8F56520C-6BFC-6A00-F31E-5B683CD98E86}"/>
              </a:ext>
            </a:extLst>
          </p:cNvPr>
          <p:cNvSpPr/>
          <p:nvPr/>
        </p:nvSpPr>
        <p:spPr>
          <a:xfrm>
            <a:off x="893921" y="3139321"/>
            <a:ext cx="507711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Réduction des déchets et utilisation responsable des ressources naturelles</a:t>
            </a:r>
            <a:endParaRPr lang="en-US" sz="2400" dirty="0">
              <a:latin typeface="Abadi" panose="020B0604020104020204" pitchFamily="34" charset="0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466CD3BB-21A3-DB38-9E8C-4E770FC7450D}"/>
              </a:ext>
            </a:extLst>
          </p:cNvPr>
          <p:cNvSpPr/>
          <p:nvPr/>
        </p:nvSpPr>
        <p:spPr>
          <a:xfrm>
            <a:off x="6793636" y="1957584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fr-CM">
              <a:latin typeface="Abadi" panose="020B0604020104020204" pitchFamily="34" charset="0"/>
            </a:endParaRP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3C5335C5-9AC4-1AFA-A537-45EF42638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0802" y="2184896"/>
            <a:ext cx="306110" cy="306110"/>
          </a:xfrm>
          <a:prstGeom prst="rect">
            <a:avLst/>
          </a:prstGeom>
        </p:spPr>
      </p:pic>
      <p:sp>
        <p:nvSpPr>
          <p:cNvPr id="12" name="Text 7">
            <a:extLst>
              <a:ext uri="{FF2B5EF4-FFF2-40B4-BE49-F238E27FC236}">
                <a16:creationId xmlns:a16="http://schemas.microsoft.com/office/drawing/2014/main" id="{348EB9FE-CA12-FD74-34F2-15678965F823}"/>
              </a:ext>
            </a:extLst>
          </p:cNvPr>
          <p:cNvSpPr/>
          <p:nvPr/>
        </p:nvSpPr>
        <p:spPr>
          <a:xfrm>
            <a:off x="7882416" y="19732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0000"/>
                </a:solidFill>
                <a:latin typeface="Abadi" panose="020B0604020104020204" pitchFamily="34" charset="0"/>
                <a:ea typeface="Mona Sans Semi Bold" pitchFamily="34" charset="-122"/>
                <a:cs typeface="Mona Sans Semi Bold" pitchFamily="34" charset="-120"/>
              </a:rPr>
              <a:t>Dimension sociale</a:t>
            </a:r>
            <a:endParaRPr lang="en-US" sz="2200" b="1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F8C91037-F62B-062B-AC82-1D9D1C2B2220}"/>
              </a:ext>
            </a:extLst>
          </p:cNvPr>
          <p:cNvSpPr/>
          <p:nvPr/>
        </p:nvSpPr>
        <p:spPr>
          <a:xfrm>
            <a:off x="6611113" y="2717841"/>
            <a:ext cx="5157216" cy="1241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Soutien aux producteurs locaux, commerce équitable, respect des droits humains</a:t>
            </a:r>
            <a:endParaRPr lang="en-US" sz="2400" dirty="0">
              <a:latin typeface="Abadi" panose="020B0604020104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17B21A00-DDA0-0E6D-4831-135F3ACF8E8A}"/>
              </a:ext>
            </a:extLst>
          </p:cNvPr>
          <p:cNvSpPr/>
          <p:nvPr/>
        </p:nvSpPr>
        <p:spPr>
          <a:xfrm>
            <a:off x="613958" y="4681550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fr-CM">
              <a:latin typeface="Abadi" panose="020B0604020104020204" pitchFamily="34" charset="0"/>
            </a:endParaRPr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CD5DBE94-1F1F-804F-A0B3-201EC7E2CD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5169" y="4916827"/>
            <a:ext cx="306110" cy="306110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ED596223-2718-243A-EBA5-70D19B3999A9}"/>
              </a:ext>
            </a:extLst>
          </p:cNvPr>
          <p:cNvSpPr/>
          <p:nvPr/>
        </p:nvSpPr>
        <p:spPr>
          <a:xfrm>
            <a:off x="1521500" y="48036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0000"/>
                </a:solidFill>
                <a:latin typeface="Abadi" panose="020B0604020104020204" pitchFamily="34" charset="0"/>
                <a:ea typeface="Mona Sans Semi Bold" pitchFamily="34" charset="-122"/>
                <a:cs typeface="Mona Sans Semi Bold" pitchFamily="34" charset="-120"/>
              </a:rPr>
              <a:t>Information</a:t>
            </a:r>
            <a:endParaRPr lang="en-US" sz="2200" b="1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6668EE67-E1BD-B3D4-6716-1CC9CD698382}"/>
              </a:ext>
            </a:extLst>
          </p:cNvPr>
          <p:cNvSpPr/>
          <p:nvPr/>
        </p:nvSpPr>
        <p:spPr>
          <a:xfrm>
            <a:off x="793790" y="5547074"/>
            <a:ext cx="530674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Choix fondés sur des données fiables sur l'origine et l'impact des produits</a:t>
            </a:r>
            <a:endParaRPr lang="en-US" sz="2400" dirty="0">
              <a:latin typeface="Abadi" panose="020B0604020104020204" pitchFamily="34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252144BE-6195-CDE1-209F-311AF06EC288}"/>
              </a:ext>
            </a:extLst>
          </p:cNvPr>
          <p:cNvSpPr/>
          <p:nvPr/>
        </p:nvSpPr>
        <p:spPr>
          <a:xfrm>
            <a:off x="6865680" y="4550450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fr-CM">
              <a:latin typeface="Abadi" panose="020B0604020104020204" pitchFamily="34" charset="0"/>
            </a:endParaRPr>
          </a:p>
        </p:txBody>
      </p:sp>
      <p:pic>
        <p:nvPicPr>
          <p:cNvPr id="19" name="Image 3" descr="preencoded.png">
            <a:extLst>
              <a:ext uri="{FF2B5EF4-FFF2-40B4-BE49-F238E27FC236}">
                <a16:creationId xmlns:a16="http://schemas.microsoft.com/office/drawing/2014/main" id="{63AA5A48-EEEA-68A3-5572-BC4DC57CD5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50148" y="5230892"/>
            <a:ext cx="306110" cy="306110"/>
          </a:xfrm>
          <a:prstGeom prst="rect">
            <a:avLst/>
          </a:prstGeom>
        </p:spPr>
      </p:pic>
      <p:sp>
        <p:nvSpPr>
          <p:cNvPr id="20" name="Text 15">
            <a:extLst>
              <a:ext uri="{FF2B5EF4-FFF2-40B4-BE49-F238E27FC236}">
                <a16:creationId xmlns:a16="http://schemas.microsoft.com/office/drawing/2014/main" id="{88275180-188C-BF21-4690-3F074C98CC14}"/>
              </a:ext>
            </a:extLst>
          </p:cNvPr>
          <p:cNvSpPr/>
          <p:nvPr/>
        </p:nvSpPr>
        <p:spPr>
          <a:xfrm>
            <a:off x="7797344" y="46112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0000"/>
                </a:solidFill>
                <a:latin typeface="Abadi" panose="020B0604020104020204" pitchFamily="34" charset="0"/>
                <a:ea typeface="Mona Sans Semi Bold" pitchFamily="34" charset="-122"/>
                <a:cs typeface="Mona Sans Semi Bold" pitchFamily="34" charset="-120"/>
              </a:rPr>
              <a:t>Instruments</a:t>
            </a:r>
            <a:endParaRPr lang="en-US" sz="2200" b="1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323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BCA01-312C-C5E6-76F5-800CFC1A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171449"/>
            <a:ext cx="11872913" cy="1519239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F0000"/>
                </a:solidFill>
                <a:latin typeface="Abadi" panose="020B0604020104020204" pitchFamily="34" charset="0"/>
              </a:rPr>
              <a:t>1. </a:t>
            </a:r>
            <a:r>
              <a:rPr lang="fr-FR" sz="4000" b="1" dirty="0">
                <a:solidFill>
                  <a:srgbClr val="002060"/>
                </a:solidFill>
                <a:latin typeface="Abadi" panose="020B0604020104020204" pitchFamily="34" charset="0"/>
              </a:rPr>
              <a:t>Donner</a:t>
            </a:r>
            <a:r>
              <a:rPr lang="fr-FR" b="1" dirty="0">
                <a:solidFill>
                  <a:srgbClr val="002060"/>
                </a:solidFill>
                <a:latin typeface="Abadi" panose="020B0604020104020204" pitchFamily="34" charset="0"/>
              </a:rPr>
              <a:t> quelques (2 à 3) exemples d’expériences et de bonnes pratiques des déclencheurs de changement</a:t>
            </a:r>
            <a:endParaRPr lang="fr-FR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CDB32-242B-38EC-3C43-1C942C4A0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0982325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Abadi" panose="020B0604020104020204" pitchFamily="34" charset="0"/>
              </a:rPr>
              <a:t>Labélisation /étiquetage /certification/traçabilité/ transparence (QR code)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Abadi" panose="020B0604020104020204" pitchFamily="34" charset="0"/>
              </a:rPr>
              <a:t>Campagne de sensibilisation/éducation changement communautaire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Abadi" panose="020B0604020104020204" pitchFamily="34" charset="0"/>
              </a:rPr>
              <a:t>Partenariat publique privé /subvention aux producteurs locaux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Abadi" panose="020B0604020104020204" pitchFamily="34" charset="0"/>
              </a:rPr>
              <a:t>L’économie circulaire </a:t>
            </a:r>
          </a:p>
        </p:txBody>
      </p:sp>
    </p:spTree>
    <p:extLst>
      <p:ext uri="{BB962C8B-B14F-4D97-AF65-F5344CB8AC3E}">
        <p14:creationId xmlns:p14="http://schemas.microsoft.com/office/powerpoint/2010/main" val="292607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085B9-2823-881E-32A2-470F1F76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1C8D0-C041-7105-81D1-2D87E2864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0982325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3600" dirty="0"/>
              <a:t>Accessibilité (prix, disponibilité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600" dirty="0"/>
              <a:t>Infrastructures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600" dirty="0"/>
              <a:t>Cadre réglementaires (institutionnel 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600" dirty="0"/>
              <a:t>Habitudes alimentaires 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600" dirty="0"/>
          </a:p>
          <a:p>
            <a:pPr marL="0" indent="0">
              <a:buNone/>
            </a:pPr>
            <a:endParaRPr lang="fr-FR" sz="36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6F8A3B-D2D6-F428-C8B0-476D4B5F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Abadi" panose="020B0604020104020204" pitchFamily="34" charset="0"/>
              </a:rPr>
              <a:t>2. </a:t>
            </a:r>
            <a:r>
              <a:rPr lang="fr-FR" sz="3200" b="1" dirty="0">
                <a:solidFill>
                  <a:srgbClr val="002060"/>
                </a:solidFill>
                <a:latin typeface="Abadi" panose="020B0604020104020204" pitchFamily="34" charset="0"/>
              </a:rPr>
              <a:t>Quels sont les obstacles structurels persistants qui limitent l’application programmatique ou l’effectivité des déclencheurs ?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799693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04B97-CD63-BAD0-289A-51F550F7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89" y="365125"/>
            <a:ext cx="11515724" cy="1325563"/>
          </a:xfrm>
        </p:spPr>
        <p:txBody>
          <a:bodyPr>
            <a:normAutofit fontScale="90000"/>
          </a:bodyPr>
          <a:lstStyle/>
          <a:p>
            <a:br>
              <a:rPr lang="fr-FR" sz="4000" b="1" dirty="0">
                <a:latin typeface="Abadi" panose="020B0604020104020204" pitchFamily="34" charset="0"/>
              </a:rPr>
            </a:br>
            <a:r>
              <a:rPr lang="fr-FR" sz="4000" b="1" dirty="0">
                <a:solidFill>
                  <a:srgbClr val="FF0000"/>
                </a:solidFill>
                <a:latin typeface="Abadi" panose="020B0604020104020204" pitchFamily="34" charset="0"/>
              </a:rPr>
              <a:t>3. </a:t>
            </a:r>
            <a:r>
              <a:rPr lang="fr-FR" sz="4000" b="1" dirty="0">
                <a:solidFill>
                  <a:srgbClr val="002060"/>
                </a:solidFill>
                <a:latin typeface="Abadi" panose="020B0604020104020204" pitchFamily="34" charset="0"/>
              </a:rPr>
              <a:t>Donner quelques (2 à 3) exemples d’expériences et de bonnes pratiques des déclencheurs de changement.</a:t>
            </a:r>
            <a:br>
              <a:rPr lang="fr-FR" b="1" dirty="0">
                <a:solidFill>
                  <a:srgbClr val="002060"/>
                </a:solidFill>
              </a:rPr>
            </a:b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C015F-8468-B5BC-C905-D9AF6F633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" y="1825625"/>
            <a:ext cx="11792309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3600" dirty="0"/>
              <a:t>Le recours au taxes et textes règlementaires pour réduire l’attractivité vers les produits transformés (soda, cigarette, alcool 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3600" dirty="0"/>
              <a:t>Prise en compte des jeunes et des adolescents dans le cadre des sensibilisations sur la consommation durable </a:t>
            </a:r>
          </a:p>
        </p:txBody>
      </p:sp>
    </p:spTree>
    <p:extLst>
      <p:ext uri="{BB962C8B-B14F-4D97-AF65-F5344CB8AC3E}">
        <p14:creationId xmlns:p14="http://schemas.microsoft.com/office/powerpoint/2010/main" val="4006583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E1F2E-DB9A-A77E-1248-C2FD8E305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314325"/>
            <a:ext cx="11972925" cy="1057275"/>
          </a:xfrm>
        </p:spPr>
        <p:txBody>
          <a:bodyPr>
            <a:normAutofit fontScale="90000"/>
          </a:bodyPr>
          <a:lstStyle/>
          <a:p>
            <a:br>
              <a:rPr lang="fr-FR" b="1" dirty="0">
                <a:solidFill>
                  <a:srgbClr val="FF0000"/>
                </a:solidFill>
                <a:latin typeface="Abadi" panose="020B0604020104020204" pitchFamily="34" charset="0"/>
              </a:rPr>
            </a:br>
            <a:r>
              <a:rPr lang="fr-FR" b="1" dirty="0">
                <a:solidFill>
                  <a:srgbClr val="FF0000"/>
                </a:solidFill>
                <a:latin typeface="Abadi" panose="020B0604020104020204" pitchFamily="34" charset="0"/>
              </a:rPr>
              <a:t>4</a:t>
            </a:r>
            <a:r>
              <a:rPr lang="fr-FR" sz="4000" b="1" dirty="0">
                <a:solidFill>
                  <a:srgbClr val="FF0000"/>
                </a:solidFill>
                <a:latin typeface="Abadi" panose="020B0604020104020204" pitchFamily="34" charset="0"/>
              </a:rPr>
              <a:t>. </a:t>
            </a:r>
            <a:r>
              <a:rPr lang="fr-FR" sz="3600" b="1" dirty="0">
                <a:solidFill>
                  <a:srgbClr val="002060"/>
                </a:solidFill>
                <a:latin typeface="Abadi" panose="020B0604020104020204" pitchFamily="34" charset="0"/>
              </a:rPr>
              <a:t>Proposer une approche d’intégration ou de prise en compte des accélérateurs dans les plans de travail biannuels. </a:t>
            </a:r>
            <a:br>
              <a:rPr lang="fr-FR" sz="3600" b="1" dirty="0">
                <a:latin typeface="Abadi" panose="020B0604020104020204" pitchFamily="34" charset="0"/>
              </a:rPr>
            </a:br>
            <a:br>
              <a:rPr lang="fr-FR" sz="3600" b="1" dirty="0">
                <a:latin typeface="Abadi" panose="020B0604020104020204" pitchFamily="34" charset="0"/>
              </a:rPr>
            </a:br>
            <a:endParaRPr lang="fr-FR" sz="3600" b="1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9FF65-DBE8-AF7C-162E-D02AC9793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443" y="1371600"/>
            <a:ext cx="11467470" cy="4805363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Pilier 1: Communication et sensibilisation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Utilisation des influenceurs pour la promotion de la consommation durable sur les réseaux sociaux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Utilisation des outils ludiques et digitaux dans les écoles pour la sensibilisation des plus jeunes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Mettre en place une application pour la promotion des produits locaux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Pilier 2: Gouvernance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Promouvoir les labélisations et la transformation des produits </a:t>
            </a:r>
          </a:p>
        </p:txBody>
      </p:sp>
    </p:spTree>
    <p:extLst>
      <p:ext uri="{BB962C8B-B14F-4D97-AF65-F5344CB8AC3E}">
        <p14:creationId xmlns:p14="http://schemas.microsoft.com/office/powerpoint/2010/main" val="185570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C166EB-0D8E-C292-7A57-87977B2F7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1">
            <a:extLst>
              <a:ext uri="{FF2B5EF4-FFF2-40B4-BE49-F238E27FC236}">
                <a16:creationId xmlns:a16="http://schemas.microsoft.com/office/drawing/2014/main" id="{8F18AB05-59C7-2742-9BBB-933176824D9C}"/>
              </a:ext>
            </a:extLst>
          </p:cNvPr>
          <p:cNvSpPr/>
          <p:nvPr/>
        </p:nvSpPr>
        <p:spPr>
          <a:xfrm>
            <a:off x="476726" y="1072089"/>
            <a:ext cx="11437107" cy="1453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00"/>
              </a:lnSpc>
              <a:buNone/>
            </a:pPr>
            <a:r>
              <a:rPr lang="en-US" sz="9150" b="1" dirty="0">
                <a:solidFill>
                  <a:srgbClr val="FF0000"/>
                </a:solidFill>
                <a:latin typeface="Abadi" panose="020B0604020104020204" pitchFamily="34" charset="0"/>
                <a:ea typeface="Microsoft YaHei" panose="020B0503020204020204" pitchFamily="34" charset="-122"/>
                <a:cs typeface="Mona Sans Semi Bold" pitchFamily="34" charset="-120"/>
              </a:rPr>
              <a:t>Agissons Maintenant</a:t>
            </a:r>
            <a:endParaRPr lang="en-US" sz="9150" b="1" dirty="0">
              <a:solidFill>
                <a:srgbClr val="FF0000"/>
              </a:solidFill>
              <a:latin typeface="Abadi" panose="020B0604020104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4E55E93-4DFD-00B1-7157-555C0256ACF5}"/>
              </a:ext>
            </a:extLst>
          </p:cNvPr>
          <p:cNvSpPr/>
          <p:nvPr/>
        </p:nvSpPr>
        <p:spPr>
          <a:xfrm>
            <a:off x="208134" y="2854606"/>
            <a:ext cx="11705699" cy="796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La consommation durable commence par des choix éclairés. </a:t>
            </a:r>
          </a:p>
          <a:p>
            <a:pPr marL="0" indent="0" algn="l">
              <a:buNone/>
            </a:pPr>
            <a:endParaRPr lang="en-US" sz="3600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3FD269F5-80A8-43C2-EA0B-629A7DB6D4B5}"/>
              </a:ext>
            </a:extLst>
          </p:cNvPr>
          <p:cNvSpPr/>
          <p:nvPr/>
        </p:nvSpPr>
        <p:spPr>
          <a:xfrm>
            <a:off x="261111" y="4026095"/>
            <a:ext cx="3244089" cy="1615440"/>
          </a:xfrm>
          <a:prstGeom prst="roundRect">
            <a:avLst>
              <a:gd name="adj" fmla="val 7168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fr-CM">
              <a:latin typeface="Abadi" panose="020B0604020104020204" pitchFamily="34" charset="0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3723FB9E-F8E3-BFF9-513F-A9FA70939F5D}"/>
              </a:ext>
            </a:extLst>
          </p:cNvPr>
          <p:cNvSpPr/>
          <p:nvPr/>
        </p:nvSpPr>
        <p:spPr>
          <a:xfrm>
            <a:off x="476726" y="4147899"/>
            <a:ext cx="2469389" cy="263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52586B"/>
                </a:solidFill>
                <a:latin typeface="Abadi" panose="020B0604020104020204" pitchFamily="34" charset="0"/>
                <a:ea typeface="Mona Sans Semi Bold" pitchFamily="34" charset="-122"/>
                <a:cs typeface="Mona Sans Semi Bold" pitchFamily="34" charset="-120"/>
              </a:rPr>
              <a:t>Informons -nous</a:t>
            </a:r>
            <a:endParaRPr lang="en-US" sz="2400" b="1" dirty="0">
              <a:latin typeface="Abadi" panose="020B0604020104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F11D69D6-5ACF-9F71-230F-45EC14484984}"/>
              </a:ext>
            </a:extLst>
          </p:cNvPr>
          <p:cNvSpPr/>
          <p:nvPr/>
        </p:nvSpPr>
        <p:spPr>
          <a:xfrm>
            <a:off x="370773" y="4889537"/>
            <a:ext cx="3002742" cy="487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Recherchez l'origine et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 l'impact de vos achats</a:t>
            </a:r>
            <a:endParaRPr lang="en-US" sz="2400" dirty="0">
              <a:latin typeface="Abadi" panose="020B0604020104020204" pitchFamily="34" charset="0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FE119AEC-4456-3E17-392E-5C9BB9FBEDF6}"/>
              </a:ext>
            </a:extLst>
          </p:cNvPr>
          <p:cNvSpPr/>
          <p:nvPr/>
        </p:nvSpPr>
        <p:spPr>
          <a:xfrm>
            <a:off x="3650103" y="4017155"/>
            <a:ext cx="3887838" cy="1615440"/>
          </a:xfrm>
          <a:prstGeom prst="roundRect">
            <a:avLst>
              <a:gd name="adj" fmla="val 7168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fr-CM">
              <a:latin typeface="Abadi" panose="020B0604020104020204" pitchFamily="34" charset="0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C72E2315-EC87-42D4-6315-EE30EF00725E}"/>
              </a:ext>
            </a:extLst>
          </p:cNvPr>
          <p:cNvSpPr/>
          <p:nvPr/>
        </p:nvSpPr>
        <p:spPr>
          <a:xfrm>
            <a:off x="4116884" y="4129411"/>
            <a:ext cx="2628859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52586B"/>
                </a:solidFill>
                <a:latin typeface="Abadi" panose="020B0604020104020204" pitchFamily="34" charset="0"/>
                <a:ea typeface="Mona Sans Semi Bold" pitchFamily="34" charset="-122"/>
                <a:cs typeface="Mona Sans Semi Bold" pitchFamily="34" charset="-120"/>
              </a:rPr>
              <a:t>Engageons -nous</a:t>
            </a:r>
            <a:endParaRPr lang="en-US" sz="2400" b="1" dirty="0">
              <a:latin typeface="Abadi" panose="020B0604020104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B7A56744-CBEC-8440-9073-8C09D0F3FAC5}"/>
              </a:ext>
            </a:extLst>
          </p:cNvPr>
          <p:cNvSpPr/>
          <p:nvPr/>
        </p:nvSpPr>
        <p:spPr>
          <a:xfrm>
            <a:off x="3699934" y="4813217"/>
            <a:ext cx="3700338" cy="648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Rejoignez des initiatives 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locales et communautaires</a:t>
            </a:r>
            <a:endParaRPr lang="en-US" sz="2400" dirty="0">
              <a:latin typeface="Abadi" panose="020B0604020104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CBA6CC76-A69D-0FF9-2F94-885CF1D94E50}"/>
              </a:ext>
            </a:extLst>
          </p:cNvPr>
          <p:cNvSpPr/>
          <p:nvPr/>
        </p:nvSpPr>
        <p:spPr>
          <a:xfrm>
            <a:off x="7732675" y="4017155"/>
            <a:ext cx="4088552" cy="1615440"/>
          </a:xfrm>
          <a:prstGeom prst="roundRect">
            <a:avLst>
              <a:gd name="adj" fmla="val 7168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fr-CM">
              <a:latin typeface="Abadi" panose="020B0604020104020204" pitchFamily="34" charset="0"/>
            </a:endParaRPr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BA77938F-3EB6-8B96-F43F-4255B11EAE68}"/>
              </a:ext>
            </a:extLst>
          </p:cNvPr>
          <p:cNvSpPr/>
          <p:nvPr/>
        </p:nvSpPr>
        <p:spPr>
          <a:xfrm>
            <a:off x="7852754" y="4117282"/>
            <a:ext cx="1938457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52586B"/>
                </a:solidFill>
                <a:latin typeface="Abadi" panose="020B0604020104020204" pitchFamily="34" charset="0"/>
                <a:ea typeface="Mona Sans Semi Bold" pitchFamily="34" charset="-122"/>
                <a:cs typeface="Mona Sans Semi Bold" pitchFamily="34" charset="-120"/>
              </a:rPr>
              <a:t>Partageons </a:t>
            </a:r>
            <a:endParaRPr lang="en-US" sz="2400" b="1" dirty="0">
              <a:latin typeface="Abadi" panose="020B0604020104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133BBF50-BFB2-D6F7-0EE3-0FBB34B16623}"/>
              </a:ext>
            </a:extLst>
          </p:cNvPr>
          <p:cNvSpPr/>
          <p:nvPr/>
        </p:nvSpPr>
        <p:spPr>
          <a:xfrm>
            <a:off x="7895302" y="4650638"/>
            <a:ext cx="3805467" cy="725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Inspirez votre entourage par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Abadi" panose="020B0604020104020204" pitchFamily="34" charset="0"/>
                <a:ea typeface="Funnel Sans" pitchFamily="34" charset="-122"/>
                <a:cs typeface="Funnel Sans" pitchFamily="34" charset="-120"/>
              </a:rPr>
              <a:t> vos actions</a:t>
            </a:r>
            <a:endParaRPr lang="en-US" sz="24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864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5BDB6EE-09AC-4C2E-9A41-12301450430F}"/>
</file>

<file path=customXml/itemProps2.xml><?xml version="1.0" encoding="utf-8"?>
<ds:datastoreItem xmlns:ds="http://schemas.openxmlformats.org/officeDocument/2006/customXml" ds:itemID="{44C30C4E-07A5-4396-8477-02AD4FB4F8E0}"/>
</file>

<file path=customXml/itemProps3.xml><?xml version="1.0" encoding="utf-8"?>
<ds:datastoreItem xmlns:ds="http://schemas.openxmlformats.org/officeDocument/2006/customXml" ds:itemID="{246C6785-53DC-40B5-A6FE-24F731F49925}"/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353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Abadi</vt:lpstr>
      <vt:lpstr>Arial</vt:lpstr>
      <vt:lpstr>Calibri</vt:lpstr>
      <vt:lpstr>Calibri Light</vt:lpstr>
      <vt:lpstr>Mangal</vt:lpstr>
      <vt:lpstr>Wingdings</vt:lpstr>
      <vt:lpstr>Office Theme</vt:lpstr>
      <vt:lpstr>Prospective stratégique de la FAO – Quatre déclencheurs de changement   Sensibilisation des Consommateurs :  promouvoir une consommation durable et des choix éclairés  </vt:lpstr>
      <vt:lpstr>Qu'est-ce que la Consommation Durable ? </vt:lpstr>
      <vt:lpstr>PowerPoint Presentation</vt:lpstr>
      <vt:lpstr>1. Donner quelques (2 à 3) exemples d’expériences et de bonnes pratiques des déclencheurs de changement</vt:lpstr>
      <vt:lpstr>2. Quels sont les obstacles structurels persistants qui limitent l’application programmatique ou l’effectivité des déclencheurs ?</vt:lpstr>
      <vt:lpstr> 3. Donner quelques (2 à 3) exemples d’expériences et de bonnes pratiques des déclencheurs de changement. </vt:lpstr>
      <vt:lpstr> 4. Proposer une approche d’intégration ou de prise en compte des accélérateurs dans les plans de travail biannuels.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TchatchouaToko, Gerald (FAOCM)</cp:lastModifiedBy>
  <cp:revision>12</cp:revision>
  <dcterms:created xsi:type="dcterms:W3CDTF">2025-01-20T17:36:47Z</dcterms:created>
  <dcterms:modified xsi:type="dcterms:W3CDTF">2025-11-19T17:06:17Z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