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8" r:id="rId3"/>
    <p:sldId id="275" r:id="rId4"/>
    <p:sldId id="273" r:id="rId5"/>
    <p:sldId id="274" r:id="rId6"/>
    <p:sldId id="262" r:id="rId7"/>
    <p:sldId id="1510" r:id="rId8"/>
    <p:sldId id="263" r:id="rId9"/>
    <p:sldId id="267" r:id="rId10"/>
    <p:sldId id="266" r:id="rId11"/>
    <p:sldId id="264" r:id="rId12"/>
    <p:sldId id="1511"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605685-0B2D-45EB-890D-B5FD090B6689}" v="8" dt="2025-11-19T11:34:23.9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63" d="100"/>
          <a:sy n="63" d="100"/>
        </p:scale>
        <p:origin x="7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844837-3CB7-4151-9FAE-13E27C185635}" type="datetimeFigureOut">
              <a:rPr lang="fr-FR" smtClean="0"/>
              <a:t>19/11/2025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424F07-AFC8-4031-8B09-84452024C4F2}" type="slidenum">
              <a:rPr lang="fr-FR" smtClean="0"/>
              <a:t>‹#›</a:t>
            </a:fld>
            <a:endParaRPr lang="fr-FR"/>
          </a:p>
        </p:txBody>
      </p:sp>
    </p:spTree>
    <p:extLst>
      <p:ext uri="{BB962C8B-B14F-4D97-AF65-F5344CB8AC3E}">
        <p14:creationId xmlns:p14="http://schemas.microsoft.com/office/powerpoint/2010/main" val="1411912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Documents are also available in all languages at the websites of the PC, FC, and Council.</a:t>
            </a:r>
            <a:endParaRPr lang="en-US" dirty="0"/>
          </a:p>
          <a:p>
            <a:endParaRPr lang="en-PT" dirty="0"/>
          </a:p>
        </p:txBody>
      </p:sp>
      <p:sp>
        <p:nvSpPr>
          <p:cNvPr id="4" name="Slide Number Placeholder 3"/>
          <p:cNvSpPr>
            <a:spLocks noGrp="1"/>
          </p:cNvSpPr>
          <p:nvPr>
            <p:ph type="sldNum" sz="quarter" idx="5"/>
          </p:nvPr>
        </p:nvSpPr>
        <p:spPr/>
        <p:txBody>
          <a:bodyPr/>
          <a:lstStyle/>
          <a:p>
            <a:fld id="{694E75E0-EDF2-4E4B-A2C8-9C160CDF12DA}" type="slidenum">
              <a:rPr lang="en-PT" smtClean="0"/>
              <a:t>3</a:t>
            </a:fld>
            <a:endParaRPr lang="en-PT" dirty="0"/>
          </a:p>
        </p:txBody>
      </p:sp>
    </p:spTree>
    <p:extLst>
      <p:ext uri="{BB962C8B-B14F-4D97-AF65-F5344CB8AC3E}">
        <p14:creationId xmlns:p14="http://schemas.microsoft.com/office/powerpoint/2010/main" val="2215274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ea typeface="+mn-ea"/>
                <a:cs typeface="+mn-cs"/>
              </a:rPr>
              <a:t>4Bs is a kind of similar approach to the 5Ps, but focused on FAO’s better understanding (as specialized technical agency), on how to assess the 17 SDGs</a:t>
            </a:r>
            <a:endParaRPr lang="en-US" dirty="0"/>
          </a:p>
          <a:p>
            <a:endParaRPr lang="en-PT" dirty="0"/>
          </a:p>
        </p:txBody>
      </p:sp>
      <p:sp>
        <p:nvSpPr>
          <p:cNvPr id="4" name="Slide Number Placeholder 3"/>
          <p:cNvSpPr>
            <a:spLocks noGrp="1"/>
          </p:cNvSpPr>
          <p:nvPr>
            <p:ph type="sldNum" sz="quarter" idx="5"/>
          </p:nvPr>
        </p:nvSpPr>
        <p:spPr/>
        <p:txBody>
          <a:bodyPr/>
          <a:lstStyle/>
          <a:p>
            <a:fld id="{694E75E0-EDF2-4E4B-A2C8-9C160CDF12DA}" type="slidenum">
              <a:rPr lang="en-PT" smtClean="0"/>
              <a:t>4</a:t>
            </a:fld>
            <a:endParaRPr lang="en-PT" dirty="0"/>
          </a:p>
        </p:txBody>
      </p:sp>
    </p:spTree>
    <p:extLst>
      <p:ext uri="{BB962C8B-B14F-4D97-AF65-F5344CB8AC3E}">
        <p14:creationId xmlns:p14="http://schemas.microsoft.com/office/powerpoint/2010/main" val="725925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dirty="0">
                <a:ln w="0"/>
                <a:solidFill>
                  <a:srgbClr val="003EB7"/>
                </a:solidFill>
                <a:effectLst>
                  <a:innerShdw blurRad="63500" dist="50800" dir="18900000">
                    <a:prstClr val="black">
                      <a:alpha val="50000"/>
                    </a:prstClr>
                  </a:innerShdw>
                </a:effectLst>
                <a:cs typeface="Poppins" pitchFamily="2" charset="77"/>
              </a:rPr>
              <a:t>Supporting the Agenda 2030 through the transformation to more efficient, inclusive, resilient and sustainable agri-food systems for </a:t>
            </a:r>
            <a:r>
              <a:rPr lang="en-US" sz="1200" dirty="0">
                <a:ln w="0"/>
                <a:solidFill>
                  <a:srgbClr val="02B5E6"/>
                </a:solidFill>
                <a:effectLst>
                  <a:innerShdw blurRad="63500" dist="50800" dir="18900000">
                    <a:prstClr val="black">
                      <a:alpha val="50000"/>
                    </a:prstClr>
                  </a:innerShdw>
                </a:effectLst>
                <a:cs typeface="Poppins" pitchFamily="2" charset="77"/>
              </a:rPr>
              <a:t>better production</a:t>
            </a:r>
            <a:r>
              <a:rPr lang="en-US" sz="1200" dirty="0">
                <a:ln w="0"/>
                <a:solidFill>
                  <a:srgbClr val="003EB7"/>
                </a:solidFill>
                <a:effectLst>
                  <a:innerShdw blurRad="63500" dist="50800" dir="18900000">
                    <a:prstClr val="black">
                      <a:alpha val="50000"/>
                    </a:prstClr>
                  </a:innerShdw>
                </a:effectLst>
                <a:cs typeface="Poppins" pitchFamily="2" charset="77"/>
              </a:rPr>
              <a:t>, </a:t>
            </a:r>
            <a:r>
              <a:rPr lang="en-US" sz="1200" dirty="0">
                <a:ln w="0"/>
                <a:solidFill>
                  <a:srgbClr val="02B5E6"/>
                </a:solidFill>
                <a:effectLst>
                  <a:innerShdw blurRad="63500" dist="50800" dir="18900000">
                    <a:prstClr val="black">
                      <a:alpha val="50000"/>
                    </a:prstClr>
                  </a:innerShdw>
                </a:effectLst>
                <a:cs typeface="Poppins" pitchFamily="2" charset="77"/>
              </a:rPr>
              <a:t>better nutrition</a:t>
            </a:r>
            <a:r>
              <a:rPr lang="en-US" sz="1200" dirty="0">
                <a:ln w="0"/>
                <a:solidFill>
                  <a:srgbClr val="003EB7"/>
                </a:solidFill>
                <a:effectLst>
                  <a:innerShdw blurRad="63500" dist="50800" dir="18900000">
                    <a:prstClr val="black">
                      <a:alpha val="50000"/>
                    </a:prstClr>
                  </a:innerShdw>
                </a:effectLst>
                <a:cs typeface="Poppins" pitchFamily="2" charset="77"/>
              </a:rPr>
              <a:t>, a </a:t>
            </a:r>
            <a:r>
              <a:rPr lang="en-US" sz="1200" dirty="0">
                <a:ln w="0"/>
                <a:solidFill>
                  <a:srgbClr val="02B5E6"/>
                </a:solidFill>
                <a:effectLst>
                  <a:innerShdw blurRad="63500" dist="50800" dir="18900000">
                    <a:prstClr val="black">
                      <a:alpha val="50000"/>
                    </a:prstClr>
                  </a:innerShdw>
                </a:effectLst>
                <a:cs typeface="Poppins" pitchFamily="2" charset="77"/>
              </a:rPr>
              <a:t>better environment</a:t>
            </a:r>
            <a:r>
              <a:rPr lang="en-US" sz="1200" dirty="0">
                <a:ln w="0"/>
                <a:solidFill>
                  <a:srgbClr val="003EB7"/>
                </a:solidFill>
                <a:effectLst>
                  <a:innerShdw blurRad="63500" dist="50800" dir="18900000">
                    <a:prstClr val="black">
                      <a:alpha val="50000"/>
                    </a:prstClr>
                  </a:innerShdw>
                </a:effectLst>
                <a:cs typeface="Poppins" pitchFamily="2" charset="77"/>
              </a:rPr>
              <a:t>, and a </a:t>
            </a:r>
            <a:r>
              <a:rPr lang="en-US" sz="1200" dirty="0">
                <a:ln w="0"/>
                <a:solidFill>
                  <a:srgbClr val="02B5E6"/>
                </a:solidFill>
                <a:effectLst>
                  <a:innerShdw blurRad="63500" dist="50800" dir="18900000">
                    <a:prstClr val="black">
                      <a:alpha val="50000"/>
                    </a:prstClr>
                  </a:innerShdw>
                </a:effectLst>
                <a:cs typeface="Poppins" pitchFamily="2" charset="77"/>
              </a:rPr>
              <a:t>better life</a:t>
            </a:r>
            <a:r>
              <a:rPr lang="en-US" sz="1200" dirty="0">
                <a:ln w="0"/>
                <a:solidFill>
                  <a:srgbClr val="003EB7"/>
                </a:solidFill>
                <a:effectLst>
                  <a:innerShdw blurRad="63500" dist="50800" dir="18900000">
                    <a:prstClr val="black">
                      <a:alpha val="50000"/>
                    </a:prstClr>
                  </a:innerShdw>
                </a:effectLst>
                <a:cs typeface="Poppins" pitchFamily="2" charset="77"/>
              </a:rPr>
              <a:t>, leaving no one behind.</a:t>
            </a:r>
            <a:endParaRPr lang="en-US" sz="1200" dirty="0">
              <a:solidFill>
                <a:schemeClr val="tx2"/>
              </a:solidFill>
            </a:endParaRPr>
          </a:p>
          <a:p>
            <a:pPr>
              <a:buFont typeface="Wingdings" panose="05000000000000000000" pitchFamily="2" charset="2"/>
              <a:buChar char="ü"/>
            </a:pPr>
            <a:endParaRPr lang="en-US" sz="1200" dirty="0">
              <a:solidFill>
                <a:schemeClr val="tx2"/>
              </a:solidFill>
            </a:endParaRPr>
          </a:p>
          <a:p>
            <a:pPr>
              <a:buFont typeface="Wingdings" panose="05000000000000000000" pitchFamily="2" charset="2"/>
              <a:buChar char="ü"/>
            </a:pPr>
            <a:r>
              <a:rPr lang="en-US" sz="1200" dirty="0">
                <a:solidFill>
                  <a:schemeClr val="tx2"/>
                </a:solidFill>
              </a:rPr>
              <a:t>Common goals and priorities</a:t>
            </a:r>
          </a:p>
          <a:p>
            <a:pPr>
              <a:buFont typeface="Wingdings" panose="05000000000000000000" pitchFamily="2" charset="2"/>
              <a:buChar char="ü"/>
            </a:pPr>
            <a:r>
              <a:rPr lang="en-US" sz="1200" dirty="0">
                <a:solidFill>
                  <a:schemeClr val="tx2"/>
                </a:solidFill>
              </a:rPr>
              <a:t>Integrated funding model for results, bringing together projects and funds</a:t>
            </a:r>
          </a:p>
          <a:p>
            <a:pPr>
              <a:buFont typeface="Wingdings" panose="05000000000000000000" pitchFamily="2" charset="2"/>
              <a:buChar char="ü"/>
            </a:pPr>
            <a:r>
              <a:rPr lang="en-US" sz="1200" dirty="0">
                <a:solidFill>
                  <a:schemeClr val="tx2"/>
                </a:solidFill>
              </a:rPr>
              <a:t>PPAs with areas of emphasis, de-emphasis and accelerated impact</a:t>
            </a:r>
          </a:p>
          <a:p>
            <a:pPr>
              <a:buFont typeface="Wingdings" panose="05000000000000000000" pitchFamily="2" charset="2"/>
              <a:buChar char="ü"/>
            </a:pPr>
            <a:r>
              <a:rPr lang="en-US" sz="1200" dirty="0">
                <a:solidFill>
                  <a:schemeClr val="tx2"/>
                </a:solidFill>
              </a:rPr>
              <a:t>Member and donor confidence – budget increase and record resources mobilization levels</a:t>
            </a:r>
          </a:p>
          <a:p>
            <a:pPr>
              <a:buFont typeface="Wingdings" panose="05000000000000000000" pitchFamily="2" charset="2"/>
              <a:buChar char="ü"/>
            </a:pPr>
            <a:r>
              <a:rPr lang="en-US" sz="1200" dirty="0">
                <a:solidFill>
                  <a:schemeClr val="tx2"/>
                </a:solidFill>
              </a:rPr>
              <a:t>Mainstreaming LNOB</a:t>
            </a:r>
          </a:p>
          <a:p>
            <a:endParaRPr lang="en-PT" dirty="0"/>
          </a:p>
        </p:txBody>
      </p:sp>
      <p:sp>
        <p:nvSpPr>
          <p:cNvPr id="4" name="Slide Number Placeholder 3"/>
          <p:cNvSpPr>
            <a:spLocks noGrp="1"/>
          </p:cNvSpPr>
          <p:nvPr>
            <p:ph type="sldNum" sz="quarter" idx="5"/>
          </p:nvPr>
        </p:nvSpPr>
        <p:spPr/>
        <p:txBody>
          <a:bodyPr/>
          <a:lstStyle/>
          <a:p>
            <a:fld id="{694E75E0-EDF2-4E4B-A2C8-9C160CDF12DA}" type="slidenum">
              <a:rPr lang="en-PT" smtClean="0"/>
              <a:t>5</a:t>
            </a:fld>
            <a:endParaRPr lang="en-PT" dirty="0"/>
          </a:p>
        </p:txBody>
      </p:sp>
    </p:spTree>
    <p:extLst>
      <p:ext uri="{BB962C8B-B14F-4D97-AF65-F5344CB8AC3E}">
        <p14:creationId xmlns:p14="http://schemas.microsoft.com/office/powerpoint/2010/main" val="707193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9D059-93DE-98FD-7681-770DF05E5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3E6F59-683C-9244-8EBF-6E5F75865C3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F642D83-F3A2-0E3D-0D8C-D3B8AC52597A}"/>
              </a:ext>
            </a:extLst>
          </p:cNvPr>
          <p:cNvSpPr>
            <a:spLocks noGrp="1"/>
          </p:cNvSpPr>
          <p:nvPr>
            <p:ph type="body" idx="1"/>
          </p:nvPr>
        </p:nvSpPr>
        <p:spPr/>
        <p:txBody>
          <a:bodyPr/>
          <a:lstStyle/>
          <a:p>
            <a:pPr marL="171450" indent="-171450">
              <a:buFontTx/>
              <a:buChar char="-"/>
            </a:pPr>
            <a:r>
              <a:rPr lang="en-US" sz="1200" b="0" i="0" kern="1200" dirty="0">
                <a:solidFill>
                  <a:schemeClr val="tx1"/>
                </a:solidFill>
                <a:effectLst/>
                <a:latin typeface="Poppins" pitchFamily="2" charset="77"/>
                <a:ea typeface="+mn-ea"/>
                <a:cs typeface="+mn-cs"/>
              </a:rPr>
              <a:t>Governance, Institutions and Human Capital (GIHC), collectively called the “Complements” accelerator within FAO’s Strategic Framework, refers to the essential enabling factors that ensure projects and initiatives can effectively drive the transformation of agrifood systems. While technological advancement and data-driven decision-making are critical, they cannot achieve meaningful and lasting change without supportive governance, strong institutions, and the development of human capital. GIHC therefore represent the social, institutional, and policy foundations that sustain progress and make it inclusive.</a:t>
            </a:r>
          </a:p>
          <a:p>
            <a:endParaRPr lang="en-US" sz="1200" b="0" i="0" kern="1200" dirty="0">
              <a:solidFill>
                <a:schemeClr val="tx1"/>
              </a:solidFill>
              <a:effectLst/>
              <a:latin typeface="Poppins" pitchFamily="2" charset="77"/>
              <a:ea typeface="+mn-ea"/>
              <a:cs typeface="+mn-cs"/>
            </a:endParaRPr>
          </a:p>
          <a:p>
            <a:pPr marL="171450" indent="-171450">
              <a:buFontTx/>
              <a:buChar char="-"/>
            </a:pPr>
            <a:r>
              <a:rPr lang="en-US" sz="1200" b="0" i="0" kern="1200" dirty="0">
                <a:solidFill>
                  <a:schemeClr val="tx1"/>
                </a:solidFill>
                <a:effectLst/>
                <a:latin typeface="Poppins" pitchFamily="2" charset="77"/>
                <a:ea typeface="+mn-ea"/>
                <a:cs typeface="+mn-cs"/>
              </a:rPr>
              <a:t>Effective and transparent governance systems are necessary to create an environment where policies, investments, and initiatives align toward shared goals such as food security, environmental sustainability, and social equity. Governance also plays a key role in ensuring that decision-making processes are participatory, giving voice to marginalized groups, including smallholder farmers, women, and youth.</a:t>
            </a:r>
          </a:p>
          <a:p>
            <a:endParaRPr lang="en-US" sz="1200" b="0" i="0" kern="1200" dirty="0">
              <a:solidFill>
                <a:schemeClr val="tx1"/>
              </a:solidFill>
              <a:effectLst/>
              <a:latin typeface="Poppins" pitchFamily="2" charset="77"/>
              <a:ea typeface="+mn-ea"/>
              <a:cs typeface="+mn-cs"/>
            </a:endParaRPr>
          </a:p>
          <a:p>
            <a:pPr marL="171450" indent="-171450">
              <a:buFontTx/>
              <a:buChar char="-"/>
            </a:pPr>
            <a:r>
              <a:rPr lang="en-US" sz="1200" b="0" i="0" kern="1200" dirty="0">
                <a:solidFill>
                  <a:schemeClr val="tx1"/>
                </a:solidFill>
                <a:effectLst/>
                <a:latin typeface="Poppins" pitchFamily="2" charset="77"/>
                <a:ea typeface="+mn-ea"/>
                <a:cs typeface="+mn-cs"/>
              </a:rPr>
              <a:t>Another crucial dimension of the Complements is the strengthening of institutions. Strong and adaptive institutions are essential for managing resources efficiently, coordinating stakeholders across sectors, and implementing evidence-based policies. Institutional capacity-building helps countries develop frameworks for coherent action, monitor progress, and ensure accountability at both local and national levels. When institutions function effectively, they enable collaboration across agriculture, environment, health, and trade sectors — all of which are interconnected within agrifood systems.</a:t>
            </a:r>
          </a:p>
          <a:p>
            <a:pPr marL="171450" indent="-171450">
              <a:buFontTx/>
              <a:buChar char="-"/>
            </a:pPr>
            <a:endParaRPr lang="en-US" sz="1200" b="0" i="0" kern="1200" dirty="0">
              <a:solidFill>
                <a:schemeClr val="tx1"/>
              </a:solidFill>
              <a:effectLst/>
              <a:latin typeface="Poppins" pitchFamily="2" charset="77"/>
              <a:ea typeface="+mn-ea"/>
              <a:cs typeface="+mn-cs"/>
            </a:endParaRPr>
          </a:p>
          <a:p>
            <a:pPr marL="171450" indent="-171450">
              <a:buFontTx/>
              <a:buChar char="-"/>
            </a:pPr>
            <a:r>
              <a:rPr lang="en-US" sz="1200" b="0" i="0" kern="1200" dirty="0">
                <a:solidFill>
                  <a:schemeClr val="tx1"/>
                </a:solidFill>
                <a:effectLst/>
                <a:latin typeface="Poppins" pitchFamily="2" charset="77"/>
                <a:ea typeface="+mn-ea"/>
                <a:cs typeface="+mn-cs"/>
              </a:rPr>
              <a:t>Equally important is the development of human capital. A skilled, informed, and empowered population is at the heart of agrifood transformation. This includes building the technical and entrepreneurial capacities of farmers, rural workers, and young professionals, as well as strengthening education and training systems that promote innovation and sustainability. Empowering women and youth in particular contributes to more resilient communities and diversified livelihoods. Human capital development also extends to enhancing leadership and management capacities within public and private institutions, ensuring that knowledge is effectively translated into action.</a:t>
            </a:r>
          </a:p>
          <a:p>
            <a:pPr marL="171450" indent="-171450">
              <a:buFontTx/>
              <a:buChar char="-"/>
            </a:pPr>
            <a:endParaRPr lang="en-US" sz="1200" b="0" i="0" kern="1200" dirty="0">
              <a:solidFill>
                <a:schemeClr val="tx1"/>
              </a:solidFill>
              <a:effectLst/>
              <a:latin typeface="Poppins" pitchFamily="2" charset="77"/>
              <a:ea typeface="+mn-ea"/>
              <a:cs typeface="+mn-cs"/>
            </a:endParaRPr>
          </a:p>
          <a:p>
            <a:pPr marL="171450" indent="-171450">
              <a:buFontTx/>
              <a:buChar char="-"/>
            </a:pPr>
            <a:r>
              <a:rPr lang="en-US" sz="1200" b="0" i="0" kern="1200" dirty="0">
                <a:solidFill>
                  <a:schemeClr val="tx1"/>
                </a:solidFill>
                <a:effectLst/>
                <a:latin typeface="Poppins" pitchFamily="2" charset="77"/>
                <a:ea typeface="+mn-ea"/>
                <a:cs typeface="+mn-cs"/>
              </a:rPr>
              <a:t>The Complements accelerator also addresses the social and cultural dimensions of transformation. Agrifood systems operate within specific social contexts, and any change must respect local traditions, values, and community structures. By fostering inclusivity and social cohesion, GIHC help ensure that no one is left behind in the transition toward more sustainable systems.</a:t>
            </a:r>
          </a:p>
        </p:txBody>
      </p:sp>
      <p:sp>
        <p:nvSpPr>
          <p:cNvPr id="4" name="Slide Number Placeholder 3">
            <a:extLst>
              <a:ext uri="{FF2B5EF4-FFF2-40B4-BE49-F238E27FC236}">
                <a16:creationId xmlns:a16="http://schemas.microsoft.com/office/drawing/2014/main" id="{EC63EEE7-8A68-A0D5-8018-249A06D19474}"/>
              </a:ext>
            </a:extLst>
          </p:cNvPr>
          <p:cNvSpPr>
            <a:spLocks noGrp="1"/>
          </p:cNvSpPr>
          <p:nvPr>
            <p:ph type="sldNum" sz="quarter" idx="5"/>
          </p:nvPr>
        </p:nvSpPr>
        <p:spPr/>
        <p:txBody>
          <a:bodyPr/>
          <a:lstStyle/>
          <a:p>
            <a:fld id="{694E75E0-EDF2-4E4B-A2C8-9C160CDF12DA}" type="slidenum">
              <a:rPr lang="en-PT" smtClean="0"/>
              <a:t>7</a:t>
            </a:fld>
            <a:endParaRPr lang="en-PT" dirty="0"/>
          </a:p>
        </p:txBody>
      </p:sp>
    </p:spTree>
    <p:extLst>
      <p:ext uri="{BB962C8B-B14F-4D97-AF65-F5344CB8AC3E}">
        <p14:creationId xmlns:p14="http://schemas.microsoft.com/office/powerpoint/2010/main" val="3705324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569461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3008883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3880491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p:cNvSpPr>
            <a:spLocks noGrp="1"/>
          </p:cNvSpPr>
          <p:nvPr>
            <p:ph type="dt" sz="half" idx="10"/>
          </p:nvPr>
        </p:nvSpPr>
        <p:spPr/>
        <p:txBody>
          <a:bodyPr/>
          <a:lstStyle/>
          <a:p>
            <a:fld id="{223E1DCF-0B7E-42EF-A1CB-5733FF206313}" type="datetimeFigureOut">
              <a:rPr lang="fr-FR" smtClean="0"/>
              <a:t>19/11/2025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237874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p:cNvSpPr>
            <a:spLocks noGrp="1"/>
          </p:cNvSpPr>
          <p:nvPr>
            <p:ph type="dt" sz="half" idx="10"/>
          </p:nvPr>
        </p:nvSpPr>
        <p:spPr/>
        <p:txBody>
          <a:bodyPr/>
          <a:lstStyle/>
          <a:p>
            <a:fld id="{223E1DCF-0B7E-42EF-A1CB-5733FF206313}" type="datetimeFigureOut">
              <a:rPr lang="fr-FR" smtClean="0"/>
              <a:t>19/11/2025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1923635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Date Placeholder 2"/>
          <p:cNvSpPr>
            <a:spLocks noGrp="1"/>
          </p:cNvSpPr>
          <p:nvPr>
            <p:ph type="dt" sz="half" idx="10"/>
          </p:nvPr>
        </p:nvSpPr>
        <p:spPr/>
        <p:txBody>
          <a:bodyPr/>
          <a:lstStyle/>
          <a:p>
            <a:fld id="{223E1DCF-0B7E-42EF-A1CB-5733FF206313}" type="datetimeFigureOut">
              <a:rPr lang="fr-FR" smtClean="0"/>
              <a:t>19/11/2025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625849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E1DCF-0B7E-42EF-A1CB-5733FF206313}" type="datetimeFigureOut">
              <a:rPr lang="fr-FR" smtClean="0"/>
              <a:t>19/11/2025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101372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3E1DCF-0B7E-42EF-A1CB-5733FF206313}" type="datetimeFigureOut">
              <a:rPr lang="fr-FR" smtClean="0"/>
              <a:t>19/11/2025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2739943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3E1DCF-0B7E-42EF-A1CB-5733FF206313}" type="datetimeFigureOut">
              <a:rPr lang="fr-FR" smtClean="0"/>
              <a:t>19/11/2025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2476688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3026831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a:t>
            </a:fld>
            <a:endParaRPr lang="fr-FR"/>
          </a:p>
        </p:txBody>
      </p:sp>
    </p:spTree>
    <p:extLst>
      <p:ext uri="{BB962C8B-B14F-4D97-AF65-F5344CB8AC3E}">
        <p14:creationId xmlns:p14="http://schemas.microsoft.com/office/powerpoint/2010/main" val="1829709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3E1DCF-0B7E-42EF-A1CB-5733FF206313}" type="datetimeFigureOut">
              <a:rPr lang="fr-FR" smtClean="0"/>
              <a:t>19/11/2025</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12DB3B-9DD8-40C9-9838-C7067BA12D90}" type="slidenum">
              <a:rPr lang="fr-FR" smtClean="0"/>
              <a:t>‹#›</a:t>
            </a:fld>
            <a:endParaRPr lang="fr-FR"/>
          </a:p>
        </p:txBody>
      </p:sp>
    </p:spTree>
    <p:extLst>
      <p:ext uri="{BB962C8B-B14F-4D97-AF65-F5344CB8AC3E}">
        <p14:creationId xmlns:p14="http://schemas.microsoft.com/office/powerpoint/2010/main" val="294876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fao.org/pwb"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tmp"/></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13941" y="3458895"/>
            <a:ext cx="9144000" cy="1666173"/>
          </a:xfrm>
        </p:spPr>
        <p:txBody>
          <a:bodyPr>
            <a:normAutofit fontScale="90000"/>
          </a:bodyPr>
          <a:lstStyle/>
          <a:p>
            <a:br>
              <a:rPr lang="fr-FR" dirty="0">
                <a:solidFill>
                  <a:schemeClr val="bg1"/>
                </a:solidFill>
              </a:rPr>
            </a:br>
            <a:br>
              <a:rPr lang="fr-FR" dirty="0">
                <a:solidFill>
                  <a:schemeClr val="bg1"/>
                </a:solidFill>
              </a:rPr>
            </a:br>
            <a:br>
              <a:rPr lang="fr-FR" dirty="0">
                <a:solidFill>
                  <a:schemeClr val="bg1"/>
                </a:solidFill>
              </a:rPr>
            </a:br>
            <a:r>
              <a:rPr lang="fr-FR" dirty="0">
                <a:solidFill>
                  <a:schemeClr val="bg1"/>
                </a:solidFill>
              </a:rPr>
              <a:t>Prospective stratégique de la FAO – Quatre déclencheurs de changement</a:t>
            </a:r>
          </a:p>
        </p:txBody>
      </p:sp>
    </p:spTree>
    <p:extLst>
      <p:ext uri="{BB962C8B-B14F-4D97-AF65-F5344CB8AC3E}">
        <p14:creationId xmlns:p14="http://schemas.microsoft.com/office/powerpoint/2010/main" val="281881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329516" cy="863907"/>
          </a:xfrm>
        </p:spPr>
        <p:txBody>
          <a:bodyPr>
            <a:normAutofit/>
          </a:bodyPr>
          <a:lstStyle/>
          <a:p>
            <a:r>
              <a:rPr lang="fr-FR" sz="4000" b="1" dirty="0">
                <a:solidFill>
                  <a:srgbClr val="386B89"/>
                </a:solidFill>
                <a:latin typeface="Baloo 2" panose="03080502040302020200" pitchFamily="66" charset="77"/>
              </a:rPr>
              <a:t>Objectifs de la session 6</a:t>
            </a:r>
          </a:p>
        </p:txBody>
      </p:sp>
      <p:sp>
        <p:nvSpPr>
          <p:cNvPr id="3" name="Content Placeholder 2"/>
          <p:cNvSpPr>
            <a:spLocks noGrp="1"/>
          </p:cNvSpPr>
          <p:nvPr>
            <p:ph idx="1"/>
          </p:nvPr>
        </p:nvSpPr>
        <p:spPr>
          <a:xfrm>
            <a:off x="838200" y="1356852"/>
            <a:ext cx="6796177" cy="4820111"/>
          </a:xfrm>
        </p:spPr>
        <p:txBody>
          <a:bodyPr>
            <a:normAutofit fontScale="85000" lnSpcReduction="20000"/>
          </a:bodyPr>
          <a:lstStyle/>
          <a:p>
            <a:pPr marL="0" indent="0">
              <a:buNone/>
            </a:pPr>
            <a:endParaRPr lang="en-US" dirty="0"/>
          </a:p>
          <a:p>
            <a:pPr marL="0" lvl="0" indent="0">
              <a:buNone/>
            </a:pPr>
            <a:r>
              <a:rPr lang="fr-FR" b="1" dirty="0"/>
              <a:t>1. Mettre en lumière les pratiques ou mécanismes </a:t>
            </a:r>
            <a:r>
              <a:rPr lang="fr-FR" dirty="0"/>
              <a:t>susceptibles de fonctionner comme</a:t>
            </a:r>
            <a:r>
              <a:rPr lang="fr-FR" b="1" dirty="0"/>
              <a:t> déclencheurs de changement </a:t>
            </a:r>
          </a:p>
          <a:p>
            <a:pPr marL="0" lvl="0" indent="0">
              <a:buNone/>
            </a:pPr>
            <a:endParaRPr lang="fr-FR" b="1" dirty="0"/>
          </a:p>
          <a:p>
            <a:pPr marL="0" lvl="0" indent="0">
              <a:buNone/>
            </a:pPr>
            <a:r>
              <a:rPr lang="fr-FR" b="1" dirty="0"/>
              <a:t>2. Identifier les obstacles structurels persistants</a:t>
            </a:r>
            <a:r>
              <a:rPr lang="fr-FR" dirty="0"/>
              <a:t> (juridiques, économiques, culturels) qui pourraient limiter l’effectivité de la mise en œuvre de ces déclencheurs dans les processus de gouvernance environnementale.</a:t>
            </a:r>
            <a:endParaRPr lang="en-US" dirty="0"/>
          </a:p>
          <a:p>
            <a:pPr marL="0" indent="0">
              <a:buNone/>
            </a:pPr>
            <a:r>
              <a:rPr lang="fr-FR" dirty="0"/>
              <a:t> </a:t>
            </a:r>
            <a:endParaRPr lang="en-US" dirty="0"/>
          </a:p>
          <a:p>
            <a:pPr marL="0" lvl="0" indent="0">
              <a:buNone/>
            </a:pPr>
            <a:r>
              <a:rPr lang="fr-FR" b="1" dirty="0"/>
              <a:t>3. Favoriser le partage d’expériences et de bonnes pratiques</a:t>
            </a:r>
            <a:r>
              <a:rPr lang="fr-FR" dirty="0"/>
              <a:t> pour palier les obstacles et promouvoir l’amélioration.</a:t>
            </a:r>
            <a:endParaRPr lang="en-US" dirty="0"/>
          </a:p>
          <a:p>
            <a:endParaRPr lang="fr-FR" dirty="0"/>
          </a:p>
        </p:txBody>
      </p:sp>
      <p:sp>
        <p:nvSpPr>
          <p:cNvPr id="4" name="TextBox 3"/>
          <p:cNvSpPr txBox="1"/>
          <p:nvPr/>
        </p:nvSpPr>
        <p:spPr>
          <a:xfrm>
            <a:off x="8111613" y="1061884"/>
            <a:ext cx="2841522" cy="1976284"/>
          </a:xfrm>
          <a:prstGeom prst="rect">
            <a:avLst/>
          </a:prstGeom>
          <a:noFill/>
        </p:spPr>
        <p:txBody>
          <a:bodyPr wrap="square" rtlCol="0">
            <a:spAutoFit/>
          </a:bodyPr>
          <a:lstStyle/>
          <a:p>
            <a:endParaRPr lang="fr-FR" dirty="0"/>
          </a:p>
        </p:txBody>
      </p:sp>
      <p:sp>
        <p:nvSpPr>
          <p:cNvPr id="7" name="TextBox 6"/>
          <p:cNvSpPr txBox="1"/>
          <p:nvPr/>
        </p:nvSpPr>
        <p:spPr>
          <a:xfrm>
            <a:off x="9492039" y="4304071"/>
            <a:ext cx="1231043" cy="369332"/>
          </a:xfrm>
          <a:prstGeom prst="rect">
            <a:avLst/>
          </a:prstGeom>
          <a:noFill/>
        </p:spPr>
        <p:txBody>
          <a:bodyPr wrap="none" rtlCol="0">
            <a:spAutoFit/>
          </a:bodyPr>
          <a:lstStyle/>
          <a:p>
            <a:r>
              <a:rPr lang="fr-FR" dirty="0"/>
              <a:t>Vos images</a:t>
            </a:r>
          </a:p>
        </p:txBody>
      </p:sp>
    </p:spTree>
    <p:extLst>
      <p:ext uri="{BB962C8B-B14F-4D97-AF65-F5344CB8AC3E}">
        <p14:creationId xmlns:p14="http://schemas.microsoft.com/office/powerpoint/2010/main" val="3501585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6">
            <a:extLst>
              <a:ext uri="{FF2B5EF4-FFF2-40B4-BE49-F238E27FC236}">
                <a16:creationId xmlns:a16="http://schemas.microsoft.com/office/drawing/2014/main" id="{B5C728B3-3C8B-FA35-0F7E-07E6C5D66B1C}"/>
              </a:ext>
            </a:extLst>
          </p:cNvPr>
          <p:cNvSpPr txBox="1">
            <a:spLocks/>
          </p:cNvSpPr>
          <p:nvPr/>
        </p:nvSpPr>
        <p:spPr>
          <a:xfrm>
            <a:off x="476705" y="379521"/>
            <a:ext cx="9802488" cy="1128514"/>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200"/>
              </a:lnSpc>
            </a:pPr>
            <a:r>
              <a:rPr lang="en-US" sz="4000" b="1" dirty="0">
                <a:solidFill>
                  <a:srgbClr val="386B89"/>
                </a:solidFill>
                <a:latin typeface="Baloo 2" panose="03080502040302020200" pitchFamily="66" charset="77"/>
                <a:cs typeface="Baloo 2" panose="03080502040302020200" pitchFamily="66" charset="77"/>
              </a:rPr>
              <a:t>Cadre S</a:t>
            </a:r>
            <a:r>
              <a:rPr lang="en-PT" sz="4000" b="1" dirty="0">
                <a:solidFill>
                  <a:srgbClr val="386B89"/>
                </a:solidFill>
                <a:latin typeface="Baloo 2" panose="03080502040302020200" pitchFamily="66" charset="77"/>
                <a:cs typeface="Baloo 2" panose="03080502040302020200" pitchFamily="66" charset="77"/>
              </a:rPr>
              <a:t>trat</a:t>
            </a:r>
            <a:r>
              <a:rPr lang="en-US" sz="4000" b="1" dirty="0">
                <a:solidFill>
                  <a:srgbClr val="386B89"/>
                </a:solidFill>
                <a:latin typeface="Baloo 2" panose="03080502040302020200" pitchFamily="66" charset="77"/>
                <a:cs typeface="Baloo 2" panose="03080502040302020200" pitchFamily="66" charset="77"/>
              </a:rPr>
              <a:t>é</a:t>
            </a:r>
            <a:r>
              <a:rPr lang="en-PT" sz="4000" b="1" dirty="0">
                <a:solidFill>
                  <a:srgbClr val="386B89"/>
                </a:solidFill>
                <a:latin typeface="Baloo 2" panose="03080502040302020200" pitchFamily="66" charset="77"/>
                <a:cs typeface="Baloo 2" panose="03080502040302020200" pitchFamily="66" charset="77"/>
              </a:rPr>
              <a:t>gi</a:t>
            </a:r>
            <a:r>
              <a:rPr lang="en-US" sz="4000" b="1" dirty="0" err="1">
                <a:solidFill>
                  <a:srgbClr val="386B89"/>
                </a:solidFill>
                <a:latin typeface="Baloo 2" panose="03080502040302020200" pitchFamily="66" charset="77"/>
                <a:cs typeface="Baloo 2" panose="03080502040302020200" pitchFamily="66" charset="77"/>
              </a:rPr>
              <a:t>que</a:t>
            </a:r>
            <a:r>
              <a:rPr lang="en-US" sz="4000" b="1" dirty="0">
                <a:solidFill>
                  <a:srgbClr val="386B89"/>
                </a:solidFill>
                <a:latin typeface="Baloo 2" panose="03080502040302020200" pitchFamily="66" charset="77"/>
                <a:cs typeface="Baloo 2" panose="03080502040302020200" pitchFamily="66" charset="77"/>
              </a:rPr>
              <a:t> de la FAO</a:t>
            </a:r>
            <a:endParaRPr lang="en-PT" sz="4000" b="1" dirty="0">
              <a:solidFill>
                <a:srgbClr val="386B89"/>
              </a:solidFill>
              <a:latin typeface="Baloo 2" panose="03080502040302020200" pitchFamily="66" charset="77"/>
              <a:cs typeface="Baloo 2" panose="03080502040302020200" pitchFamily="66" charset="77"/>
            </a:endParaRPr>
          </a:p>
          <a:p>
            <a:pPr>
              <a:lnSpc>
                <a:spcPct val="100000"/>
              </a:lnSpc>
            </a:pPr>
            <a:r>
              <a:rPr lang="en-GB" sz="2400" b="1" dirty="0">
                <a:solidFill>
                  <a:srgbClr val="386B89"/>
                </a:solidFill>
                <a:latin typeface="Baloo 2" panose="03080502040302020200" pitchFamily="66" charset="77"/>
                <a:cs typeface="Baloo 2" panose="03080502040302020200" pitchFamily="66" charset="77"/>
              </a:rPr>
              <a:t>(</a:t>
            </a:r>
            <a:r>
              <a:rPr lang="en-US" sz="2400" b="1" kern="0" dirty="0">
                <a:solidFill>
                  <a:srgbClr val="02B5E6"/>
                </a:solidFill>
                <a:latin typeface="Baloo 2" panose="03080502040302020200" pitchFamily="66" charset="77"/>
                <a:ea typeface="ＭＳ Ｐゴシック" pitchFamily="34" charset="-128"/>
                <a:cs typeface="Baloo 2" panose="03080502040302020200" pitchFamily="66" charset="77"/>
                <a:hlinkClick r:id="rId3">
                  <a:extLst>
                    <a:ext uri="{A12FA001-AC4F-418D-AE19-62706E023703}">
                      <ahyp:hlinkClr xmlns:ahyp="http://schemas.microsoft.com/office/drawing/2018/hyperlinkcolor" val="tx"/>
                    </a:ext>
                  </a:extLst>
                </a:hlinkClick>
              </a:rPr>
              <a:t>www.fao.org/pwb</a:t>
            </a:r>
            <a:r>
              <a:rPr lang="en-US" sz="2400" b="1" kern="0" dirty="0">
                <a:solidFill>
                  <a:srgbClr val="386B89"/>
                </a:solidFill>
                <a:latin typeface="Baloo 2" panose="03080502040302020200" pitchFamily="66" charset="77"/>
                <a:ea typeface="ＭＳ Ｐゴシック" pitchFamily="34" charset="-128"/>
                <a:cs typeface="Baloo 2" panose="03080502040302020200" pitchFamily="66" charset="77"/>
              </a:rPr>
              <a:t>)</a:t>
            </a:r>
            <a:endParaRPr lang="en-PT" sz="2400" b="1" dirty="0">
              <a:solidFill>
                <a:srgbClr val="386B89"/>
              </a:solidFill>
              <a:latin typeface="Baloo 2" panose="03080502040302020200" pitchFamily="66" charset="77"/>
              <a:cs typeface="Baloo 2" panose="03080502040302020200" pitchFamily="66" charset="77"/>
            </a:endParaRPr>
          </a:p>
        </p:txBody>
      </p:sp>
      <p:sp>
        <p:nvSpPr>
          <p:cNvPr id="18" name="TextBox 17">
            <a:extLst>
              <a:ext uri="{FF2B5EF4-FFF2-40B4-BE49-F238E27FC236}">
                <a16:creationId xmlns:a16="http://schemas.microsoft.com/office/drawing/2014/main" id="{2B8C7C16-4F3B-42FF-0B17-1CEF635FBAC9}"/>
              </a:ext>
            </a:extLst>
          </p:cNvPr>
          <p:cNvSpPr txBox="1"/>
          <p:nvPr/>
        </p:nvSpPr>
        <p:spPr>
          <a:xfrm>
            <a:off x="476705" y="1852208"/>
            <a:ext cx="3902790" cy="4623573"/>
          </a:xfrm>
          <a:prstGeom prst="rect">
            <a:avLst/>
          </a:prstGeom>
          <a:noFill/>
          <a:effectLst/>
        </p:spPr>
        <p:txBody>
          <a:bodyPr wrap="square">
            <a:spAutoFit/>
          </a:bodyPr>
          <a:lstStyle/>
          <a:p>
            <a:pPr>
              <a:lnSpc>
                <a:spcPct val="150000"/>
              </a:lnSpc>
            </a:pPr>
            <a:r>
              <a:rPr lang="en-US"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S</a:t>
            </a:r>
            <a:r>
              <a:rPr lang="fr-FR"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outenir</a:t>
            </a:r>
            <a:r>
              <a:rPr lang="fr-FR"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le Programme 2030 au moyen d’une transition vers des systèmes agroalimentaires PLUS efficaces, PLUS inclusifs, PLUS résilients et PLUS durables qui permettent d’apporter des </a:t>
            </a:r>
            <a:r>
              <a:rPr lang="en-US" dirty="0" err="1">
                <a:ln w="0"/>
                <a:solidFill>
                  <a:srgbClr val="02B5E6"/>
                </a:solidFill>
                <a:effectLst>
                  <a:innerShdw blurRad="63500" dist="50800" dir="18900000">
                    <a:prstClr val="black">
                      <a:alpha val="50000"/>
                    </a:prstClr>
                  </a:innerShdw>
                </a:effectLst>
                <a:latin typeface="Poppins" pitchFamily="2" charset="77"/>
                <a:cs typeface="Poppins" pitchFamily="2" charset="77"/>
              </a:rPr>
              <a:t>améliorations</a:t>
            </a:r>
            <a:r>
              <a:rPr lang="en-US" dirty="0">
                <a:ln w="0"/>
                <a:solidFill>
                  <a:srgbClr val="02B5E6"/>
                </a:solidFill>
                <a:effectLst>
                  <a:innerShdw blurRad="63500" dist="50800" dir="18900000">
                    <a:prstClr val="black">
                      <a:alpha val="50000"/>
                    </a:prstClr>
                  </a:innerShdw>
                </a:effectLst>
                <a:latin typeface="Poppins" pitchFamily="2" charset="77"/>
                <a:cs typeface="Poppins" pitchFamily="2" charset="77"/>
              </a:rPr>
              <a:t> </a:t>
            </a:r>
            <a:r>
              <a:rPr lang="en-US"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en</a:t>
            </a:r>
            <a:r>
              <a:rPr lang="en-US"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matière de </a:t>
            </a:r>
            <a:r>
              <a:rPr lang="en-US" dirty="0">
                <a:ln w="0"/>
                <a:solidFill>
                  <a:srgbClr val="02B5E6"/>
                </a:solidFill>
                <a:effectLst>
                  <a:innerShdw blurRad="63500" dist="50800" dir="18900000">
                    <a:prstClr val="black">
                      <a:alpha val="50000"/>
                    </a:prstClr>
                  </a:innerShdw>
                </a:effectLst>
                <a:latin typeface="Poppins" pitchFamily="2" charset="77"/>
                <a:cs typeface="Poppins" pitchFamily="2" charset="77"/>
              </a:rPr>
              <a:t>production</a:t>
            </a:r>
            <a:r>
              <a:rPr lang="en-US" dirty="0">
                <a:ln w="0"/>
                <a:solidFill>
                  <a:srgbClr val="003EB7"/>
                </a:solidFill>
                <a:effectLst>
                  <a:innerShdw blurRad="63500" dist="50800" dir="18900000">
                    <a:prstClr val="black">
                      <a:alpha val="50000"/>
                    </a:prstClr>
                  </a:innerShdw>
                </a:effectLst>
                <a:latin typeface="Poppins" pitchFamily="2" charset="77"/>
                <a:cs typeface="Poppins" pitchFamily="2" charset="77"/>
              </a:rPr>
              <a:t>, </a:t>
            </a:r>
            <a:r>
              <a:rPr lang="en-US"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de</a:t>
            </a:r>
            <a:r>
              <a:rPr lang="en-US" dirty="0">
                <a:ln w="0"/>
                <a:solidFill>
                  <a:srgbClr val="02B5E6"/>
                </a:solidFill>
                <a:effectLst>
                  <a:innerShdw blurRad="63500" dist="50800" dir="18900000">
                    <a:prstClr val="black">
                      <a:alpha val="50000"/>
                    </a:prstClr>
                  </a:innerShdw>
                </a:effectLst>
                <a:latin typeface="Poppins" pitchFamily="2" charset="77"/>
                <a:cs typeface="Poppins" pitchFamily="2" charset="77"/>
              </a:rPr>
              <a:t> nutrition</a:t>
            </a:r>
            <a:r>
              <a:rPr lang="en-US" dirty="0">
                <a:ln w="0"/>
                <a:solidFill>
                  <a:srgbClr val="003EB7"/>
                </a:solidFill>
                <a:effectLst>
                  <a:innerShdw blurRad="63500" dist="50800" dir="18900000">
                    <a:prstClr val="black">
                      <a:alpha val="50000"/>
                    </a:prstClr>
                  </a:innerShdw>
                </a:effectLst>
                <a:latin typeface="Poppins" pitchFamily="2" charset="77"/>
                <a:cs typeface="Poppins" pitchFamily="2" charset="77"/>
              </a:rPr>
              <a:t>, </a:t>
            </a:r>
            <a:r>
              <a:rPr lang="en-US"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d’</a:t>
            </a:r>
            <a:r>
              <a:rPr lang="en-US" dirty="0" err="1">
                <a:ln w="0"/>
                <a:solidFill>
                  <a:srgbClr val="02B5E6"/>
                </a:solidFill>
                <a:effectLst>
                  <a:innerShdw blurRad="63500" dist="50800" dir="18900000">
                    <a:prstClr val="black">
                      <a:alpha val="50000"/>
                    </a:prstClr>
                  </a:innerShdw>
                </a:effectLst>
                <a:latin typeface="Poppins" pitchFamily="2" charset="77"/>
                <a:cs typeface="Poppins" pitchFamily="2" charset="77"/>
              </a:rPr>
              <a:t>environnement</a:t>
            </a:r>
            <a:r>
              <a:rPr lang="en-US" dirty="0">
                <a:ln w="0"/>
                <a:solidFill>
                  <a:srgbClr val="003EB7"/>
                </a:solidFill>
                <a:effectLst>
                  <a:innerShdw blurRad="63500" dist="50800" dir="18900000">
                    <a:prstClr val="black">
                      <a:alpha val="50000"/>
                    </a:prstClr>
                  </a:innerShdw>
                </a:effectLst>
                <a:latin typeface="Poppins" pitchFamily="2" charset="77"/>
                <a:cs typeface="Poppins" pitchFamily="2" charset="77"/>
              </a:rPr>
              <a:t>, </a:t>
            </a:r>
            <a:r>
              <a:rPr lang="en-US"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et</a:t>
            </a:r>
            <a:r>
              <a:rPr lang="en-US" dirty="0">
                <a:ln w="0"/>
                <a:solidFill>
                  <a:srgbClr val="02B5E6"/>
                </a:solidFill>
                <a:effectLst>
                  <a:innerShdw blurRad="63500" dist="50800" dir="18900000">
                    <a:prstClr val="black">
                      <a:alpha val="50000"/>
                    </a:prstClr>
                  </a:innerShdw>
                </a:effectLst>
                <a:latin typeface="Poppins" pitchFamily="2" charset="77"/>
                <a:cs typeface="Poppins" pitchFamily="2" charset="77"/>
              </a:rPr>
              <a:t> </a:t>
            </a:r>
            <a:r>
              <a:rPr lang="en-US"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de </a:t>
            </a:r>
            <a:r>
              <a:rPr lang="en-US" dirty="0">
                <a:ln w="0"/>
                <a:solidFill>
                  <a:srgbClr val="02B5E6"/>
                </a:solidFill>
                <a:effectLst>
                  <a:innerShdw blurRad="63500" dist="50800" dir="18900000">
                    <a:prstClr val="black">
                      <a:alpha val="50000"/>
                    </a:prstClr>
                  </a:innerShdw>
                </a:effectLst>
                <a:latin typeface="Poppins" pitchFamily="2" charset="77"/>
                <a:cs typeface="Poppins" pitchFamily="2" charset="77"/>
              </a:rPr>
              <a:t>conditions de vie</a:t>
            </a:r>
            <a:r>
              <a:rPr lang="en-US" dirty="0">
                <a:ln w="0"/>
                <a:solidFill>
                  <a:srgbClr val="003EB7"/>
                </a:solidFill>
                <a:effectLst>
                  <a:innerShdw blurRad="63500" dist="50800" dir="18900000">
                    <a:prstClr val="black">
                      <a:alpha val="50000"/>
                    </a:prstClr>
                  </a:innerShdw>
                </a:effectLst>
                <a:latin typeface="Poppins" pitchFamily="2" charset="77"/>
                <a:cs typeface="Poppins" pitchFamily="2" charset="77"/>
              </a:rPr>
              <a:t>, </a:t>
            </a:r>
            <a:r>
              <a:rPr lang="en-US"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ne </a:t>
            </a:r>
            <a:r>
              <a:rPr lang="en-US"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laissant</a:t>
            </a:r>
            <a:r>
              <a:rPr lang="en-US"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personne</a:t>
            </a:r>
            <a:r>
              <a:rPr lang="en-US"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de </a:t>
            </a:r>
            <a:r>
              <a:rPr lang="en-US"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coté</a:t>
            </a:r>
            <a:r>
              <a:rPr lang="en-US"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p>
        </p:txBody>
      </p:sp>
      <p:pic>
        <p:nvPicPr>
          <p:cNvPr id="2" name="image1.png">
            <a:extLst>
              <a:ext uri="{FF2B5EF4-FFF2-40B4-BE49-F238E27FC236}">
                <a16:creationId xmlns:a16="http://schemas.microsoft.com/office/drawing/2014/main" id="{8DA5DBCF-DC9E-1CF0-8842-739144A621E8}"/>
              </a:ext>
            </a:extLst>
          </p:cNvPr>
          <p:cNvPicPr>
            <a:picLocks noGrp="1"/>
          </p:cNvPicPr>
          <p:nvPr>
            <p:ph idx="1"/>
          </p:nvPr>
        </p:nvPicPr>
        <p:blipFill>
          <a:blip r:embed="rId4" cstate="print">
            <a:extLst>
              <a:ext uri="{28A0092B-C50C-407E-A947-70E740481C1C}">
                <a14:useLocalDpi xmlns:a14="http://schemas.microsoft.com/office/drawing/2010/main" val="0"/>
              </a:ext>
            </a:extLst>
          </a:blip>
          <a:stretch>
            <a:fillRect/>
          </a:stretch>
        </p:blipFill>
        <p:spPr>
          <a:xfrm>
            <a:off x="4652547" y="1654549"/>
            <a:ext cx="3565478" cy="4604164"/>
          </a:xfrm>
          <a:prstGeom prst="rect">
            <a:avLst/>
          </a:prstGeom>
          <a:ln>
            <a:solidFill>
              <a:srgbClr val="00B050"/>
            </a:solidFill>
          </a:ln>
        </p:spPr>
      </p:pic>
      <p:pic>
        <p:nvPicPr>
          <p:cNvPr id="3" name="Picture 2" descr="A blue and orange cover with hexagons and images of a person holding a salad&#10;&#10;Description automatically generated">
            <a:extLst>
              <a:ext uri="{FF2B5EF4-FFF2-40B4-BE49-F238E27FC236}">
                <a16:creationId xmlns:a16="http://schemas.microsoft.com/office/drawing/2014/main" id="{AF86EB15-A455-559D-D795-47E9AD66EB89}"/>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8346588" y="1644003"/>
            <a:ext cx="3565478" cy="4604164"/>
          </a:xfrm>
          <a:prstGeom prst="rect">
            <a:avLst/>
          </a:prstGeom>
        </p:spPr>
      </p:pic>
    </p:spTree>
    <p:extLst>
      <p:ext uri="{BB962C8B-B14F-4D97-AF65-F5344CB8AC3E}">
        <p14:creationId xmlns:p14="http://schemas.microsoft.com/office/powerpoint/2010/main" val="2443795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uppo 1">
            <a:extLst>
              <a:ext uri="{FF2B5EF4-FFF2-40B4-BE49-F238E27FC236}">
                <a16:creationId xmlns:a16="http://schemas.microsoft.com/office/drawing/2014/main" id="{91360612-0461-494B-57C3-0F847A821432}"/>
              </a:ext>
            </a:extLst>
          </p:cNvPr>
          <p:cNvGrpSpPr/>
          <p:nvPr/>
        </p:nvGrpSpPr>
        <p:grpSpPr>
          <a:xfrm>
            <a:off x="1236339" y="494494"/>
            <a:ext cx="1824000" cy="5869011"/>
            <a:chOff x="2253124" y="565316"/>
            <a:chExt cx="1341412" cy="3833829"/>
          </a:xfrm>
        </p:grpSpPr>
        <p:sp>
          <p:nvSpPr>
            <p:cNvPr id="63" name="Rectangle 7">
              <a:extLst>
                <a:ext uri="{FF2B5EF4-FFF2-40B4-BE49-F238E27FC236}">
                  <a16:creationId xmlns:a16="http://schemas.microsoft.com/office/drawing/2014/main" id="{B2518FD9-F11B-3430-BE84-890A33481E69}"/>
                </a:ext>
              </a:extLst>
            </p:cNvPr>
            <p:cNvSpPr/>
            <p:nvPr/>
          </p:nvSpPr>
          <p:spPr>
            <a:xfrm>
              <a:off x="2253125" y="2516494"/>
              <a:ext cx="1337841" cy="1826906"/>
            </a:xfrm>
            <a:prstGeom prst="rect">
              <a:avLst/>
            </a:prstGeom>
            <a:solidFill>
              <a:sysClr val="window" lastClr="FFFFFF">
                <a:lumMod val="95000"/>
              </a:sysClr>
            </a:solidFill>
            <a:ln w="12700" cap="flat" cmpd="sng" algn="ctr">
              <a:noFill/>
              <a:prstDash val="solid"/>
              <a:miter lim="800000"/>
            </a:ln>
            <a:effectLst/>
          </p:spPr>
          <p:txBody>
            <a:bodyPr lIns="144000" tIns="108000" rtlCol="0" anchor="t"/>
            <a:lstStyle/>
            <a:p>
              <a:pPr marL="0" marR="0" lvl="0" indent="0" defTabSz="914400" eaLnBrk="1" fontAlgn="auto" latinLnBrk="0" hangingPunct="1">
                <a:lnSpc>
                  <a:spcPts val="1467"/>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rPr>
                <a:t>Ensure sustainable consumption and production patterns, through efficient and inclusive food and agriculture supply chains at local, regional and global level, ensuring resilient and sustainable agrifood systems in a changing climate and environment </a:t>
              </a:r>
            </a:p>
          </p:txBody>
        </p:sp>
        <p:sp>
          <p:nvSpPr>
            <p:cNvPr id="64" name="Rectangle 27">
              <a:extLst>
                <a:ext uri="{FF2B5EF4-FFF2-40B4-BE49-F238E27FC236}">
                  <a16:creationId xmlns:a16="http://schemas.microsoft.com/office/drawing/2014/main" id="{08447939-1C8E-8276-40E1-9E9DBEDA0CBE}"/>
                </a:ext>
              </a:extLst>
            </p:cNvPr>
            <p:cNvSpPr/>
            <p:nvPr/>
          </p:nvSpPr>
          <p:spPr>
            <a:xfrm>
              <a:off x="2253124" y="4341326"/>
              <a:ext cx="1337840" cy="57819"/>
            </a:xfrm>
            <a:prstGeom prst="rect">
              <a:avLst/>
            </a:prstGeom>
            <a:solidFill>
              <a:sysClr val="windowText" lastClr="000000">
                <a:lumMod val="65000"/>
                <a:lumOff val="35000"/>
              </a:sysClr>
            </a:solidFill>
            <a:ln w="12700" cap="flat" cmpd="sng" algn="ctr">
              <a:noFill/>
              <a:prstDash val="solid"/>
              <a:miter lim="800000"/>
            </a:ln>
            <a:effectLst/>
          </p:spPr>
          <p:txBody>
            <a:bodyPr rtlCol="0" anchor="t"/>
            <a:lstStyle/>
            <a:p>
              <a:pPr marL="0" marR="0" lvl="0" indent="0" defTabSz="914400" eaLnBrk="1" fontAlgn="auto" latinLnBrk="0" hangingPunct="1">
                <a:lnSpc>
                  <a:spcPct val="15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A5A5A5"/>
                </a:solidFill>
                <a:effectLst/>
                <a:uLnTx/>
                <a:uFillTx/>
                <a:latin typeface="Source Sans Pro Light" panose="020B0403030403020204" pitchFamily="34" charset="-18"/>
                <a:ea typeface="+mn-ea"/>
                <a:cs typeface="+mn-cs"/>
              </a:endParaRPr>
            </a:p>
          </p:txBody>
        </p:sp>
        <p:pic>
          <p:nvPicPr>
            <p:cNvPr id="65" name="Immagine 4">
              <a:extLst>
                <a:ext uri="{FF2B5EF4-FFF2-40B4-BE49-F238E27FC236}">
                  <a16:creationId xmlns:a16="http://schemas.microsoft.com/office/drawing/2014/main" id="{3512F1CB-F69D-3C6D-BC4D-C0EA611D1F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083" b="41267"/>
            <a:stretch/>
          </p:blipFill>
          <p:spPr>
            <a:xfrm>
              <a:off x="2253124" y="1269372"/>
              <a:ext cx="1337841" cy="1238034"/>
            </a:xfrm>
            <a:prstGeom prst="rect">
              <a:avLst/>
            </a:prstGeom>
          </p:spPr>
        </p:pic>
        <p:sp>
          <p:nvSpPr>
            <p:cNvPr id="66" name="Rettangolo 5">
              <a:extLst>
                <a:ext uri="{FF2B5EF4-FFF2-40B4-BE49-F238E27FC236}">
                  <a16:creationId xmlns:a16="http://schemas.microsoft.com/office/drawing/2014/main" id="{632D6669-ADD7-80F2-ECF4-636090968B01}"/>
                </a:ext>
              </a:extLst>
            </p:cNvPr>
            <p:cNvSpPr/>
            <p:nvPr/>
          </p:nvSpPr>
          <p:spPr>
            <a:xfrm>
              <a:off x="2253125" y="943986"/>
              <a:ext cx="1341411" cy="449917"/>
            </a:xfrm>
            <a:prstGeom prst="rect">
              <a:avLst/>
            </a:prstGeom>
            <a:solidFill>
              <a:srgbClr val="1BA5AB"/>
            </a:solidFill>
            <a:ln w="12700" cap="flat" cmpd="sng" algn="ctr">
              <a:noFill/>
              <a:prstDash val="solid"/>
              <a:miter lim="800000"/>
            </a:ln>
            <a:effectLst/>
          </p:spPr>
          <p:txBody>
            <a:bodyPr rtlCol="0" anchor="ctr"/>
            <a:lstStyle/>
            <a:p>
              <a:pPr marL="0" marR="0" lvl="0" indent="0" algn="ctr" defTabSz="914400" eaLnBrk="1" fontAlgn="auto" latinLnBrk="0" hangingPunct="1">
                <a:lnSpc>
                  <a:spcPts val="1400"/>
                </a:lnSpc>
                <a:spcBef>
                  <a:spcPts val="0"/>
                </a:spcBef>
                <a:spcAft>
                  <a:spcPts val="0"/>
                </a:spcAft>
                <a:buClrTx/>
                <a:buSzTx/>
                <a:buFontTx/>
                <a:buNone/>
                <a:tabLst/>
                <a:defRPr/>
              </a:pPr>
              <a:endParaRPr kumimoji="0" lang="pl-PL" sz="1500" b="0" i="0" u="none" strike="noStrike" kern="0" cap="none" spc="0" normalizeH="0" baseline="0" noProof="0" dirty="0">
                <a:ln>
                  <a:noFill/>
                </a:ln>
                <a:solidFill>
                  <a:prstClr val="white"/>
                </a:solidFill>
                <a:effectLst/>
                <a:uLnTx/>
                <a:uFillTx/>
                <a:latin typeface="Source Sans Pro Black" panose="020B0803030403020204" pitchFamily="34" charset="-18"/>
                <a:ea typeface="Bebas Neue" charset="0"/>
                <a:cs typeface="Bebas Neue" charset="0"/>
              </a:endParaRPr>
            </a:p>
            <a:p>
              <a:pPr marL="0" marR="0" lvl="0" indent="0" algn="ctr" defTabSz="914400" eaLnBrk="1" fontAlgn="auto" latinLnBrk="0" hangingPunct="1">
                <a:lnSpc>
                  <a:spcPts val="1400"/>
                </a:lnSpc>
                <a:spcBef>
                  <a:spcPts val="0"/>
                </a:spcBef>
                <a:spcAft>
                  <a:spcPts val="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Source Sans Pro Black" panose="020B0803030403020204" pitchFamily="34" charset="-18"/>
                  <a:ea typeface="Bebas Neue" charset="0"/>
                  <a:cs typeface="Bebas Neue" charset="0"/>
                </a:rPr>
                <a:t>AMÉLIORATION EN MATIÈRE DE</a:t>
              </a:r>
              <a:r>
                <a:rPr kumimoji="0" lang="pl-PL" sz="1500" b="0" i="0" u="none" strike="noStrike" kern="0" cap="none" spc="0" normalizeH="0" baseline="0" noProof="0" dirty="0">
                  <a:ln>
                    <a:noFill/>
                  </a:ln>
                  <a:solidFill>
                    <a:prstClr val="white"/>
                  </a:solidFill>
                  <a:effectLst/>
                  <a:uLnTx/>
                  <a:uFillTx/>
                  <a:latin typeface="Source Sans Pro Black" panose="020B0803030403020204" pitchFamily="34" charset="-18"/>
                  <a:ea typeface="Bebas Neue" charset="0"/>
                  <a:cs typeface="Bebas Neue" charset="0"/>
                </a:rPr>
                <a:t> PRO</a:t>
              </a:r>
              <a:r>
                <a:rPr lang="en-US" sz="1500" kern="0" dirty="0">
                  <a:solidFill>
                    <a:prstClr val="white"/>
                  </a:solidFill>
                  <a:latin typeface="Source Sans Pro Black" panose="020B0803030403020204" pitchFamily="34" charset="-18"/>
                  <a:ea typeface="Bebas Neue" charset="0"/>
                  <a:cs typeface="Bebas Neue" charset="0"/>
                </a:rPr>
                <a:t>D</a:t>
              </a:r>
              <a:r>
                <a:rPr kumimoji="0" lang="pl-PL" sz="1500" b="0" i="0" u="none" strike="noStrike" kern="0" cap="none" spc="0" normalizeH="0" baseline="0" noProof="0" dirty="0">
                  <a:ln>
                    <a:noFill/>
                  </a:ln>
                  <a:solidFill>
                    <a:prstClr val="white"/>
                  </a:solidFill>
                  <a:effectLst/>
                  <a:uLnTx/>
                  <a:uFillTx/>
                  <a:latin typeface="Source Sans Pro Black" panose="020B0803030403020204" pitchFamily="34" charset="-18"/>
                  <a:ea typeface="Bebas Neue" charset="0"/>
                  <a:cs typeface="Bebas Neue" charset="0"/>
                </a:rPr>
                <a:t>UCTION</a:t>
              </a:r>
              <a:endParaRPr kumimoji="0" lang="en-US" sz="1500" b="0" i="0" u="none" strike="noStrike" kern="0" cap="none" spc="0" normalizeH="0" baseline="0" noProof="0" dirty="0">
                <a:ln>
                  <a:noFill/>
                </a:ln>
                <a:solidFill>
                  <a:prstClr val="white"/>
                </a:solidFill>
                <a:effectLst/>
                <a:uLnTx/>
                <a:uFillTx/>
                <a:latin typeface="Source Sans Pro Black" panose="020B0803030403020204" pitchFamily="34" charset="-18"/>
                <a:ea typeface="Bebas Neue" charset="0"/>
                <a:cs typeface="Bebas Neue" charset="0"/>
              </a:endParaRPr>
            </a:p>
          </p:txBody>
        </p:sp>
        <p:pic>
          <p:nvPicPr>
            <p:cNvPr id="67" name="Immagine 6">
              <a:extLst>
                <a:ext uri="{FF2B5EF4-FFF2-40B4-BE49-F238E27FC236}">
                  <a16:creationId xmlns:a16="http://schemas.microsoft.com/office/drawing/2014/main" id="{9E19B8FC-A383-4F14-D075-D8959CE47A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71597" y="565316"/>
              <a:ext cx="506250" cy="506250"/>
            </a:xfrm>
            <a:prstGeom prst="rect">
              <a:avLst/>
            </a:prstGeom>
            <a:ln w="38100">
              <a:noFill/>
            </a:ln>
          </p:spPr>
        </p:pic>
      </p:grpSp>
      <p:grpSp>
        <p:nvGrpSpPr>
          <p:cNvPr id="68" name="Gruppo 7">
            <a:extLst>
              <a:ext uri="{FF2B5EF4-FFF2-40B4-BE49-F238E27FC236}">
                <a16:creationId xmlns:a16="http://schemas.microsoft.com/office/drawing/2014/main" id="{C14185F3-1391-6068-463B-19A091F28D1A}"/>
              </a:ext>
            </a:extLst>
          </p:cNvPr>
          <p:cNvGrpSpPr/>
          <p:nvPr/>
        </p:nvGrpSpPr>
        <p:grpSpPr>
          <a:xfrm>
            <a:off x="8252491" y="620215"/>
            <a:ext cx="1824000" cy="4698028"/>
            <a:chOff x="6693313" y="565316"/>
            <a:chExt cx="1344983" cy="3541212"/>
          </a:xfrm>
        </p:grpSpPr>
        <p:sp>
          <p:nvSpPr>
            <p:cNvPr id="69" name="Rectangle 7">
              <a:extLst>
                <a:ext uri="{FF2B5EF4-FFF2-40B4-BE49-F238E27FC236}">
                  <a16:creationId xmlns:a16="http://schemas.microsoft.com/office/drawing/2014/main" id="{8848633A-289D-91D5-B589-DD1D88AD3FA4}"/>
                </a:ext>
              </a:extLst>
            </p:cNvPr>
            <p:cNvSpPr/>
            <p:nvPr/>
          </p:nvSpPr>
          <p:spPr>
            <a:xfrm>
              <a:off x="6696885" y="2516495"/>
              <a:ext cx="1337841" cy="1590033"/>
            </a:xfrm>
            <a:prstGeom prst="rect">
              <a:avLst/>
            </a:prstGeom>
            <a:solidFill>
              <a:sysClr val="window" lastClr="FFFFFF">
                <a:lumMod val="95000"/>
              </a:sysClr>
            </a:solidFill>
            <a:ln w="12700" cap="flat" cmpd="sng" algn="ctr">
              <a:noFill/>
              <a:prstDash val="solid"/>
              <a:miter lim="800000"/>
            </a:ln>
            <a:effectLst/>
          </p:spPr>
          <p:txBody>
            <a:bodyPr lIns="144000" tIns="108000" rtlCol="0" anchor="t"/>
            <a:lstStyle/>
            <a:p>
              <a:pPr marL="0" marR="0" lvl="0" indent="0" defTabSz="914400" eaLnBrk="1" fontAlgn="auto" latinLnBrk="0" hangingPunct="1">
                <a:lnSpc>
                  <a:spcPts val="1467"/>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rPr>
                <a:t>Promote inclusive economic growth by reducing inequalities (urban/rural areas, rich/poor countries, men/women) </a:t>
              </a:r>
            </a:p>
          </p:txBody>
        </p:sp>
        <p:sp>
          <p:nvSpPr>
            <p:cNvPr id="70" name="Rectangle 27">
              <a:extLst>
                <a:ext uri="{FF2B5EF4-FFF2-40B4-BE49-F238E27FC236}">
                  <a16:creationId xmlns:a16="http://schemas.microsoft.com/office/drawing/2014/main" id="{CAF37219-E663-5542-CB72-3EB9F477FC8A}"/>
                </a:ext>
              </a:extLst>
            </p:cNvPr>
            <p:cNvSpPr/>
            <p:nvPr/>
          </p:nvSpPr>
          <p:spPr>
            <a:xfrm>
              <a:off x="6693313" y="4048709"/>
              <a:ext cx="1337840" cy="57819"/>
            </a:xfrm>
            <a:prstGeom prst="rect">
              <a:avLst/>
            </a:prstGeom>
            <a:solidFill>
              <a:sysClr val="windowText" lastClr="000000">
                <a:lumMod val="65000"/>
                <a:lumOff val="35000"/>
              </a:sysClr>
            </a:solidFill>
            <a:ln w="12700" cap="flat" cmpd="sng" algn="ctr">
              <a:noFill/>
              <a:prstDash val="solid"/>
              <a:miter lim="800000"/>
            </a:ln>
            <a:effectLst/>
          </p:spPr>
          <p:txBody>
            <a:bodyPr rtlCol="0" anchor="t"/>
            <a:lstStyle/>
            <a:p>
              <a:pPr marL="0" marR="0" lvl="0" indent="0" defTabSz="914400" eaLnBrk="1" fontAlgn="auto" latinLnBrk="0" hangingPunct="1">
                <a:lnSpc>
                  <a:spcPct val="15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A5A5A5"/>
                </a:solidFill>
                <a:effectLst/>
                <a:uLnTx/>
                <a:uFillTx/>
                <a:latin typeface="Source Sans Pro Light" panose="020B0403030403020204" pitchFamily="34" charset="-18"/>
                <a:ea typeface="+mn-ea"/>
                <a:cs typeface="+mn-cs"/>
              </a:endParaRPr>
            </a:p>
          </p:txBody>
        </p:sp>
        <p:pic>
          <p:nvPicPr>
            <p:cNvPr id="71" name="Immagine 10">
              <a:extLst>
                <a:ext uri="{FF2B5EF4-FFF2-40B4-BE49-F238E27FC236}">
                  <a16:creationId xmlns:a16="http://schemas.microsoft.com/office/drawing/2014/main" id="{18BA52C0-DD07-DA07-BCFC-68A46A3AA7C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083" b="41267"/>
            <a:stretch/>
          </p:blipFill>
          <p:spPr>
            <a:xfrm>
              <a:off x="6696884" y="1269372"/>
              <a:ext cx="1337841" cy="1238034"/>
            </a:xfrm>
            <a:prstGeom prst="rect">
              <a:avLst/>
            </a:prstGeom>
          </p:spPr>
        </p:pic>
        <p:sp>
          <p:nvSpPr>
            <p:cNvPr id="72" name="Rettangolo 11">
              <a:extLst>
                <a:ext uri="{FF2B5EF4-FFF2-40B4-BE49-F238E27FC236}">
                  <a16:creationId xmlns:a16="http://schemas.microsoft.com/office/drawing/2014/main" id="{ED529C38-5B4B-2245-8D2E-C53D755EB9FC}"/>
                </a:ext>
              </a:extLst>
            </p:cNvPr>
            <p:cNvSpPr/>
            <p:nvPr/>
          </p:nvSpPr>
          <p:spPr>
            <a:xfrm>
              <a:off x="6696885" y="943986"/>
              <a:ext cx="1341411" cy="565533"/>
            </a:xfrm>
            <a:prstGeom prst="rect">
              <a:avLst/>
            </a:prstGeom>
            <a:solidFill>
              <a:srgbClr val="D7343C"/>
            </a:solidFill>
            <a:ln w="12700" cap="flat" cmpd="sng" algn="ctr">
              <a:noFill/>
              <a:prstDash val="solid"/>
              <a:miter lim="800000"/>
            </a:ln>
            <a:effectLst/>
          </p:spPr>
          <p:txBody>
            <a:bodyPr rtlCol="0" anchor="ctr"/>
            <a:lstStyle/>
            <a:p>
              <a:pPr marL="0" marR="0" lvl="0" indent="0" algn="ctr" defTabSz="914400" eaLnBrk="1" fontAlgn="auto" latinLnBrk="0" hangingPunct="1">
                <a:lnSpc>
                  <a:spcPts val="1400"/>
                </a:lnSpc>
                <a:spcBef>
                  <a:spcPts val="0"/>
                </a:spcBef>
                <a:spcAft>
                  <a:spcPts val="0"/>
                </a:spcAft>
                <a:buClrTx/>
                <a:buSzTx/>
                <a:buFontTx/>
                <a:buNone/>
                <a:tabLst/>
                <a:defRPr/>
              </a:pPr>
              <a:endParaRPr kumimoji="0" lang="pl-PL" sz="1500" b="0" i="0" u="none" strike="noStrike" kern="0" cap="none" spc="0" normalizeH="0" baseline="0" noProof="0" dirty="0">
                <a:ln>
                  <a:noFill/>
                </a:ln>
                <a:solidFill>
                  <a:prstClr val="white"/>
                </a:solidFill>
                <a:effectLst/>
                <a:uLnTx/>
                <a:uFillTx/>
                <a:latin typeface="Source Sans Pro Black" panose="020B0803030403020204" pitchFamily="34" charset="-18"/>
                <a:ea typeface="Bebas Neue" charset="0"/>
                <a:cs typeface="Bebas Neue" charset="0"/>
              </a:endParaRPr>
            </a:p>
            <a:p>
              <a:pPr lvl="0" algn="ctr">
                <a:lnSpc>
                  <a:spcPts val="1400"/>
                </a:lnSpc>
                <a:defRPr/>
              </a:pPr>
              <a:r>
                <a:rPr lang="en-US" sz="1500" kern="0" dirty="0">
                  <a:solidFill>
                    <a:prstClr val="white"/>
                  </a:solidFill>
                  <a:latin typeface="Source Sans Pro Black" panose="020B0803030403020204" pitchFamily="34" charset="-18"/>
                  <a:ea typeface="Bebas Neue" charset="0"/>
                  <a:cs typeface="Bebas Neue" charset="0"/>
                </a:rPr>
                <a:t>AMÉLIORATION EN MATIÈRE DE</a:t>
              </a:r>
              <a:r>
                <a:rPr lang="pl-PL" sz="1500" kern="0" dirty="0">
                  <a:solidFill>
                    <a:prstClr val="white"/>
                  </a:solidFill>
                  <a:latin typeface="Source Sans Pro Black" panose="020B0803030403020204" pitchFamily="34" charset="-18"/>
                  <a:ea typeface="Bebas Neue" charset="0"/>
                  <a:cs typeface="Bebas Neue" charset="0"/>
                </a:rPr>
                <a:t> </a:t>
              </a:r>
              <a:r>
                <a:rPr lang="en-US" sz="1500" kern="0" dirty="0">
                  <a:solidFill>
                    <a:prstClr val="white"/>
                  </a:solidFill>
                  <a:latin typeface="Source Sans Pro Black" panose="020B0803030403020204" pitchFamily="34" charset="-18"/>
                  <a:ea typeface="Bebas Neue" charset="0"/>
                  <a:cs typeface="Bebas Neue" charset="0"/>
                </a:rPr>
                <a:t>DE CONDITIONS DE VIE</a:t>
              </a:r>
              <a:endParaRPr kumimoji="0" lang="en-US" sz="1500" b="0" i="0" u="none" strike="noStrike" kern="0" cap="none" spc="0" normalizeH="0" baseline="0" noProof="0" dirty="0">
                <a:ln>
                  <a:noFill/>
                </a:ln>
                <a:solidFill>
                  <a:prstClr val="white"/>
                </a:solidFill>
                <a:effectLst/>
                <a:uLnTx/>
                <a:uFillTx/>
                <a:latin typeface="Source Sans Pro Black" panose="020B0803030403020204" pitchFamily="34" charset="-18"/>
                <a:ea typeface="Bebas Neue" charset="0"/>
                <a:cs typeface="Bebas Neue" charset="0"/>
              </a:endParaRPr>
            </a:p>
          </p:txBody>
        </p:sp>
        <p:pic>
          <p:nvPicPr>
            <p:cNvPr id="73" name="Immagine 12">
              <a:extLst>
                <a:ext uri="{FF2B5EF4-FFF2-40B4-BE49-F238E27FC236}">
                  <a16:creationId xmlns:a16="http://schemas.microsoft.com/office/drawing/2014/main" id="{00A383FA-9004-2D02-B3DC-7E757CD818C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112680" y="565316"/>
              <a:ext cx="506250" cy="506250"/>
            </a:xfrm>
            <a:prstGeom prst="rect">
              <a:avLst/>
            </a:prstGeom>
            <a:ln w="38100">
              <a:noFill/>
            </a:ln>
          </p:spPr>
        </p:pic>
        <p:pic>
          <p:nvPicPr>
            <p:cNvPr id="74" name="Immagine 13">
              <a:extLst>
                <a:ext uri="{FF2B5EF4-FFF2-40B4-BE49-F238E27FC236}">
                  <a16:creationId xmlns:a16="http://schemas.microsoft.com/office/drawing/2014/main" id="{91624062-F48A-DB67-B294-30BCBF67423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9439" t="16973" r="20467" b="20144"/>
            <a:stretch/>
          </p:blipFill>
          <p:spPr>
            <a:xfrm>
              <a:off x="6693313" y="1383664"/>
              <a:ext cx="1341411" cy="1122592"/>
            </a:xfrm>
            <a:prstGeom prst="rect">
              <a:avLst/>
            </a:prstGeom>
          </p:spPr>
        </p:pic>
      </p:grpSp>
      <p:grpSp>
        <p:nvGrpSpPr>
          <p:cNvPr id="75" name="Gruppo 14">
            <a:extLst>
              <a:ext uri="{FF2B5EF4-FFF2-40B4-BE49-F238E27FC236}">
                <a16:creationId xmlns:a16="http://schemas.microsoft.com/office/drawing/2014/main" id="{5CBD962D-45EB-4C68-40E4-8EFA31DF87DD}"/>
              </a:ext>
            </a:extLst>
          </p:cNvPr>
          <p:cNvGrpSpPr/>
          <p:nvPr/>
        </p:nvGrpSpPr>
        <p:grpSpPr>
          <a:xfrm>
            <a:off x="5930657" y="531855"/>
            <a:ext cx="1824001" cy="5868226"/>
            <a:chOff x="5236074" y="565316"/>
            <a:chExt cx="1341413" cy="3836287"/>
          </a:xfrm>
        </p:grpSpPr>
        <p:sp>
          <p:nvSpPr>
            <p:cNvPr id="76" name="Rectangle 7">
              <a:extLst>
                <a:ext uri="{FF2B5EF4-FFF2-40B4-BE49-F238E27FC236}">
                  <a16:creationId xmlns:a16="http://schemas.microsoft.com/office/drawing/2014/main" id="{79A09154-D6DF-4066-88A7-D5ED42EBD75B}"/>
                </a:ext>
              </a:extLst>
            </p:cNvPr>
            <p:cNvSpPr/>
            <p:nvPr/>
          </p:nvSpPr>
          <p:spPr>
            <a:xfrm>
              <a:off x="5236074" y="2516494"/>
              <a:ext cx="1341411" cy="1826906"/>
            </a:xfrm>
            <a:prstGeom prst="rect">
              <a:avLst/>
            </a:prstGeom>
            <a:solidFill>
              <a:sysClr val="window" lastClr="FFFFFF">
                <a:lumMod val="95000"/>
              </a:sysClr>
            </a:solidFill>
            <a:ln w="12700" cap="flat" cmpd="sng" algn="ctr">
              <a:noFill/>
              <a:prstDash val="solid"/>
              <a:miter lim="800000"/>
            </a:ln>
            <a:effectLst/>
          </p:spPr>
          <p:txBody>
            <a:bodyPr lIns="144000" tIns="108000" rtlCol="0" anchor="t"/>
            <a:lstStyle/>
            <a:p>
              <a:pPr marL="0" marR="0" lvl="0" indent="0" defTabSz="914400" eaLnBrk="1" fontAlgn="auto" latinLnBrk="0" hangingPunct="1">
                <a:lnSpc>
                  <a:spcPts val="1467"/>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rPr>
                <a:t>Protect, restore and promote sustainable use of terrestrial and marine ecosystems and combat climate change (reduce, reuse, recycle, residual management) through MORE efficient, inclusive, resilient and sustainable agrifood systems </a:t>
              </a:r>
            </a:p>
          </p:txBody>
        </p:sp>
        <p:sp>
          <p:nvSpPr>
            <p:cNvPr id="77" name="Rectangle 27">
              <a:extLst>
                <a:ext uri="{FF2B5EF4-FFF2-40B4-BE49-F238E27FC236}">
                  <a16:creationId xmlns:a16="http://schemas.microsoft.com/office/drawing/2014/main" id="{C79298BF-01A2-C14E-8360-B326F72183B5}"/>
                </a:ext>
              </a:extLst>
            </p:cNvPr>
            <p:cNvSpPr/>
            <p:nvPr/>
          </p:nvSpPr>
          <p:spPr>
            <a:xfrm>
              <a:off x="5236075" y="4343784"/>
              <a:ext cx="1337840" cy="57819"/>
            </a:xfrm>
            <a:prstGeom prst="rect">
              <a:avLst/>
            </a:prstGeom>
            <a:solidFill>
              <a:sysClr val="windowText" lastClr="000000">
                <a:lumMod val="65000"/>
                <a:lumOff val="35000"/>
              </a:sysClr>
            </a:solidFill>
            <a:ln w="12700" cap="flat" cmpd="sng" algn="ctr">
              <a:noFill/>
              <a:prstDash val="solid"/>
              <a:miter lim="800000"/>
            </a:ln>
            <a:effectLst/>
          </p:spPr>
          <p:txBody>
            <a:bodyPr rtlCol="0" anchor="t"/>
            <a:lstStyle/>
            <a:p>
              <a:pPr marL="0" marR="0" lvl="0" indent="0" defTabSz="914400" eaLnBrk="1" fontAlgn="auto" latinLnBrk="0" hangingPunct="1">
                <a:lnSpc>
                  <a:spcPct val="15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A5A5A5"/>
                </a:solidFill>
                <a:effectLst/>
                <a:uLnTx/>
                <a:uFillTx/>
                <a:latin typeface="Source Sans Pro Light" panose="020B0403030403020204" pitchFamily="34" charset="-18"/>
                <a:ea typeface="+mn-ea"/>
                <a:cs typeface="+mn-cs"/>
              </a:endParaRPr>
            </a:p>
          </p:txBody>
        </p:sp>
        <p:sp>
          <p:nvSpPr>
            <p:cNvPr id="78" name="Rettangolo 17">
              <a:extLst>
                <a:ext uri="{FF2B5EF4-FFF2-40B4-BE49-F238E27FC236}">
                  <a16:creationId xmlns:a16="http://schemas.microsoft.com/office/drawing/2014/main" id="{128830DC-B23D-EE8B-CDD7-D34191DDB16A}"/>
                </a:ext>
              </a:extLst>
            </p:cNvPr>
            <p:cNvSpPr/>
            <p:nvPr/>
          </p:nvSpPr>
          <p:spPr>
            <a:xfrm>
              <a:off x="5236076" y="943986"/>
              <a:ext cx="1341411" cy="449917"/>
            </a:xfrm>
            <a:prstGeom prst="rect">
              <a:avLst/>
            </a:prstGeom>
            <a:solidFill>
              <a:srgbClr val="86BE42"/>
            </a:solidFill>
            <a:ln w="12700" cap="flat" cmpd="sng" algn="ctr">
              <a:noFill/>
              <a:prstDash val="solid"/>
              <a:miter lim="800000"/>
            </a:ln>
            <a:effectLst/>
          </p:spPr>
          <p:txBody>
            <a:bodyPr rtlCol="0" anchor="ctr"/>
            <a:lstStyle/>
            <a:p>
              <a:pPr marL="0" marR="0" lvl="0" indent="0" algn="ctr" defTabSz="914400" eaLnBrk="1" fontAlgn="auto" latinLnBrk="0" hangingPunct="1">
                <a:lnSpc>
                  <a:spcPts val="1400"/>
                </a:lnSpc>
                <a:spcBef>
                  <a:spcPts val="0"/>
                </a:spcBef>
                <a:spcAft>
                  <a:spcPts val="0"/>
                </a:spcAft>
                <a:buClrTx/>
                <a:buSzTx/>
                <a:buFontTx/>
                <a:buNone/>
                <a:tabLst/>
                <a:defRPr/>
              </a:pPr>
              <a:endParaRPr kumimoji="0" lang="pl-PL" sz="1500" b="0" i="0" u="none" strike="noStrike" kern="0" cap="none" spc="0" normalizeH="0" baseline="0" noProof="0" dirty="0">
                <a:ln>
                  <a:noFill/>
                </a:ln>
                <a:solidFill>
                  <a:prstClr val="white"/>
                </a:solidFill>
                <a:effectLst/>
                <a:uLnTx/>
                <a:uFillTx/>
                <a:latin typeface="Source Sans Pro Black" panose="020B0803030403020204" pitchFamily="34" charset="-18"/>
                <a:ea typeface="Bebas Neue" charset="0"/>
                <a:cs typeface="Bebas Neue" charset="0"/>
              </a:endParaRPr>
            </a:p>
            <a:p>
              <a:pPr lvl="0" algn="ctr">
                <a:lnSpc>
                  <a:spcPts val="1400"/>
                </a:lnSpc>
                <a:defRPr/>
              </a:pPr>
              <a:r>
                <a:rPr lang="en-US" sz="1500" kern="0" dirty="0">
                  <a:solidFill>
                    <a:prstClr val="white"/>
                  </a:solidFill>
                  <a:latin typeface="Source Sans Pro Black" panose="020B0803030403020204" pitchFamily="34" charset="-18"/>
                  <a:ea typeface="Bebas Neue" charset="0"/>
                  <a:cs typeface="Bebas Neue" charset="0"/>
                </a:rPr>
                <a:t>AMÉLIORATION DE L’</a:t>
              </a:r>
              <a:r>
                <a:rPr kumimoji="0" lang="pl-PL" sz="1500" b="0" i="0" u="none" strike="noStrike" kern="0" cap="none" spc="0" normalizeH="0" baseline="0" noProof="0" dirty="0">
                  <a:ln>
                    <a:noFill/>
                  </a:ln>
                  <a:solidFill>
                    <a:prstClr val="white"/>
                  </a:solidFill>
                  <a:effectLst/>
                  <a:uLnTx/>
                  <a:uFillTx/>
                  <a:latin typeface="Source Sans Pro Black" panose="020B0803030403020204" pitchFamily="34" charset="-18"/>
                  <a:ea typeface="Bebas Neue" charset="0"/>
                  <a:cs typeface="Bebas Neue" charset="0"/>
                </a:rPr>
                <a:t>ENVIRONMENT</a:t>
              </a:r>
              <a:endParaRPr kumimoji="0" lang="en-US" sz="1500" b="0" i="0" u="none" strike="noStrike" kern="0" cap="none" spc="0" normalizeH="0" baseline="0" noProof="0" dirty="0">
                <a:ln>
                  <a:noFill/>
                </a:ln>
                <a:solidFill>
                  <a:prstClr val="white"/>
                </a:solidFill>
                <a:effectLst/>
                <a:uLnTx/>
                <a:uFillTx/>
                <a:latin typeface="Source Sans Pro Black" panose="020B0803030403020204" pitchFamily="34" charset="-18"/>
                <a:ea typeface="Bebas Neue" charset="0"/>
                <a:cs typeface="Bebas Neue" charset="0"/>
              </a:endParaRPr>
            </a:p>
          </p:txBody>
        </p:sp>
        <p:pic>
          <p:nvPicPr>
            <p:cNvPr id="79" name="Immagine 18">
              <a:extLst>
                <a:ext uri="{FF2B5EF4-FFF2-40B4-BE49-F238E27FC236}">
                  <a16:creationId xmlns:a16="http://schemas.microsoft.com/office/drawing/2014/main" id="{03321C7B-B9F7-2137-1D4C-D3A56FEC61F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655942" y="565316"/>
              <a:ext cx="506250" cy="506250"/>
            </a:xfrm>
            <a:prstGeom prst="rect">
              <a:avLst/>
            </a:prstGeom>
            <a:ln w="38100">
              <a:noFill/>
            </a:ln>
          </p:spPr>
        </p:pic>
        <p:pic>
          <p:nvPicPr>
            <p:cNvPr id="80" name="Immagine 19">
              <a:extLst>
                <a:ext uri="{FF2B5EF4-FFF2-40B4-BE49-F238E27FC236}">
                  <a16:creationId xmlns:a16="http://schemas.microsoft.com/office/drawing/2014/main" id="{502232DD-544F-8DF5-7731-EBF6DB03160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1943" t="8041" r="20627" b="19484"/>
            <a:stretch/>
          </p:blipFill>
          <p:spPr>
            <a:xfrm>
              <a:off x="5239645" y="1393903"/>
              <a:ext cx="1334270" cy="1122592"/>
            </a:xfrm>
            <a:prstGeom prst="rect">
              <a:avLst/>
            </a:prstGeom>
          </p:spPr>
        </p:pic>
      </p:grpSp>
      <p:grpSp>
        <p:nvGrpSpPr>
          <p:cNvPr id="81" name="Gruppo 20">
            <a:extLst>
              <a:ext uri="{FF2B5EF4-FFF2-40B4-BE49-F238E27FC236}">
                <a16:creationId xmlns:a16="http://schemas.microsoft.com/office/drawing/2014/main" id="{755ED6B2-6343-FCD6-E237-AE690DCA77BC}"/>
              </a:ext>
            </a:extLst>
          </p:cNvPr>
          <p:cNvGrpSpPr/>
          <p:nvPr/>
        </p:nvGrpSpPr>
        <p:grpSpPr>
          <a:xfrm>
            <a:off x="3542157" y="577719"/>
            <a:ext cx="1824000" cy="4647228"/>
            <a:chOff x="3743816" y="565316"/>
            <a:chExt cx="1344983" cy="3501705"/>
          </a:xfrm>
        </p:grpSpPr>
        <p:sp>
          <p:nvSpPr>
            <p:cNvPr id="82" name="Rectangle 7">
              <a:extLst>
                <a:ext uri="{FF2B5EF4-FFF2-40B4-BE49-F238E27FC236}">
                  <a16:creationId xmlns:a16="http://schemas.microsoft.com/office/drawing/2014/main" id="{B89FA59B-19CD-B019-210E-5DCA73D84C97}"/>
                </a:ext>
              </a:extLst>
            </p:cNvPr>
            <p:cNvSpPr/>
            <p:nvPr/>
          </p:nvSpPr>
          <p:spPr>
            <a:xfrm>
              <a:off x="3747388" y="2516495"/>
              <a:ext cx="1337841" cy="1550526"/>
            </a:xfrm>
            <a:prstGeom prst="rect">
              <a:avLst/>
            </a:prstGeom>
            <a:solidFill>
              <a:sysClr val="window" lastClr="FFFFFF">
                <a:lumMod val="95000"/>
              </a:sysClr>
            </a:solidFill>
            <a:ln w="12700" cap="flat" cmpd="sng" algn="ctr">
              <a:noFill/>
              <a:prstDash val="solid"/>
              <a:miter lim="800000"/>
            </a:ln>
            <a:effectLst/>
          </p:spPr>
          <p:txBody>
            <a:bodyPr lIns="144000" tIns="108000" rtlCol="0" anchor="t"/>
            <a:lstStyle/>
            <a:p>
              <a:pPr marL="0" marR="0" lvl="0" indent="0" defTabSz="914400" eaLnBrk="1" fontAlgn="auto" latinLnBrk="0" hangingPunct="1">
                <a:lnSpc>
                  <a:spcPts val="1467"/>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rPr>
                <a:t>End hunger, achieve food security and improved nutrition in all its forms, including promoting nutritious food and increasing access to healthy diets </a:t>
              </a:r>
            </a:p>
          </p:txBody>
        </p:sp>
        <p:sp>
          <p:nvSpPr>
            <p:cNvPr id="83" name="Rectangle 27">
              <a:extLst>
                <a:ext uri="{FF2B5EF4-FFF2-40B4-BE49-F238E27FC236}">
                  <a16:creationId xmlns:a16="http://schemas.microsoft.com/office/drawing/2014/main" id="{BE52ED56-9D4A-7948-28EB-9976F58B5858}"/>
                </a:ext>
              </a:extLst>
            </p:cNvPr>
            <p:cNvSpPr/>
            <p:nvPr/>
          </p:nvSpPr>
          <p:spPr>
            <a:xfrm>
              <a:off x="3749109" y="4009201"/>
              <a:ext cx="1337840" cy="57819"/>
            </a:xfrm>
            <a:prstGeom prst="rect">
              <a:avLst/>
            </a:prstGeom>
            <a:solidFill>
              <a:sysClr val="windowText" lastClr="000000">
                <a:lumMod val="65000"/>
                <a:lumOff val="35000"/>
              </a:sysClr>
            </a:solidFill>
            <a:ln w="12700" cap="flat" cmpd="sng" algn="ctr">
              <a:noFill/>
              <a:prstDash val="solid"/>
              <a:miter lim="800000"/>
            </a:ln>
            <a:effectLst/>
          </p:spPr>
          <p:txBody>
            <a:bodyPr rtlCol="0" anchor="t"/>
            <a:lstStyle/>
            <a:p>
              <a:pPr marL="0" marR="0" lvl="0" indent="0" defTabSz="914400" eaLnBrk="1" fontAlgn="auto" latinLnBrk="0" hangingPunct="1">
                <a:lnSpc>
                  <a:spcPct val="15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A5A5A5"/>
                </a:solidFill>
                <a:effectLst/>
                <a:uLnTx/>
                <a:uFillTx/>
                <a:latin typeface="Source Sans Pro Light" panose="020B0403030403020204" pitchFamily="34" charset="-18"/>
                <a:ea typeface="+mn-ea"/>
                <a:cs typeface="+mn-cs"/>
              </a:endParaRPr>
            </a:p>
          </p:txBody>
        </p:sp>
        <p:sp>
          <p:nvSpPr>
            <p:cNvPr id="84" name="Rettangolo 23">
              <a:extLst>
                <a:ext uri="{FF2B5EF4-FFF2-40B4-BE49-F238E27FC236}">
                  <a16:creationId xmlns:a16="http://schemas.microsoft.com/office/drawing/2014/main" id="{EA9E4C3E-7514-EDC5-1E7E-AA4DCFE95D3C}"/>
                </a:ext>
              </a:extLst>
            </p:cNvPr>
            <p:cNvSpPr/>
            <p:nvPr/>
          </p:nvSpPr>
          <p:spPr>
            <a:xfrm>
              <a:off x="3747388" y="943986"/>
              <a:ext cx="1341411" cy="449917"/>
            </a:xfrm>
            <a:prstGeom prst="rect">
              <a:avLst/>
            </a:prstGeom>
            <a:solidFill>
              <a:srgbClr val="F08922"/>
            </a:solidFill>
            <a:ln w="12700" cap="flat" cmpd="sng" algn="ctr">
              <a:noFill/>
              <a:prstDash val="solid"/>
              <a:miter lim="800000"/>
            </a:ln>
            <a:effectLst/>
          </p:spPr>
          <p:txBody>
            <a:bodyPr rtlCol="0" anchor="ctr"/>
            <a:lstStyle/>
            <a:p>
              <a:pPr marL="0" marR="0" lvl="0" indent="0" algn="ctr" defTabSz="914400" eaLnBrk="1" fontAlgn="auto" latinLnBrk="0" hangingPunct="1">
                <a:lnSpc>
                  <a:spcPts val="1400"/>
                </a:lnSpc>
                <a:spcBef>
                  <a:spcPts val="0"/>
                </a:spcBef>
                <a:spcAft>
                  <a:spcPts val="0"/>
                </a:spcAft>
                <a:buClrTx/>
                <a:buSzTx/>
                <a:buFontTx/>
                <a:buNone/>
                <a:tabLst/>
                <a:defRPr/>
              </a:pPr>
              <a:endParaRPr kumimoji="0" lang="pl-PL" sz="1500" b="0" i="0" u="none" strike="noStrike" kern="0" cap="none" spc="0" normalizeH="0" baseline="0" noProof="0" dirty="0">
                <a:ln>
                  <a:noFill/>
                </a:ln>
                <a:solidFill>
                  <a:prstClr val="white"/>
                </a:solidFill>
                <a:effectLst/>
                <a:uLnTx/>
                <a:uFillTx/>
                <a:latin typeface="Source Sans Pro Black" panose="020B0803030403020204" pitchFamily="34" charset="-18"/>
                <a:ea typeface="Bebas Neue" charset="0"/>
                <a:cs typeface="Bebas Neue" charset="0"/>
              </a:endParaRPr>
            </a:p>
            <a:p>
              <a:pPr lvl="0" algn="ctr">
                <a:lnSpc>
                  <a:spcPts val="1400"/>
                </a:lnSpc>
                <a:defRPr/>
              </a:pPr>
              <a:r>
                <a:rPr lang="en-US" sz="1500" kern="0" dirty="0">
                  <a:solidFill>
                    <a:prstClr val="white"/>
                  </a:solidFill>
                  <a:latin typeface="Source Sans Pro Black" panose="020B0803030403020204" pitchFamily="34" charset="-18"/>
                  <a:ea typeface="Bebas Neue" charset="0"/>
                  <a:cs typeface="Bebas Neue" charset="0"/>
                </a:rPr>
                <a:t>AMÉLIORATION EN MATIÈRE DE</a:t>
              </a:r>
              <a:r>
                <a:rPr kumimoji="0" lang="pl-PL" sz="1500" b="0" i="0" u="none" strike="noStrike" kern="0" cap="none" spc="0" normalizeH="0" baseline="0" noProof="0" dirty="0">
                  <a:ln>
                    <a:noFill/>
                  </a:ln>
                  <a:solidFill>
                    <a:prstClr val="white"/>
                  </a:solidFill>
                  <a:effectLst/>
                  <a:uLnTx/>
                  <a:uFillTx/>
                  <a:latin typeface="Source Sans Pro Black" panose="020B0803030403020204" pitchFamily="34" charset="-18"/>
                  <a:ea typeface="Bebas Neue" charset="0"/>
                  <a:cs typeface="Bebas Neue" charset="0"/>
                </a:rPr>
                <a:t> NUTRITION</a:t>
              </a:r>
              <a:endParaRPr kumimoji="0" lang="en-US" sz="1500" b="0" i="0" u="none" strike="noStrike" kern="0" cap="none" spc="0" normalizeH="0" baseline="0" noProof="0" dirty="0">
                <a:ln>
                  <a:noFill/>
                </a:ln>
                <a:solidFill>
                  <a:prstClr val="white"/>
                </a:solidFill>
                <a:effectLst/>
                <a:uLnTx/>
                <a:uFillTx/>
                <a:latin typeface="Source Sans Pro Black" panose="020B0803030403020204" pitchFamily="34" charset="-18"/>
                <a:ea typeface="Bebas Neue" charset="0"/>
                <a:cs typeface="Bebas Neue" charset="0"/>
              </a:endParaRPr>
            </a:p>
          </p:txBody>
        </p:sp>
        <p:pic>
          <p:nvPicPr>
            <p:cNvPr id="85" name="Immagine 24">
              <a:extLst>
                <a:ext uri="{FF2B5EF4-FFF2-40B4-BE49-F238E27FC236}">
                  <a16:creationId xmlns:a16="http://schemas.microsoft.com/office/drawing/2014/main" id="{0392D212-2D32-57A2-FB21-81EE24016EA6}"/>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4163183" y="565316"/>
              <a:ext cx="506250" cy="506250"/>
            </a:xfrm>
            <a:prstGeom prst="rect">
              <a:avLst/>
            </a:prstGeom>
            <a:ln w="38100">
              <a:noFill/>
            </a:ln>
          </p:spPr>
        </p:pic>
        <p:pic>
          <p:nvPicPr>
            <p:cNvPr id="86" name="Immagine 25">
              <a:extLst>
                <a:ext uri="{FF2B5EF4-FFF2-40B4-BE49-F238E27FC236}">
                  <a16:creationId xmlns:a16="http://schemas.microsoft.com/office/drawing/2014/main" id="{2661EAB4-8A34-B3E6-0A17-801CEF4E90C8}"/>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 t="17874" r="2296" b="26697"/>
            <a:stretch/>
          </p:blipFill>
          <p:spPr>
            <a:xfrm>
              <a:off x="3743816" y="1393903"/>
              <a:ext cx="1337840" cy="1112354"/>
            </a:xfrm>
            <a:prstGeom prst="rect">
              <a:avLst/>
            </a:prstGeom>
          </p:spPr>
        </p:pic>
      </p:grpSp>
    </p:spTree>
    <p:extLst>
      <p:ext uri="{BB962C8B-B14F-4D97-AF65-F5344CB8AC3E}">
        <p14:creationId xmlns:p14="http://schemas.microsoft.com/office/powerpoint/2010/main" val="888747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itle 6">
            <a:extLst>
              <a:ext uri="{FF2B5EF4-FFF2-40B4-BE49-F238E27FC236}">
                <a16:creationId xmlns:a16="http://schemas.microsoft.com/office/drawing/2014/main" id="{A8E7361A-DA7D-4B3D-1458-17731F15E301}"/>
              </a:ext>
            </a:extLst>
          </p:cNvPr>
          <p:cNvSpPr txBox="1">
            <a:spLocks/>
          </p:cNvSpPr>
          <p:nvPr/>
        </p:nvSpPr>
        <p:spPr>
          <a:xfrm>
            <a:off x="268009" y="1987097"/>
            <a:ext cx="3434262" cy="2000548"/>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386B89"/>
                </a:solidFill>
                <a:latin typeface="Baloo 2" panose="03080502040302020200" pitchFamily="66" charset="77"/>
              </a:rPr>
              <a:t>Cadre </a:t>
            </a:r>
            <a:r>
              <a:rPr lang="en-PT" sz="4000" b="1" dirty="0">
                <a:solidFill>
                  <a:srgbClr val="386B89"/>
                </a:solidFill>
                <a:latin typeface="Baloo 2" panose="03080502040302020200" pitchFamily="66" charset="77"/>
              </a:rPr>
              <a:t>Strat</a:t>
            </a:r>
            <a:r>
              <a:rPr lang="en-US" sz="4000" b="1" dirty="0">
                <a:solidFill>
                  <a:srgbClr val="386B89"/>
                </a:solidFill>
                <a:latin typeface="Baloo 2" panose="03080502040302020200" pitchFamily="66" charset="77"/>
              </a:rPr>
              <a:t>é</a:t>
            </a:r>
            <a:r>
              <a:rPr lang="en-PT" sz="4000" b="1" dirty="0">
                <a:solidFill>
                  <a:srgbClr val="386B89"/>
                </a:solidFill>
                <a:latin typeface="Baloo 2" panose="03080502040302020200" pitchFamily="66" charset="77"/>
              </a:rPr>
              <a:t>gi</a:t>
            </a:r>
            <a:r>
              <a:rPr lang="en-US" sz="4000" b="1" dirty="0" err="1">
                <a:solidFill>
                  <a:srgbClr val="386B89"/>
                </a:solidFill>
                <a:latin typeface="Baloo 2" panose="03080502040302020200" pitchFamily="66" charset="77"/>
              </a:rPr>
              <a:t>que</a:t>
            </a:r>
            <a:r>
              <a:rPr lang="en-US" sz="4000" b="1" dirty="0">
                <a:solidFill>
                  <a:srgbClr val="386B89"/>
                </a:solidFill>
                <a:latin typeface="Baloo 2" panose="03080502040302020200" pitchFamily="66" charset="77"/>
              </a:rPr>
              <a:t> de la FAO </a:t>
            </a:r>
            <a:r>
              <a:rPr lang="en-PT" sz="4000" b="1" dirty="0">
                <a:solidFill>
                  <a:srgbClr val="386B89"/>
                </a:solidFill>
                <a:latin typeface="Baloo 2" panose="03080502040302020200" pitchFamily="66" charset="77"/>
              </a:rPr>
              <a:t>2022-31</a:t>
            </a:r>
          </a:p>
          <a:p>
            <a:pPr>
              <a:lnSpc>
                <a:spcPct val="100000"/>
              </a:lnSpc>
            </a:pPr>
            <a:endParaRPr lang="en-PT" sz="1600" b="1" dirty="0">
              <a:solidFill>
                <a:srgbClr val="003EB7"/>
              </a:solidFill>
              <a:latin typeface="Baloo 2" panose="03080502040302020200" pitchFamily="66" charset="77"/>
              <a:cs typeface="Baloo 2" panose="03080502040302020200" pitchFamily="66" charset="77"/>
            </a:endParaRPr>
          </a:p>
        </p:txBody>
      </p:sp>
      <p:pic>
        <p:nvPicPr>
          <p:cNvPr id="13" name="Picture 12">
            <a:extLst>
              <a:ext uri="{FF2B5EF4-FFF2-40B4-BE49-F238E27FC236}">
                <a16:creationId xmlns:a16="http://schemas.microsoft.com/office/drawing/2014/main" id="{39AD7D4B-E4DA-625D-005C-31C6719B0B3B}"/>
              </a:ext>
            </a:extLst>
          </p:cNvPr>
          <p:cNvPicPr>
            <a:picLocks noChangeAspect="1"/>
          </p:cNvPicPr>
          <p:nvPr/>
        </p:nvPicPr>
        <p:blipFill>
          <a:blip r:embed="rId3"/>
          <a:stretch>
            <a:fillRect/>
          </a:stretch>
        </p:blipFill>
        <p:spPr>
          <a:xfrm>
            <a:off x="3759783" y="44450"/>
            <a:ext cx="8432217" cy="6858000"/>
          </a:xfrm>
          <a:prstGeom prst="rect">
            <a:avLst/>
          </a:prstGeom>
        </p:spPr>
      </p:pic>
      <p:pic>
        <p:nvPicPr>
          <p:cNvPr id="5" name="Picture 4">
            <a:extLst>
              <a:ext uri="{FF2B5EF4-FFF2-40B4-BE49-F238E27FC236}">
                <a16:creationId xmlns:a16="http://schemas.microsoft.com/office/drawing/2014/main" id="{E642D4B5-8FCB-E413-0EBB-715A101F1D81}"/>
              </a:ext>
            </a:extLst>
          </p:cNvPr>
          <p:cNvPicPr>
            <a:picLocks noChangeAspect="1"/>
          </p:cNvPicPr>
          <p:nvPr/>
        </p:nvPicPr>
        <p:blipFill>
          <a:blip r:embed="rId4"/>
          <a:stretch>
            <a:fillRect/>
          </a:stretch>
        </p:blipFill>
        <p:spPr>
          <a:xfrm>
            <a:off x="11033069" y="194239"/>
            <a:ext cx="917631" cy="189947"/>
          </a:xfrm>
          <a:prstGeom prst="rect">
            <a:avLst/>
          </a:prstGeom>
        </p:spPr>
      </p:pic>
    </p:spTree>
    <p:extLst>
      <p:ext uri="{BB962C8B-B14F-4D97-AF65-F5344CB8AC3E}">
        <p14:creationId xmlns:p14="http://schemas.microsoft.com/office/powerpoint/2010/main" val="4256418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88211B-9B72-71BE-A430-15BCC7BB7D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D938B4-4A41-3E6A-A02F-119ADB092791}"/>
              </a:ext>
            </a:extLst>
          </p:cNvPr>
          <p:cNvSpPr>
            <a:spLocks noGrp="1"/>
          </p:cNvSpPr>
          <p:nvPr>
            <p:ph type="title"/>
          </p:nvPr>
        </p:nvSpPr>
        <p:spPr/>
        <p:txBody>
          <a:bodyPr/>
          <a:lstStyle/>
          <a:p>
            <a:r>
              <a:rPr lang="fr-FR" sz="4000" b="1" dirty="0">
                <a:solidFill>
                  <a:srgbClr val="386B89"/>
                </a:solidFill>
                <a:latin typeface="Baloo 2" panose="03080502040302020200" pitchFamily="66" charset="77"/>
              </a:rPr>
              <a:t>Accélérateurs transversaux…</a:t>
            </a:r>
          </a:p>
        </p:txBody>
      </p:sp>
      <p:pic>
        <p:nvPicPr>
          <p:cNvPr id="6" name="Content Placeholder 5" descr="A tree with colorful gears and text&#10;&#10;AI-generated content may be incorrect.">
            <a:extLst>
              <a:ext uri="{FF2B5EF4-FFF2-40B4-BE49-F238E27FC236}">
                <a16:creationId xmlns:a16="http://schemas.microsoft.com/office/drawing/2014/main" id="{33E83D6D-575C-3759-DBFC-6405B47C62E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b="4591"/>
          <a:stretch>
            <a:fillRect/>
          </a:stretch>
        </p:blipFill>
        <p:spPr>
          <a:xfrm>
            <a:off x="497970" y="1690688"/>
            <a:ext cx="6685028" cy="4351338"/>
          </a:xfrm>
          <a:prstGeom prst="rect">
            <a:avLst/>
          </a:prstGeom>
        </p:spPr>
      </p:pic>
      <p:sp>
        <p:nvSpPr>
          <p:cNvPr id="7" name="Titre 1">
            <a:extLst>
              <a:ext uri="{FF2B5EF4-FFF2-40B4-BE49-F238E27FC236}">
                <a16:creationId xmlns:a16="http://schemas.microsoft.com/office/drawing/2014/main" id="{4DD7E883-786A-52FD-067A-79A47161DAFB}"/>
              </a:ext>
            </a:extLst>
          </p:cNvPr>
          <p:cNvSpPr txBox="1">
            <a:spLocks/>
          </p:cNvSpPr>
          <p:nvPr/>
        </p:nvSpPr>
        <p:spPr>
          <a:xfrm>
            <a:off x="5567680" y="1027906"/>
            <a:ext cx="5888058" cy="240468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2400" dirty="0">
                <a:solidFill>
                  <a:srgbClr val="F18727"/>
                </a:solidFill>
                <a:latin typeface="Neo Sans Pro Light" panose="020B0304030504040204" pitchFamily="34" charset="0"/>
                <a:ea typeface="Calibri" panose="020F0502020204030204" pitchFamily="34" charset="0"/>
                <a:cs typeface="Calibri" panose="020F0502020204030204" pitchFamily="34" charset="0"/>
              </a:rPr>
              <a:t>Technologie</a:t>
            </a:r>
          </a:p>
          <a:p>
            <a:pPr algn="r">
              <a:lnSpc>
                <a:spcPct val="120000"/>
              </a:lnSpc>
            </a:pPr>
            <a:r>
              <a:rPr lang="en-US" sz="2400" dirty="0">
                <a:solidFill>
                  <a:srgbClr val="F18727"/>
                </a:solidFill>
                <a:latin typeface="Neo Sans Pro Light" panose="020B0304030504040204" pitchFamily="34" charset="0"/>
                <a:ea typeface="Calibri" panose="020F0502020204030204" pitchFamily="34" charset="0"/>
                <a:cs typeface="Calibri" panose="020F0502020204030204" pitchFamily="34" charset="0"/>
              </a:rPr>
              <a:t>Data</a:t>
            </a:r>
          </a:p>
          <a:p>
            <a:pPr algn="r">
              <a:lnSpc>
                <a:spcPct val="120000"/>
              </a:lnSpc>
            </a:pPr>
            <a:r>
              <a:rPr lang="en-US" sz="2400" dirty="0">
                <a:solidFill>
                  <a:srgbClr val="F18727"/>
                </a:solidFill>
                <a:latin typeface="Neo Sans Pro Light" panose="020B0304030504040204" pitchFamily="34" charset="0"/>
                <a:ea typeface="Calibri" panose="020F0502020204030204" pitchFamily="34" charset="0"/>
                <a:cs typeface="Calibri" panose="020F0502020204030204" pitchFamily="34" charset="0"/>
              </a:rPr>
              <a:t>Innovation</a:t>
            </a:r>
          </a:p>
          <a:p>
            <a:pPr algn="r">
              <a:lnSpc>
                <a:spcPct val="120000"/>
              </a:lnSpc>
            </a:pPr>
            <a:r>
              <a:rPr lang="en-US" sz="2400" dirty="0" err="1">
                <a:solidFill>
                  <a:srgbClr val="F18727"/>
                </a:solidFill>
                <a:latin typeface="Neo Sans Pro Light" panose="020B0304030504040204" pitchFamily="34" charset="0"/>
                <a:ea typeface="Calibri" panose="020F0502020204030204" pitchFamily="34" charset="0"/>
                <a:cs typeface="Calibri" panose="020F0502020204030204" pitchFamily="34" charset="0"/>
              </a:rPr>
              <a:t>Gouvernance</a:t>
            </a:r>
            <a:r>
              <a:rPr lang="en-US" sz="2400" dirty="0">
                <a:solidFill>
                  <a:srgbClr val="F18727"/>
                </a:solidFill>
                <a:latin typeface="Neo Sans Pro Light" panose="020B0304030504040204" pitchFamily="34" charset="0"/>
                <a:ea typeface="Calibri" panose="020F0502020204030204" pitchFamily="34" charset="0"/>
                <a:cs typeface="Calibri" panose="020F0502020204030204" pitchFamily="34" charset="0"/>
              </a:rPr>
              <a:t>, Institutions et Capital </a:t>
            </a:r>
            <a:r>
              <a:rPr lang="en-US" sz="2400" dirty="0" err="1">
                <a:solidFill>
                  <a:srgbClr val="F18727"/>
                </a:solidFill>
                <a:latin typeface="Neo Sans Pro Light" panose="020B0304030504040204" pitchFamily="34" charset="0"/>
                <a:ea typeface="Calibri" panose="020F0502020204030204" pitchFamily="34" charset="0"/>
                <a:cs typeface="Calibri" panose="020F0502020204030204" pitchFamily="34" charset="0"/>
              </a:rPr>
              <a:t>Humain</a:t>
            </a:r>
            <a:endParaRPr lang="fr-FR" sz="2400" dirty="0">
              <a:solidFill>
                <a:srgbClr val="F18727"/>
              </a:solidFill>
              <a:latin typeface="Neo Sans Pro Light" panose="020B0304030504040204" pitchFamily="34" charset="0"/>
              <a:ea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7AFAEF1F-C1CE-A3BC-5B11-B3CF2875BB5B}"/>
              </a:ext>
            </a:extLst>
          </p:cNvPr>
          <p:cNvPicPr>
            <a:picLocks noChangeAspect="1"/>
          </p:cNvPicPr>
          <p:nvPr/>
        </p:nvPicPr>
        <p:blipFill>
          <a:blip r:embed="rId4" cstate="print">
            <a:extLst>
              <a:ext uri="{28A0092B-C50C-407E-A947-70E740481C1C}">
                <a14:useLocalDpi xmlns:a14="http://schemas.microsoft.com/office/drawing/2010/main" val="0"/>
              </a:ext>
            </a:extLst>
          </a:blip>
          <a:srcRect l="9447" t="10216" r="9995" b="10002"/>
          <a:stretch>
            <a:fillRect/>
          </a:stretch>
        </p:blipFill>
        <p:spPr>
          <a:xfrm>
            <a:off x="8123796" y="3429000"/>
            <a:ext cx="3331942" cy="3299762"/>
          </a:xfrm>
          <a:prstGeom prst="rect">
            <a:avLst/>
          </a:prstGeom>
        </p:spPr>
      </p:pic>
      <p:cxnSp>
        <p:nvCxnSpPr>
          <p:cNvPr id="9" name="Straight Connector 8">
            <a:extLst>
              <a:ext uri="{FF2B5EF4-FFF2-40B4-BE49-F238E27FC236}">
                <a16:creationId xmlns:a16="http://schemas.microsoft.com/office/drawing/2014/main" id="{C1D0DCCA-E001-48B5-42D1-901E9E9C8581}"/>
              </a:ext>
            </a:extLst>
          </p:cNvPr>
          <p:cNvCxnSpPr>
            <a:cxnSpLocks/>
          </p:cNvCxnSpPr>
          <p:nvPr/>
        </p:nvCxnSpPr>
        <p:spPr>
          <a:xfrm flipV="1">
            <a:off x="4799601" y="4246994"/>
            <a:ext cx="3609719" cy="83188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7DB6012D-325A-C5B6-6240-3F7A313B949A}"/>
              </a:ext>
            </a:extLst>
          </p:cNvPr>
          <p:cNvCxnSpPr>
            <a:cxnSpLocks/>
          </p:cNvCxnSpPr>
          <p:nvPr/>
        </p:nvCxnSpPr>
        <p:spPr>
          <a:xfrm flipV="1">
            <a:off x="4755534" y="4934919"/>
            <a:ext cx="3701504" cy="143962"/>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313647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par>
                                <p:cTn id="18" presetID="2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EB75F-F269-5B0D-979A-CF9384D74207}"/>
            </a:ext>
          </a:extLst>
        </p:cNvPr>
        <p:cNvGrpSpPr/>
        <p:nvPr/>
      </p:nvGrpSpPr>
      <p:grpSpPr>
        <a:xfrm>
          <a:off x="0" y="0"/>
          <a:ext cx="0" cy="0"/>
          <a:chOff x="0" y="0"/>
          <a:chExt cx="0" cy="0"/>
        </a:xfrm>
      </p:grpSpPr>
      <p:pic>
        <p:nvPicPr>
          <p:cNvPr id="34" name="Picture 33" descr="A group of colorful dots on a black background&#10;&#10;Description automatically generated">
            <a:extLst>
              <a:ext uri="{FF2B5EF4-FFF2-40B4-BE49-F238E27FC236}">
                <a16:creationId xmlns:a16="http://schemas.microsoft.com/office/drawing/2014/main" id="{9322C68F-1687-1D9B-07D1-107E5A3180DE}"/>
              </a:ext>
            </a:extLst>
          </p:cNvPr>
          <p:cNvPicPr>
            <a:picLocks noChangeAspect="1"/>
          </p:cNvPicPr>
          <p:nvPr/>
        </p:nvPicPr>
        <p:blipFill>
          <a:blip r:embed="rId3"/>
          <a:stretch>
            <a:fillRect/>
          </a:stretch>
        </p:blipFill>
        <p:spPr>
          <a:xfrm>
            <a:off x="10540513" y="379521"/>
            <a:ext cx="1174782" cy="899547"/>
          </a:xfrm>
          <a:prstGeom prst="rect">
            <a:avLst/>
          </a:prstGeom>
        </p:spPr>
      </p:pic>
      <p:sp>
        <p:nvSpPr>
          <p:cNvPr id="37" name="Title 6">
            <a:extLst>
              <a:ext uri="{FF2B5EF4-FFF2-40B4-BE49-F238E27FC236}">
                <a16:creationId xmlns:a16="http://schemas.microsoft.com/office/drawing/2014/main" id="{4F961D10-272B-5812-5A2A-FD62CF109B3C}"/>
              </a:ext>
            </a:extLst>
          </p:cNvPr>
          <p:cNvSpPr txBox="1">
            <a:spLocks/>
          </p:cNvSpPr>
          <p:nvPr/>
        </p:nvSpPr>
        <p:spPr>
          <a:xfrm>
            <a:off x="2629856" y="379521"/>
            <a:ext cx="6641144" cy="1426031"/>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5200"/>
              </a:lnSpc>
            </a:pPr>
            <a:r>
              <a:rPr lang="en-GB" sz="4000" b="1" dirty="0" err="1">
                <a:solidFill>
                  <a:srgbClr val="386B89"/>
                </a:solidFill>
                <a:latin typeface="Baloo 2" panose="03080502040302020200" pitchFamily="66" charset="77"/>
                <a:cs typeface="Baloo 2" panose="03080502040302020200" pitchFamily="66" charset="77"/>
              </a:rPr>
              <a:t>Gouvernance</a:t>
            </a:r>
            <a:r>
              <a:rPr lang="en-GB" sz="4000" b="1" dirty="0">
                <a:solidFill>
                  <a:srgbClr val="386B89"/>
                </a:solidFill>
                <a:latin typeface="Baloo 2" panose="03080502040302020200" pitchFamily="66" charset="77"/>
                <a:cs typeface="Baloo 2" panose="03080502040302020200" pitchFamily="66" charset="77"/>
              </a:rPr>
              <a:t>, Institutions et Capital </a:t>
            </a:r>
            <a:r>
              <a:rPr lang="en-GB" sz="4000" b="1" dirty="0" err="1">
                <a:solidFill>
                  <a:srgbClr val="386B89"/>
                </a:solidFill>
                <a:latin typeface="Baloo 2" panose="03080502040302020200" pitchFamily="66" charset="77"/>
                <a:cs typeface="Baloo 2" panose="03080502040302020200" pitchFamily="66" charset="77"/>
              </a:rPr>
              <a:t>Humain</a:t>
            </a:r>
            <a:endParaRPr lang="en-GB" sz="4000" b="1" dirty="0">
              <a:solidFill>
                <a:srgbClr val="386B89"/>
              </a:solidFill>
              <a:latin typeface="Baloo 2" panose="03080502040302020200" pitchFamily="66" charset="77"/>
              <a:cs typeface="Baloo 2" panose="03080502040302020200" pitchFamily="66" charset="77"/>
            </a:endParaRPr>
          </a:p>
        </p:txBody>
      </p:sp>
      <p:sp>
        <p:nvSpPr>
          <p:cNvPr id="4" name="TextBox 3">
            <a:extLst>
              <a:ext uri="{FF2B5EF4-FFF2-40B4-BE49-F238E27FC236}">
                <a16:creationId xmlns:a16="http://schemas.microsoft.com/office/drawing/2014/main" id="{1807B8C5-26F0-F866-EC65-8FE395B0C017}"/>
              </a:ext>
            </a:extLst>
          </p:cNvPr>
          <p:cNvSpPr txBox="1"/>
          <p:nvPr/>
        </p:nvSpPr>
        <p:spPr>
          <a:xfrm>
            <a:off x="521656" y="1932113"/>
            <a:ext cx="11193639" cy="1433726"/>
          </a:xfrm>
          <a:prstGeom prst="rect">
            <a:avLst/>
          </a:prstGeom>
          <a:noFill/>
          <a:effectLst/>
        </p:spPr>
        <p:txBody>
          <a:bodyPr wrap="square">
            <a:spAutoFit/>
          </a:bodyPr>
          <a:lstStyle/>
          <a:p>
            <a:pPr>
              <a:lnSpc>
                <a:spcPct val="150000"/>
              </a:lnSpc>
            </a:pPr>
            <a:r>
              <a:rPr lang="en-US" sz="2000" b="1"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Gouvernance</a:t>
            </a:r>
            <a:r>
              <a:rPr lang="en-US" sz="2000" b="1"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Institutions, et Capital </a:t>
            </a:r>
            <a:r>
              <a:rPr lang="en-US" sz="2000" b="1"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Humain</a:t>
            </a:r>
            <a:r>
              <a:rPr lang="en-US" sz="2000" b="1"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sz="2000" b="1"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Compléments</a:t>
            </a:r>
            <a:r>
              <a:rPr lang="en-US" sz="2000" b="1"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constituent </a:t>
            </a:r>
            <a:r>
              <a:rPr lang="fr-FR" sz="2000" dirty="0">
                <a:ln w="0"/>
                <a:solidFill>
                  <a:srgbClr val="FF0000"/>
                </a:solidFill>
                <a:effectLst>
                  <a:innerShdw blurRad="63500" dist="50800" dir="18900000">
                    <a:prstClr val="black">
                      <a:alpha val="50000"/>
                    </a:prstClr>
                  </a:innerShdw>
                </a:effectLst>
                <a:latin typeface="Poppins" pitchFamily="2" charset="77"/>
                <a:cs typeface="Poppins" pitchFamily="2" charset="77"/>
              </a:rPr>
              <a:t>l’architecture de soutien </a:t>
            </a:r>
            <a:r>
              <a:rPr lang="fr-FR"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nécessaire à la transformation souhaitée des systèmes agro-alimentaires</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p>
        </p:txBody>
      </p:sp>
      <p:sp>
        <p:nvSpPr>
          <p:cNvPr id="10" name="TextBox 9">
            <a:extLst>
              <a:ext uri="{FF2B5EF4-FFF2-40B4-BE49-F238E27FC236}">
                <a16:creationId xmlns:a16="http://schemas.microsoft.com/office/drawing/2014/main" id="{FCF78E04-B3B1-E1E9-78B9-72B59BEE8276}"/>
              </a:ext>
            </a:extLst>
          </p:cNvPr>
          <p:cNvSpPr txBox="1"/>
          <p:nvPr/>
        </p:nvSpPr>
        <p:spPr>
          <a:xfrm>
            <a:off x="3813350" y="3130713"/>
            <a:ext cx="7581421" cy="3703578"/>
          </a:xfrm>
          <a:prstGeom prst="rect">
            <a:avLst/>
          </a:prstGeom>
          <a:noFill/>
          <a:effectLst/>
        </p:spPr>
        <p:txBody>
          <a:bodyPr wrap="square">
            <a:spAutoFit/>
          </a:bodyPr>
          <a:lstStyle/>
          <a:p>
            <a:pPr marL="342900" indent="-342900">
              <a:lnSpc>
                <a:spcPct val="120000"/>
              </a:lnSpc>
              <a:spcAft>
                <a:spcPts val="1200"/>
              </a:spcAft>
              <a:buFontTx/>
              <a:buChar char="-"/>
            </a:pP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Renforcer</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la </a:t>
            </a:r>
            <a:r>
              <a:rPr lang="en-US" sz="2000" b="1" i="1"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cohérence</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des cadres </a:t>
            </a: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juridiques</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et politiques, les </a:t>
            </a:r>
            <a:r>
              <a:rPr lang="en-US" sz="2000" b="1" i="1"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mécanismes</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de coordination, et les </a:t>
            </a:r>
            <a:r>
              <a:rPr lang="en-US" sz="2000" b="1" i="1"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capacités</a:t>
            </a:r>
            <a:r>
              <a:rPr lang="en-US" sz="2000" b="1" i="1"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sz="2000" b="1" i="1"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institutionnelles</a:t>
            </a:r>
            <a:r>
              <a:rPr lang="en-US" sz="2000" b="1" i="1"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entre les </a:t>
            </a: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secteurs</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a:t>
            </a:r>
          </a:p>
          <a:p>
            <a:pPr marL="342900" indent="-342900">
              <a:lnSpc>
                <a:spcPct val="120000"/>
              </a:lnSpc>
              <a:spcAft>
                <a:spcPts val="1200"/>
              </a:spcAft>
              <a:buFontTx/>
              <a:buChar char="-"/>
            </a:pP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Mettre</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l’accent</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sur </a:t>
            </a:r>
            <a:r>
              <a:rPr lang="en-US" sz="2000" b="1" i="1"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l’équité</a:t>
            </a:r>
            <a:r>
              <a:rPr lang="en-US" sz="2000" b="1" i="1"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sz="2000" b="1" i="1"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l’inclusivité</a:t>
            </a:r>
            <a:r>
              <a:rPr lang="en-US" sz="2000" b="1" i="1"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et </a:t>
            </a:r>
            <a:r>
              <a:rPr lang="en-US" sz="2000" b="1" i="1"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l’automisation</a:t>
            </a:r>
            <a:r>
              <a:rPr lang="en-US" sz="2000" b="1" i="1"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des </a:t>
            </a: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groupes</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vulnérables</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en</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particulier les femmes et les jeunes).</a:t>
            </a:r>
          </a:p>
          <a:p>
            <a:pPr marL="342900" indent="-342900">
              <a:lnSpc>
                <a:spcPct val="120000"/>
              </a:lnSpc>
              <a:spcAft>
                <a:spcPts val="1200"/>
              </a:spcAft>
              <a:buFontTx/>
              <a:buChar char="-"/>
            </a:pP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Développer</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les </a:t>
            </a:r>
            <a:r>
              <a:rPr lang="en-US" sz="2000" b="1" i="1"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compétences</a:t>
            </a:r>
            <a:r>
              <a:rPr lang="en-US" sz="2000" b="1" i="1"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et les </a:t>
            </a:r>
            <a:r>
              <a:rPr lang="en-US" sz="2000" b="1" i="1"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systèmes</a:t>
            </a:r>
            <a:r>
              <a:rPr lang="en-US" sz="2000" b="1" i="1"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de </a:t>
            </a:r>
            <a:r>
              <a:rPr lang="en-US" sz="2000" b="1" i="1"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connaissance</a:t>
            </a:r>
            <a:r>
              <a:rPr lang="en-US" sz="2000" b="1" i="1"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afin</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d’assurer</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une</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résilience</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et </a:t>
            </a: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une</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capacité</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d’adaptation</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à long </a:t>
            </a:r>
            <a:r>
              <a:rPr lang="en-US" sz="2000" dirty="0" err="1">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terme</a:t>
            </a:r>
            <a:r>
              <a:rPr lang="en-US" sz="2000" dirty="0">
                <a:ln w="0"/>
                <a:solidFill>
                  <a:schemeClr val="tx1">
                    <a:lumMod val="75000"/>
                    <a:lumOff val="25000"/>
                  </a:schemeClr>
                </a:solidFill>
                <a:effectLst>
                  <a:innerShdw blurRad="63500" dist="50800" dir="18900000">
                    <a:prstClr val="black">
                      <a:alpha val="50000"/>
                    </a:prstClr>
                  </a:innerShdw>
                </a:effectLst>
                <a:latin typeface="Poppins" pitchFamily="2" charset="77"/>
                <a:cs typeface="Poppins" pitchFamily="2" charset="77"/>
              </a:rPr>
              <a:t>. </a:t>
            </a:r>
          </a:p>
        </p:txBody>
      </p:sp>
      <p:pic>
        <p:nvPicPr>
          <p:cNvPr id="5" name="Image 4" descr="Une image contenant logo, Police, Graphique, capture d’écran&#10;&#10;Le contenu généré par l’IA peut être incorrect.">
            <a:extLst>
              <a:ext uri="{FF2B5EF4-FFF2-40B4-BE49-F238E27FC236}">
                <a16:creationId xmlns:a16="http://schemas.microsoft.com/office/drawing/2014/main" id="{E522F03D-9015-F684-845E-C1479B39286C}"/>
              </a:ext>
            </a:extLst>
          </p:cNvPr>
          <p:cNvPicPr>
            <a:picLocks noChangeAspect="1"/>
          </p:cNvPicPr>
          <p:nvPr/>
        </p:nvPicPr>
        <p:blipFill>
          <a:blip r:embed="rId4"/>
          <a:stretch>
            <a:fillRect/>
          </a:stretch>
        </p:blipFill>
        <p:spPr>
          <a:xfrm>
            <a:off x="283521" y="3557219"/>
            <a:ext cx="3502741" cy="1742570"/>
          </a:xfrm>
          <a:prstGeom prst="rect">
            <a:avLst/>
          </a:prstGeom>
        </p:spPr>
      </p:pic>
    </p:spTree>
    <p:extLst>
      <p:ext uri="{BB962C8B-B14F-4D97-AF65-F5344CB8AC3E}">
        <p14:creationId xmlns:p14="http://schemas.microsoft.com/office/powerpoint/2010/main" val="2858706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95AE8DA-90BB-8E3F-F657-2D5F9EF72E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4BC2F-2311-8AA0-A5C1-41D5358D884C}"/>
              </a:ext>
            </a:extLst>
          </p:cNvPr>
          <p:cNvSpPr>
            <a:spLocks noGrp="1"/>
          </p:cNvSpPr>
          <p:nvPr>
            <p:ph type="title"/>
          </p:nvPr>
        </p:nvSpPr>
        <p:spPr>
          <a:xfrm>
            <a:off x="838200" y="365125"/>
            <a:ext cx="6329516" cy="863907"/>
          </a:xfrm>
        </p:spPr>
        <p:txBody>
          <a:bodyPr>
            <a:normAutofit/>
          </a:bodyPr>
          <a:lstStyle/>
          <a:p>
            <a:r>
              <a:rPr lang="fr-FR" sz="4000" b="1" dirty="0">
                <a:solidFill>
                  <a:srgbClr val="386B89"/>
                </a:solidFill>
                <a:latin typeface="Baloo 2" panose="03080502040302020200" pitchFamily="66" charset="77"/>
              </a:rPr>
              <a:t>Déclencheurs prioritaires</a:t>
            </a:r>
          </a:p>
        </p:txBody>
      </p:sp>
      <p:sp>
        <p:nvSpPr>
          <p:cNvPr id="3" name="Content Placeholder 2">
            <a:extLst>
              <a:ext uri="{FF2B5EF4-FFF2-40B4-BE49-F238E27FC236}">
                <a16:creationId xmlns:a16="http://schemas.microsoft.com/office/drawing/2014/main" id="{4258B71A-49BC-1202-24B3-D67045C4C096}"/>
              </a:ext>
            </a:extLst>
          </p:cNvPr>
          <p:cNvSpPr>
            <a:spLocks noGrp="1"/>
          </p:cNvSpPr>
          <p:nvPr>
            <p:ph idx="1"/>
          </p:nvPr>
        </p:nvSpPr>
        <p:spPr>
          <a:xfrm>
            <a:off x="838200" y="1356852"/>
            <a:ext cx="6191865" cy="4820111"/>
          </a:xfrm>
        </p:spPr>
        <p:txBody>
          <a:bodyPr>
            <a:normAutofit fontScale="92500"/>
          </a:bodyPr>
          <a:lstStyle/>
          <a:p>
            <a:pPr marL="0" indent="0">
              <a:buNone/>
            </a:pPr>
            <a:r>
              <a:rPr lang="fr-FR" dirty="0"/>
              <a:t>1. </a:t>
            </a:r>
            <a:r>
              <a:rPr lang="fr-FR" b="1" dirty="0"/>
              <a:t>Institutions et gouvernance</a:t>
            </a:r>
            <a:r>
              <a:rPr lang="fr-FR" dirty="0"/>
              <a:t> – Renforcer la cohérence des politiques et la gouvernance inclusive </a:t>
            </a:r>
            <a:endParaRPr lang="en-US" dirty="0"/>
          </a:p>
          <a:p>
            <a:pPr marL="0" indent="0">
              <a:buNone/>
            </a:pPr>
            <a:r>
              <a:rPr lang="fr-FR" b="1" dirty="0"/>
              <a:t>2. Sensibilisation des consommateurs et des citoyens</a:t>
            </a:r>
            <a:r>
              <a:rPr lang="fr-FR" dirty="0"/>
              <a:t> – Promouvoir une consommation durable et des choix éclairés </a:t>
            </a:r>
            <a:endParaRPr lang="en-US" dirty="0"/>
          </a:p>
          <a:p>
            <a:pPr marL="0" indent="0">
              <a:buNone/>
            </a:pPr>
            <a:r>
              <a:rPr lang="fr-FR" b="1" dirty="0"/>
              <a:t>3. Répartition des revenus et des richesses</a:t>
            </a:r>
            <a:r>
              <a:rPr lang="fr-FR" dirty="0"/>
              <a:t> – Lutter contre les inégalités et étendre la protection sociale </a:t>
            </a:r>
            <a:endParaRPr lang="en-US" dirty="0"/>
          </a:p>
          <a:p>
            <a:pPr marL="0" indent="0">
              <a:buNone/>
            </a:pPr>
            <a:r>
              <a:rPr lang="fr-FR" b="1" dirty="0"/>
              <a:t>4. Technologies et approches innovantes </a:t>
            </a:r>
            <a:r>
              <a:rPr lang="fr-FR" dirty="0"/>
              <a:t>– Accélérer l’adoption de solutions numériques et intelligentes face au climat</a:t>
            </a:r>
          </a:p>
        </p:txBody>
      </p:sp>
      <p:sp>
        <p:nvSpPr>
          <p:cNvPr id="4" name="TextBox 3">
            <a:extLst>
              <a:ext uri="{FF2B5EF4-FFF2-40B4-BE49-F238E27FC236}">
                <a16:creationId xmlns:a16="http://schemas.microsoft.com/office/drawing/2014/main" id="{8D8F858A-68DB-4DEE-EA38-53C73D148F12}"/>
              </a:ext>
            </a:extLst>
          </p:cNvPr>
          <p:cNvSpPr txBox="1"/>
          <p:nvPr/>
        </p:nvSpPr>
        <p:spPr>
          <a:xfrm>
            <a:off x="8111613" y="1061884"/>
            <a:ext cx="2841522" cy="1976284"/>
          </a:xfrm>
          <a:prstGeom prst="rect">
            <a:avLst/>
          </a:prstGeom>
          <a:noFill/>
        </p:spPr>
        <p:txBody>
          <a:bodyPr wrap="square" rtlCol="0">
            <a:spAutoFit/>
          </a:bodyPr>
          <a:lstStyle/>
          <a:p>
            <a:endParaRPr lang="fr-FR" dirty="0"/>
          </a:p>
        </p:txBody>
      </p:sp>
      <p:sp>
        <p:nvSpPr>
          <p:cNvPr id="7" name="TextBox 6">
            <a:extLst>
              <a:ext uri="{FF2B5EF4-FFF2-40B4-BE49-F238E27FC236}">
                <a16:creationId xmlns:a16="http://schemas.microsoft.com/office/drawing/2014/main" id="{602D7F70-4A43-BAA9-EFD8-E8A0DEA0443F}"/>
              </a:ext>
            </a:extLst>
          </p:cNvPr>
          <p:cNvSpPr txBox="1"/>
          <p:nvPr/>
        </p:nvSpPr>
        <p:spPr>
          <a:xfrm>
            <a:off x="9492039" y="4304071"/>
            <a:ext cx="1231043" cy="369332"/>
          </a:xfrm>
          <a:prstGeom prst="rect">
            <a:avLst/>
          </a:prstGeom>
          <a:noFill/>
        </p:spPr>
        <p:txBody>
          <a:bodyPr wrap="none" rtlCol="0">
            <a:spAutoFit/>
          </a:bodyPr>
          <a:lstStyle/>
          <a:p>
            <a:r>
              <a:rPr lang="fr-FR" dirty="0"/>
              <a:t>Vos images</a:t>
            </a:r>
          </a:p>
        </p:txBody>
      </p:sp>
    </p:spTree>
    <p:extLst>
      <p:ext uri="{BB962C8B-B14F-4D97-AF65-F5344CB8AC3E}">
        <p14:creationId xmlns:p14="http://schemas.microsoft.com/office/powerpoint/2010/main" val="2802136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5F531A4-094A-31CC-D5BF-F618EC49BA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9DCD57-9D01-8621-CC49-460F6593DC02}"/>
              </a:ext>
            </a:extLst>
          </p:cNvPr>
          <p:cNvSpPr>
            <a:spLocks noGrp="1"/>
          </p:cNvSpPr>
          <p:nvPr>
            <p:ph type="title"/>
          </p:nvPr>
        </p:nvSpPr>
        <p:spPr>
          <a:xfrm>
            <a:off x="838200" y="365125"/>
            <a:ext cx="6329516" cy="863907"/>
          </a:xfrm>
        </p:spPr>
        <p:txBody>
          <a:bodyPr>
            <a:normAutofit/>
          </a:bodyPr>
          <a:lstStyle/>
          <a:p>
            <a:r>
              <a:rPr lang="fr-FR" sz="4000" b="1" dirty="0">
                <a:solidFill>
                  <a:srgbClr val="386B89"/>
                </a:solidFill>
                <a:latin typeface="Baloo 2" panose="03080502040302020200" pitchFamily="66" charset="77"/>
              </a:rPr>
              <a:t>Méthode et outil de travail</a:t>
            </a:r>
          </a:p>
        </p:txBody>
      </p:sp>
      <p:sp>
        <p:nvSpPr>
          <p:cNvPr id="3" name="Content Placeholder 2">
            <a:extLst>
              <a:ext uri="{FF2B5EF4-FFF2-40B4-BE49-F238E27FC236}">
                <a16:creationId xmlns:a16="http://schemas.microsoft.com/office/drawing/2014/main" id="{907F5250-6E67-CBD0-C50F-CAE09DE38C13}"/>
              </a:ext>
            </a:extLst>
          </p:cNvPr>
          <p:cNvSpPr>
            <a:spLocks noGrp="1"/>
          </p:cNvSpPr>
          <p:nvPr>
            <p:ph idx="1"/>
          </p:nvPr>
        </p:nvSpPr>
        <p:spPr>
          <a:xfrm>
            <a:off x="838200" y="1356852"/>
            <a:ext cx="7273413" cy="4820111"/>
          </a:xfrm>
        </p:spPr>
        <p:txBody>
          <a:bodyPr>
            <a:noAutofit/>
          </a:bodyPr>
          <a:lstStyle/>
          <a:p>
            <a:r>
              <a:rPr lang="fr-FR" sz="2000" dirty="0"/>
              <a:t>Répartition des groupes</a:t>
            </a:r>
          </a:p>
          <a:p>
            <a:endParaRPr lang="fr-FR" sz="2000" dirty="0"/>
          </a:p>
          <a:p>
            <a:r>
              <a:rPr lang="fr-FR" sz="2000" dirty="0"/>
              <a:t>1 facilitateur FAO</a:t>
            </a:r>
          </a:p>
          <a:p>
            <a:endParaRPr lang="fr-FR" sz="2000" dirty="0"/>
          </a:p>
          <a:p>
            <a:r>
              <a:rPr lang="fr-FR" sz="2000" dirty="0"/>
              <a:t>1 rapporteur et/ou un secrétaire à désigner</a:t>
            </a:r>
            <a:endParaRPr lang="en-US" sz="2000" dirty="0"/>
          </a:p>
          <a:p>
            <a:endParaRPr lang="en-US" sz="2000" dirty="0"/>
          </a:p>
          <a:p>
            <a:r>
              <a:rPr lang="en-US" sz="2000" dirty="0"/>
              <a:t>1 </a:t>
            </a:r>
            <a:r>
              <a:rPr lang="en-US" sz="2000" dirty="0" err="1"/>
              <a:t>présentation</a:t>
            </a:r>
            <a:r>
              <a:rPr lang="en-US" sz="2000" dirty="0"/>
              <a:t> pour restitution par </a:t>
            </a:r>
            <a:r>
              <a:rPr lang="en-US" sz="2000" dirty="0" err="1"/>
              <a:t>groupe</a:t>
            </a:r>
            <a:endParaRPr lang="en-US" sz="2000" dirty="0"/>
          </a:p>
          <a:p>
            <a:endParaRPr lang="en-US" sz="2000" dirty="0"/>
          </a:p>
          <a:p>
            <a:r>
              <a:rPr lang="en-US" sz="2000" dirty="0"/>
              <a:t>4 question-guides pour </a:t>
            </a:r>
            <a:r>
              <a:rPr lang="en-US" sz="2000" dirty="0" err="1"/>
              <a:t>chaque</a:t>
            </a:r>
            <a:r>
              <a:rPr lang="en-US" sz="2000" dirty="0"/>
              <a:t> </a:t>
            </a:r>
            <a:r>
              <a:rPr lang="en-US" sz="2000" dirty="0" err="1"/>
              <a:t>groupe</a:t>
            </a:r>
            <a:endParaRPr lang="en-US" sz="2000" dirty="0"/>
          </a:p>
          <a:p>
            <a:endParaRPr lang="en-US" sz="2000" dirty="0"/>
          </a:p>
          <a:p>
            <a:r>
              <a:rPr lang="en-US" sz="2000" b="1" dirty="0"/>
              <a:t>45 minutes </a:t>
            </a:r>
          </a:p>
          <a:p>
            <a:pPr marL="0" indent="0">
              <a:buNone/>
            </a:pPr>
            <a:endParaRPr lang="fr-FR" sz="2000" b="1" dirty="0"/>
          </a:p>
        </p:txBody>
      </p:sp>
      <p:sp>
        <p:nvSpPr>
          <p:cNvPr id="4" name="TextBox 3">
            <a:extLst>
              <a:ext uri="{FF2B5EF4-FFF2-40B4-BE49-F238E27FC236}">
                <a16:creationId xmlns:a16="http://schemas.microsoft.com/office/drawing/2014/main" id="{93C175F0-0FAA-93A9-4A09-17F08914A9E8}"/>
              </a:ext>
            </a:extLst>
          </p:cNvPr>
          <p:cNvSpPr txBox="1"/>
          <p:nvPr/>
        </p:nvSpPr>
        <p:spPr>
          <a:xfrm>
            <a:off x="8111613" y="1061884"/>
            <a:ext cx="2841522" cy="1976284"/>
          </a:xfrm>
          <a:prstGeom prst="rect">
            <a:avLst/>
          </a:prstGeom>
          <a:noFill/>
        </p:spPr>
        <p:txBody>
          <a:bodyPr wrap="square" rtlCol="0">
            <a:spAutoFit/>
          </a:bodyPr>
          <a:lstStyle/>
          <a:p>
            <a:endParaRPr lang="fr-FR" dirty="0"/>
          </a:p>
        </p:txBody>
      </p:sp>
      <p:sp>
        <p:nvSpPr>
          <p:cNvPr id="7" name="TextBox 6">
            <a:extLst>
              <a:ext uri="{FF2B5EF4-FFF2-40B4-BE49-F238E27FC236}">
                <a16:creationId xmlns:a16="http://schemas.microsoft.com/office/drawing/2014/main" id="{B869F69F-48B6-E880-1F6A-773D465C7250}"/>
              </a:ext>
            </a:extLst>
          </p:cNvPr>
          <p:cNvSpPr txBox="1"/>
          <p:nvPr/>
        </p:nvSpPr>
        <p:spPr>
          <a:xfrm>
            <a:off x="9492039" y="4304071"/>
            <a:ext cx="1231043" cy="369332"/>
          </a:xfrm>
          <a:prstGeom prst="rect">
            <a:avLst/>
          </a:prstGeom>
          <a:noFill/>
        </p:spPr>
        <p:txBody>
          <a:bodyPr wrap="none" rtlCol="0">
            <a:spAutoFit/>
          </a:bodyPr>
          <a:lstStyle/>
          <a:p>
            <a:r>
              <a:rPr lang="fr-FR" dirty="0"/>
              <a:t>Vos images</a:t>
            </a:r>
          </a:p>
        </p:txBody>
      </p:sp>
    </p:spTree>
    <p:extLst>
      <p:ext uri="{BB962C8B-B14F-4D97-AF65-F5344CB8AC3E}">
        <p14:creationId xmlns:p14="http://schemas.microsoft.com/office/powerpoint/2010/main" val="883360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3AE5EC-9565-F348-BCC1-D561D0A05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EA06E7-200A-84AC-F89A-A5484AC7E858}"/>
              </a:ext>
            </a:extLst>
          </p:cNvPr>
          <p:cNvSpPr>
            <a:spLocks noGrp="1"/>
          </p:cNvSpPr>
          <p:nvPr>
            <p:ph type="title"/>
          </p:nvPr>
        </p:nvSpPr>
        <p:spPr>
          <a:xfrm>
            <a:off x="838200" y="365125"/>
            <a:ext cx="6329516" cy="863907"/>
          </a:xfrm>
        </p:spPr>
        <p:txBody>
          <a:bodyPr>
            <a:normAutofit/>
          </a:bodyPr>
          <a:lstStyle/>
          <a:p>
            <a:r>
              <a:rPr lang="fr-FR" sz="4000" b="1" dirty="0">
                <a:solidFill>
                  <a:srgbClr val="386B89"/>
                </a:solidFill>
                <a:latin typeface="Baloo 2" panose="03080502040302020200" pitchFamily="66" charset="77"/>
              </a:rPr>
              <a:t>Question-Guides</a:t>
            </a:r>
          </a:p>
        </p:txBody>
      </p:sp>
      <p:sp>
        <p:nvSpPr>
          <p:cNvPr id="3" name="Content Placeholder 2">
            <a:extLst>
              <a:ext uri="{FF2B5EF4-FFF2-40B4-BE49-F238E27FC236}">
                <a16:creationId xmlns:a16="http://schemas.microsoft.com/office/drawing/2014/main" id="{31D3DF3B-B950-A5D7-DE8F-7BD343C4BE48}"/>
              </a:ext>
            </a:extLst>
          </p:cNvPr>
          <p:cNvSpPr>
            <a:spLocks noGrp="1"/>
          </p:cNvSpPr>
          <p:nvPr>
            <p:ph idx="1"/>
          </p:nvPr>
        </p:nvSpPr>
        <p:spPr>
          <a:xfrm>
            <a:off x="838200" y="1356852"/>
            <a:ext cx="6778925" cy="4820111"/>
          </a:xfrm>
        </p:spPr>
        <p:txBody>
          <a:bodyPr>
            <a:noAutofit/>
          </a:bodyPr>
          <a:lstStyle/>
          <a:p>
            <a:pPr marL="0" indent="0">
              <a:buNone/>
            </a:pPr>
            <a:r>
              <a:rPr lang="fr-FR" sz="2000" dirty="0"/>
              <a:t>1.</a:t>
            </a:r>
            <a:r>
              <a:rPr lang="fr-FR" sz="2000" b="1" dirty="0"/>
              <a:t>Quelles sont les pratiques ou mécanismes ayant fait preuve ou sont susceptibles de fonctionner comme déclencheurs de changement ?</a:t>
            </a:r>
            <a:endParaRPr lang="en-US" sz="2000" b="1" dirty="0"/>
          </a:p>
          <a:p>
            <a:pPr marL="0" indent="0">
              <a:buNone/>
            </a:pPr>
            <a:r>
              <a:rPr lang="fr-FR" sz="2000" b="1" dirty="0"/>
              <a:t> </a:t>
            </a:r>
            <a:endParaRPr lang="en-US" sz="2000" b="1" dirty="0"/>
          </a:p>
          <a:p>
            <a:pPr marL="0" indent="0">
              <a:buNone/>
            </a:pPr>
            <a:r>
              <a:rPr lang="fr-FR" sz="2000" dirty="0"/>
              <a:t>2.</a:t>
            </a:r>
            <a:r>
              <a:rPr lang="fr-FR" sz="2000" b="1" dirty="0"/>
              <a:t>Quels sont les obstacles structurels persistants qui limitent l’application programmatique ou l’effectivité des déclencheurs ?</a:t>
            </a:r>
            <a:endParaRPr lang="en-US" sz="2000" b="1" dirty="0"/>
          </a:p>
          <a:p>
            <a:pPr marL="0" indent="0">
              <a:buNone/>
            </a:pPr>
            <a:r>
              <a:rPr lang="fr-FR" sz="2000" dirty="0"/>
              <a:t> </a:t>
            </a:r>
            <a:endParaRPr lang="en-US" sz="2000" dirty="0"/>
          </a:p>
          <a:p>
            <a:pPr marL="0" indent="0">
              <a:buNone/>
            </a:pPr>
            <a:r>
              <a:rPr lang="fr-FR" sz="2000" dirty="0"/>
              <a:t>3.</a:t>
            </a:r>
            <a:r>
              <a:rPr lang="fr-FR" sz="2000" b="1" dirty="0"/>
              <a:t>Donner quelques (2 à 3) exemples d’expériences et de bonnes pratiques des déclencheurs de changement.</a:t>
            </a:r>
            <a:endParaRPr lang="en-US" sz="2000" b="1" dirty="0"/>
          </a:p>
          <a:p>
            <a:pPr marL="0" indent="0">
              <a:buNone/>
            </a:pPr>
            <a:r>
              <a:rPr lang="fr-FR" sz="2000" dirty="0"/>
              <a:t> </a:t>
            </a:r>
            <a:endParaRPr lang="en-US" sz="2000" dirty="0"/>
          </a:p>
          <a:p>
            <a:pPr marL="0" indent="0">
              <a:buNone/>
            </a:pPr>
            <a:r>
              <a:rPr lang="fr-FR" sz="2000" dirty="0"/>
              <a:t>4.</a:t>
            </a:r>
            <a:r>
              <a:rPr lang="fr-FR" sz="2000" b="1" dirty="0"/>
              <a:t>Proposer une approche d’intégration ou de prise en compte des accélérateurs dans les plans de travail biannuels.</a:t>
            </a:r>
          </a:p>
        </p:txBody>
      </p:sp>
      <p:sp>
        <p:nvSpPr>
          <p:cNvPr id="4" name="TextBox 3">
            <a:extLst>
              <a:ext uri="{FF2B5EF4-FFF2-40B4-BE49-F238E27FC236}">
                <a16:creationId xmlns:a16="http://schemas.microsoft.com/office/drawing/2014/main" id="{310F8DA4-1B5C-DD17-D120-F700DCB41086}"/>
              </a:ext>
            </a:extLst>
          </p:cNvPr>
          <p:cNvSpPr txBox="1"/>
          <p:nvPr/>
        </p:nvSpPr>
        <p:spPr>
          <a:xfrm>
            <a:off x="8111613" y="1061884"/>
            <a:ext cx="2841522" cy="1976284"/>
          </a:xfrm>
          <a:prstGeom prst="rect">
            <a:avLst/>
          </a:prstGeom>
          <a:noFill/>
        </p:spPr>
        <p:txBody>
          <a:bodyPr wrap="square" rtlCol="0">
            <a:spAutoFit/>
          </a:bodyPr>
          <a:lstStyle/>
          <a:p>
            <a:endParaRPr lang="fr-FR" dirty="0"/>
          </a:p>
        </p:txBody>
      </p:sp>
      <p:sp>
        <p:nvSpPr>
          <p:cNvPr id="7" name="TextBox 6">
            <a:extLst>
              <a:ext uri="{FF2B5EF4-FFF2-40B4-BE49-F238E27FC236}">
                <a16:creationId xmlns:a16="http://schemas.microsoft.com/office/drawing/2014/main" id="{500F2F96-00E4-6F7C-8550-5EDCD2491851}"/>
              </a:ext>
            </a:extLst>
          </p:cNvPr>
          <p:cNvSpPr txBox="1"/>
          <p:nvPr/>
        </p:nvSpPr>
        <p:spPr>
          <a:xfrm>
            <a:off x="9492039" y="4304071"/>
            <a:ext cx="1231043" cy="369332"/>
          </a:xfrm>
          <a:prstGeom prst="rect">
            <a:avLst/>
          </a:prstGeom>
          <a:noFill/>
        </p:spPr>
        <p:txBody>
          <a:bodyPr wrap="none" rtlCol="0">
            <a:spAutoFit/>
          </a:bodyPr>
          <a:lstStyle/>
          <a:p>
            <a:r>
              <a:rPr lang="fr-FR" dirty="0"/>
              <a:t>Vos images</a:t>
            </a:r>
          </a:p>
        </p:txBody>
      </p:sp>
    </p:spTree>
    <p:extLst>
      <p:ext uri="{BB962C8B-B14F-4D97-AF65-F5344CB8AC3E}">
        <p14:creationId xmlns:p14="http://schemas.microsoft.com/office/powerpoint/2010/main" val="2710460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2DC2500-9729-AA3F-19E9-5839F7E006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6C8CAE-EB31-7A9E-C38C-70218B606D59}"/>
              </a:ext>
            </a:extLst>
          </p:cNvPr>
          <p:cNvSpPr>
            <a:spLocks noGrp="1"/>
          </p:cNvSpPr>
          <p:nvPr>
            <p:ph type="title"/>
          </p:nvPr>
        </p:nvSpPr>
        <p:spPr>
          <a:xfrm>
            <a:off x="838200" y="365125"/>
            <a:ext cx="6329516" cy="863907"/>
          </a:xfrm>
        </p:spPr>
        <p:txBody>
          <a:bodyPr>
            <a:normAutofit/>
          </a:bodyPr>
          <a:lstStyle/>
          <a:p>
            <a:r>
              <a:rPr lang="fr-FR" sz="4000" b="1" dirty="0">
                <a:solidFill>
                  <a:srgbClr val="386B89"/>
                </a:solidFill>
                <a:latin typeface="Baloo 2" panose="03080502040302020200" pitchFamily="66" charset="77"/>
              </a:rPr>
              <a:t>Groupes de travail</a:t>
            </a:r>
          </a:p>
        </p:txBody>
      </p:sp>
      <p:sp>
        <p:nvSpPr>
          <p:cNvPr id="3" name="Content Placeholder 2">
            <a:extLst>
              <a:ext uri="{FF2B5EF4-FFF2-40B4-BE49-F238E27FC236}">
                <a16:creationId xmlns:a16="http://schemas.microsoft.com/office/drawing/2014/main" id="{06334EC2-902A-97CC-996C-4088AAA6026A}"/>
              </a:ext>
            </a:extLst>
          </p:cNvPr>
          <p:cNvSpPr>
            <a:spLocks noGrp="1"/>
          </p:cNvSpPr>
          <p:nvPr>
            <p:ph idx="1"/>
          </p:nvPr>
        </p:nvSpPr>
        <p:spPr>
          <a:xfrm>
            <a:off x="838200" y="1356852"/>
            <a:ext cx="6191865" cy="4820111"/>
          </a:xfrm>
        </p:spPr>
        <p:txBody>
          <a:bodyPr>
            <a:normAutofit/>
          </a:bodyPr>
          <a:lstStyle/>
          <a:p>
            <a:pPr marL="0" indent="0">
              <a:buNone/>
            </a:pPr>
            <a:r>
              <a:rPr lang="fr-FR" dirty="0"/>
              <a:t>1. </a:t>
            </a:r>
            <a:r>
              <a:rPr lang="fr-FR" b="1" dirty="0"/>
              <a:t>Institutions et gouvernance</a:t>
            </a:r>
            <a:r>
              <a:rPr lang="fr-FR" dirty="0"/>
              <a:t> – Facilitateur: M. Apollinaire MASUGURU</a:t>
            </a:r>
            <a:endParaRPr lang="en-US" dirty="0"/>
          </a:p>
          <a:p>
            <a:pPr marL="0" indent="0">
              <a:buNone/>
            </a:pPr>
            <a:r>
              <a:rPr lang="fr-FR" b="1" dirty="0"/>
              <a:t>2. Sensibilisation des consommateurs et des citoyens</a:t>
            </a:r>
            <a:r>
              <a:rPr lang="fr-FR" dirty="0"/>
              <a:t> – Facilitateur: M. Gerald TCHATCHOUA</a:t>
            </a:r>
            <a:endParaRPr lang="en-US" dirty="0"/>
          </a:p>
          <a:p>
            <a:pPr marL="0" indent="0">
              <a:buNone/>
            </a:pPr>
            <a:r>
              <a:rPr lang="fr-FR" b="1" dirty="0"/>
              <a:t>3. Répartition des revenus et des richesses</a:t>
            </a:r>
            <a:r>
              <a:rPr lang="fr-FR" dirty="0"/>
              <a:t> – Facilitateur: M. Thechel EKOUNGOULOU</a:t>
            </a:r>
            <a:endParaRPr lang="en-US" dirty="0"/>
          </a:p>
          <a:p>
            <a:pPr marL="0" indent="0">
              <a:buNone/>
            </a:pPr>
            <a:r>
              <a:rPr lang="fr-FR" b="1" dirty="0"/>
              <a:t>4. Technologies et approches innovantes </a:t>
            </a:r>
            <a:r>
              <a:rPr lang="fr-FR" dirty="0"/>
              <a:t>– Facilitateur: M. Henri Paul ELOMA</a:t>
            </a:r>
          </a:p>
        </p:txBody>
      </p:sp>
      <p:sp>
        <p:nvSpPr>
          <p:cNvPr id="4" name="TextBox 3">
            <a:extLst>
              <a:ext uri="{FF2B5EF4-FFF2-40B4-BE49-F238E27FC236}">
                <a16:creationId xmlns:a16="http://schemas.microsoft.com/office/drawing/2014/main" id="{74C079B9-A4F2-CB3D-9C0F-07A71512404F}"/>
              </a:ext>
            </a:extLst>
          </p:cNvPr>
          <p:cNvSpPr txBox="1"/>
          <p:nvPr/>
        </p:nvSpPr>
        <p:spPr>
          <a:xfrm>
            <a:off x="8111613" y="1061884"/>
            <a:ext cx="2841522" cy="1976284"/>
          </a:xfrm>
          <a:prstGeom prst="rect">
            <a:avLst/>
          </a:prstGeom>
          <a:noFill/>
        </p:spPr>
        <p:txBody>
          <a:bodyPr wrap="square" rtlCol="0">
            <a:spAutoFit/>
          </a:bodyPr>
          <a:lstStyle/>
          <a:p>
            <a:endParaRPr lang="fr-FR" dirty="0"/>
          </a:p>
        </p:txBody>
      </p:sp>
      <p:sp>
        <p:nvSpPr>
          <p:cNvPr id="7" name="TextBox 6">
            <a:extLst>
              <a:ext uri="{FF2B5EF4-FFF2-40B4-BE49-F238E27FC236}">
                <a16:creationId xmlns:a16="http://schemas.microsoft.com/office/drawing/2014/main" id="{BA468D9A-7C6F-03C3-D5D2-653AF5E29FA6}"/>
              </a:ext>
            </a:extLst>
          </p:cNvPr>
          <p:cNvSpPr txBox="1"/>
          <p:nvPr/>
        </p:nvSpPr>
        <p:spPr>
          <a:xfrm>
            <a:off x="9492039" y="4304071"/>
            <a:ext cx="1231043" cy="369332"/>
          </a:xfrm>
          <a:prstGeom prst="rect">
            <a:avLst/>
          </a:prstGeom>
          <a:noFill/>
        </p:spPr>
        <p:txBody>
          <a:bodyPr wrap="none" rtlCol="0">
            <a:spAutoFit/>
          </a:bodyPr>
          <a:lstStyle/>
          <a:p>
            <a:r>
              <a:rPr lang="fr-FR" dirty="0"/>
              <a:t>Vos images</a:t>
            </a:r>
          </a:p>
        </p:txBody>
      </p:sp>
    </p:spTree>
    <p:extLst>
      <p:ext uri="{BB962C8B-B14F-4D97-AF65-F5344CB8AC3E}">
        <p14:creationId xmlns:p14="http://schemas.microsoft.com/office/powerpoint/2010/main" val="19434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387F02-33C9-171B-5F28-662FB1D7E0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D52B05-A6E5-7535-434E-0991A14AB608}"/>
              </a:ext>
            </a:extLst>
          </p:cNvPr>
          <p:cNvSpPr>
            <a:spLocks noGrp="1"/>
          </p:cNvSpPr>
          <p:nvPr>
            <p:ph type="title"/>
          </p:nvPr>
        </p:nvSpPr>
        <p:spPr>
          <a:xfrm>
            <a:off x="838200" y="365125"/>
            <a:ext cx="6329516" cy="863907"/>
          </a:xfrm>
        </p:spPr>
        <p:txBody>
          <a:bodyPr>
            <a:normAutofit/>
          </a:bodyPr>
          <a:lstStyle/>
          <a:p>
            <a:r>
              <a:rPr lang="fr-FR" sz="4000" b="1" dirty="0">
                <a:solidFill>
                  <a:srgbClr val="386B89"/>
                </a:solidFill>
                <a:latin typeface="Baloo 2" panose="03080502040302020200" pitchFamily="66" charset="77"/>
              </a:rPr>
              <a:t>Méthode et outil de travail</a:t>
            </a:r>
          </a:p>
        </p:txBody>
      </p:sp>
      <p:sp>
        <p:nvSpPr>
          <p:cNvPr id="3" name="Content Placeholder 2">
            <a:extLst>
              <a:ext uri="{FF2B5EF4-FFF2-40B4-BE49-F238E27FC236}">
                <a16:creationId xmlns:a16="http://schemas.microsoft.com/office/drawing/2014/main" id="{EAA3645A-8CA0-3398-998F-567607D01BAE}"/>
              </a:ext>
            </a:extLst>
          </p:cNvPr>
          <p:cNvSpPr>
            <a:spLocks noGrp="1"/>
          </p:cNvSpPr>
          <p:nvPr>
            <p:ph idx="1"/>
          </p:nvPr>
        </p:nvSpPr>
        <p:spPr>
          <a:xfrm>
            <a:off x="838200" y="1356852"/>
            <a:ext cx="7273413" cy="4820111"/>
          </a:xfrm>
        </p:spPr>
        <p:txBody>
          <a:bodyPr>
            <a:noAutofit/>
          </a:bodyPr>
          <a:lstStyle/>
          <a:p>
            <a:r>
              <a:rPr lang="fr-FR" sz="2000" dirty="0"/>
              <a:t>Répartition des groupes</a:t>
            </a:r>
          </a:p>
          <a:p>
            <a:endParaRPr lang="fr-FR" sz="2000" dirty="0"/>
          </a:p>
          <a:p>
            <a:r>
              <a:rPr lang="fr-FR" sz="2000" dirty="0"/>
              <a:t>1 facilitateur FAO</a:t>
            </a:r>
          </a:p>
          <a:p>
            <a:endParaRPr lang="fr-FR" sz="2000" dirty="0"/>
          </a:p>
          <a:p>
            <a:r>
              <a:rPr lang="fr-FR" sz="2000" dirty="0"/>
              <a:t>1 rapporteur et/ou un secrétaire à désigner</a:t>
            </a:r>
            <a:endParaRPr lang="en-US" sz="2000" dirty="0"/>
          </a:p>
          <a:p>
            <a:endParaRPr lang="en-US" sz="2000" dirty="0"/>
          </a:p>
          <a:p>
            <a:r>
              <a:rPr lang="en-US" sz="2000" dirty="0"/>
              <a:t>1 </a:t>
            </a:r>
            <a:r>
              <a:rPr lang="en-US" sz="2000" dirty="0" err="1"/>
              <a:t>présentation</a:t>
            </a:r>
            <a:r>
              <a:rPr lang="en-US" sz="2000" dirty="0"/>
              <a:t> pour restitution par </a:t>
            </a:r>
            <a:r>
              <a:rPr lang="en-US" sz="2000" dirty="0" err="1"/>
              <a:t>groupe</a:t>
            </a:r>
            <a:endParaRPr lang="en-US" sz="2000" dirty="0"/>
          </a:p>
          <a:p>
            <a:endParaRPr lang="en-US" sz="2000" dirty="0"/>
          </a:p>
          <a:p>
            <a:r>
              <a:rPr lang="en-US" sz="2000" dirty="0"/>
              <a:t>4 question-guides pour </a:t>
            </a:r>
            <a:r>
              <a:rPr lang="en-US" sz="2000" dirty="0" err="1"/>
              <a:t>chaque</a:t>
            </a:r>
            <a:r>
              <a:rPr lang="en-US" sz="2000" dirty="0"/>
              <a:t> </a:t>
            </a:r>
            <a:r>
              <a:rPr lang="en-US" sz="2000" dirty="0" err="1"/>
              <a:t>groupe</a:t>
            </a:r>
            <a:endParaRPr lang="en-US" sz="2000" dirty="0"/>
          </a:p>
          <a:p>
            <a:endParaRPr lang="en-US" sz="2000" dirty="0"/>
          </a:p>
          <a:p>
            <a:r>
              <a:rPr lang="en-US" sz="2000" b="1" dirty="0"/>
              <a:t>45 minutes </a:t>
            </a:r>
          </a:p>
          <a:p>
            <a:pPr marL="0" indent="0">
              <a:buNone/>
            </a:pPr>
            <a:endParaRPr lang="fr-FR" sz="2000" b="1" dirty="0"/>
          </a:p>
        </p:txBody>
      </p:sp>
      <p:sp>
        <p:nvSpPr>
          <p:cNvPr id="4" name="TextBox 3">
            <a:extLst>
              <a:ext uri="{FF2B5EF4-FFF2-40B4-BE49-F238E27FC236}">
                <a16:creationId xmlns:a16="http://schemas.microsoft.com/office/drawing/2014/main" id="{4F27801B-423E-3A09-8827-6C35B5984140}"/>
              </a:ext>
            </a:extLst>
          </p:cNvPr>
          <p:cNvSpPr txBox="1"/>
          <p:nvPr/>
        </p:nvSpPr>
        <p:spPr>
          <a:xfrm>
            <a:off x="8111613" y="1061884"/>
            <a:ext cx="2841522" cy="1976284"/>
          </a:xfrm>
          <a:prstGeom prst="rect">
            <a:avLst/>
          </a:prstGeom>
          <a:noFill/>
        </p:spPr>
        <p:txBody>
          <a:bodyPr wrap="square" rtlCol="0">
            <a:spAutoFit/>
          </a:bodyPr>
          <a:lstStyle/>
          <a:p>
            <a:endParaRPr lang="fr-FR" dirty="0"/>
          </a:p>
        </p:txBody>
      </p:sp>
      <p:sp>
        <p:nvSpPr>
          <p:cNvPr id="7" name="TextBox 6">
            <a:extLst>
              <a:ext uri="{FF2B5EF4-FFF2-40B4-BE49-F238E27FC236}">
                <a16:creationId xmlns:a16="http://schemas.microsoft.com/office/drawing/2014/main" id="{B27E516C-1EC1-AAAF-AE8F-AEE621EB4A08}"/>
              </a:ext>
            </a:extLst>
          </p:cNvPr>
          <p:cNvSpPr txBox="1"/>
          <p:nvPr/>
        </p:nvSpPr>
        <p:spPr>
          <a:xfrm>
            <a:off x="9492039" y="4304071"/>
            <a:ext cx="1231043" cy="369332"/>
          </a:xfrm>
          <a:prstGeom prst="rect">
            <a:avLst/>
          </a:prstGeom>
          <a:noFill/>
        </p:spPr>
        <p:txBody>
          <a:bodyPr wrap="none" rtlCol="0">
            <a:spAutoFit/>
          </a:bodyPr>
          <a:lstStyle/>
          <a:p>
            <a:r>
              <a:rPr lang="fr-FR" dirty="0"/>
              <a:t>Vos images</a:t>
            </a:r>
          </a:p>
        </p:txBody>
      </p:sp>
    </p:spTree>
    <p:extLst>
      <p:ext uri="{BB962C8B-B14F-4D97-AF65-F5344CB8AC3E}">
        <p14:creationId xmlns:p14="http://schemas.microsoft.com/office/powerpoint/2010/main" val="32187737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8F54BAFE2F114480A20DBE23625A73" ma:contentTypeVersion="16" ma:contentTypeDescription="Crée un document." ma:contentTypeScope="" ma:versionID="59b74b9674f9962f688d6d1a49838b00">
  <xsd:schema xmlns:xsd="http://www.w3.org/2001/XMLSchema" xmlns:xs="http://www.w3.org/2001/XMLSchema" xmlns:p="http://schemas.microsoft.com/office/2006/metadata/properties" xmlns:ns2="295931b1-e92a-4b22-acd3-5536491a8c2a" xmlns:ns3="7ac0b51b-7cd2-4e3f-9a80-a270391ff631" targetNamespace="http://schemas.microsoft.com/office/2006/metadata/properties" ma:root="true" ma:fieldsID="8cf4c94e049f51def7bf5bd756035856" ns2:_="" ns3:_="">
    <xsd:import namespace="295931b1-e92a-4b22-acd3-5536491a8c2a"/>
    <xsd:import namespace="7ac0b51b-7cd2-4e3f-9a80-a270391ff631"/>
    <xsd:element name="properties">
      <xsd:complexType>
        <xsd:sequence>
          <xsd:element name="documentManagement">
            <xsd:complexType>
              <xsd:all>
                <xsd:element ref="ns2:_Flow_SignoffStatus" minOccurs="0"/>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5931b1-e92a-4b22-acd3-5536491a8c2a" elementFormDefault="qualified">
    <xsd:import namespace="http://schemas.microsoft.com/office/2006/documentManagement/types"/>
    <xsd:import namespace="http://schemas.microsoft.com/office/infopath/2007/PartnerControls"/>
    <xsd:element name="_Flow_SignoffStatus" ma:index="8" nillable="true" ma:displayName="Stato consenso" ma:internalName="Stato_x0020_consenso">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Balises d’image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c0b51b-7cd2-4e3f-9a80-a270391ff631"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element name="TaxCatchAll" ma:index="15" nillable="true" ma:displayName="Taxonomy Catch All Column" ma:hidden="true" ma:list="{d6a7026c-9acb-42a7-81b8-468e36ec354e}" ma:internalName="TaxCatchAll" ma:showField="CatchAllData" ma:web="7ac0b51b-7cd2-4e3f-9a80-a270391ff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295931b1-e92a-4b22-acd3-5536491a8c2a" xsi:nil="true"/>
    <TaxCatchAll xmlns="7ac0b51b-7cd2-4e3f-9a80-a270391ff631" xsi:nil="true"/>
    <lcf76f155ced4ddcb4097134ff3c332f xmlns="295931b1-e92a-4b22-acd3-5536491a8c2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97C693E-1ACD-4759-809F-ACA4D01D033D}"/>
</file>

<file path=customXml/itemProps2.xml><?xml version="1.0" encoding="utf-8"?>
<ds:datastoreItem xmlns:ds="http://schemas.openxmlformats.org/officeDocument/2006/customXml" ds:itemID="{985309AC-1499-4541-A153-1190F6F388DA}"/>
</file>

<file path=customXml/itemProps3.xml><?xml version="1.0" encoding="utf-8"?>
<ds:datastoreItem xmlns:ds="http://schemas.openxmlformats.org/officeDocument/2006/customXml" ds:itemID="{3D8CA9D1-E3DA-4859-A431-4D26A8E1B00D}"/>
</file>

<file path=docProps/app.xml><?xml version="1.0" encoding="utf-8"?>
<Properties xmlns="http://schemas.openxmlformats.org/officeDocument/2006/extended-properties" xmlns:vt="http://schemas.openxmlformats.org/officeDocument/2006/docPropsVTypes">
  <TotalTime>488</TotalTime>
  <Words>1223</Words>
  <Application>Microsoft Office PowerPoint</Application>
  <PresentationFormat>Widescreen</PresentationFormat>
  <Paragraphs>104</Paragraphs>
  <Slides>12</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vt:i4>
      </vt:variant>
    </vt:vector>
  </HeadingPairs>
  <TitlesOfParts>
    <vt:vector size="24" baseType="lpstr">
      <vt:lpstr>Aptos</vt:lpstr>
      <vt:lpstr>Arial</vt:lpstr>
      <vt:lpstr>Baloo 2</vt:lpstr>
      <vt:lpstr>Calibri</vt:lpstr>
      <vt:lpstr>Calibri Light</vt:lpstr>
      <vt:lpstr>Neo Sans Pro Light</vt:lpstr>
      <vt:lpstr>Poppins</vt:lpstr>
      <vt:lpstr>Source Sans Pro</vt:lpstr>
      <vt:lpstr>Source Sans Pro Black</vt:lpstr>
      <vt:lpstr>Source Sans Pro Light</vt:lpstr>
      <vt:lpstr>Wingdings</vt:lpstr>
      <vt:lpstr>Office Theme</vt:lpstr>
      <vt:lpstr>   Prospective stratégique de la FAO – Quatre déclencheurs de changement</vt:lpstr>
      <vt:lpstr>Objectifs de la session 6</vt:lpstr>
      <vt:lpstr>PowerPoint Presentation</vt:lpstr>
      <vt:lpstr>PowerPoint Presentation</vt:lpstr>
      <vt:lpstr>PowerPoint Presentation</vt:lpstr>
      <vt:lpstr>Accélérateurs transversaux…</vt:lpstr>
      <vt:lpstr>PowerPoint Presentation</vt:lpstr>
      <vt:lpstr>Déclencheurs prioritaires</vt:lpstr>
      <vt:lpstr>Méthode et outil de travail</vt:lpstr>
      <vt:lpstr>Question-Guides</vt:lpstr>
      <vt:lpstr>Groupes de travail</vt:lpstr>
      <vt:lpstr>Méthode et outil de travail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Insérer votre titre</dc:title>
  <dc:creator>octave matamba</dc:creator>
  <cp:lastModifiedBy>Biaou, Cyprien (FAOSFC)</cp:lastModifiedBy>
  <cp:revision>14</cp:revision>
  <dcterms:created xsi:type="dcterms:W3CDTF">2025-01-20T17:36:47Z</dcterms:created>
  <dcterms:modified xsi:type="dcterms:W3CDTF">2025-11-19T13:08:53Z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0x010100388F54BAFE2F114480A20DBE23625A73</vt:lpwstr>
  </property>
</Properties>
</file>