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8" r:id="rId5"/>
    <p:sldId id="262" r:id="rId6"/>
    <p:sldId id="264" r:id="rId7"/>
    <p:sldId id="259" r:id="rId8"/>
    <p:sldId id="266" r:id="rId9"/>
    <p:sldId id="260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87A8F4-81BD-4C33-987D-604B0D53F16E}" v="19" dt="2025-11-19T09:35:42.9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4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oroto, Ruhiza (NSL)" userId="bee513a4-897a-423c-9747-deefd6962197" providerId="ADAL" clId="{E8F4DE7C-0948-4780-B005-EBA54F21D0DF}"/>
    <pc:docChg chg="undo custSel addSld delSld modSld sldOrd">
      <pc:chgData name="Boroto, Ruhiza (NSL)" userId="bee513a4-897a-423c-9747-deefd6962197" providerId="ADAL" clId="{E8F4DE7C-0948-4780-B005-EBA54F21D0DF}" dt="2025-11-19T09:37:32.239" v="83" actId="122"/>
      <pc:docMkLst>
        <pc:docMk/>
      </pc:docMkLst>
      <pc:sldChg chg="ord">
        <pc:chgData name="Boroto, Ruhiza (NSL)" userId="bee513a4-897a-423c-9747-deefd6962197" providerId="ADAL" clId="{E8F4DE7C-0948-4780-B005-EBA54F21D0DF}" dt="2025-11-19T09:35:08.517" v="37"/>
        <pc:sldMkLst>
          <pc:docMk/>
          <pc:sldMk cId="779099827" sldId="257"/>
        </pc:sldMkLst>
      </pc:sldChg>
      <pc:sldChg chg="addSp modSp mod ord">
        <pc:chgData name="Boroto, Ruhiza (NSL)" userId="bee513a4-897a-423c-9747-deefd6962197" providerId="ADAL" clId="{E8F4DE7C-0948-4780-B005-EBA54F21D0DF}" dt="2025-11-19T09:37:32.239" v="83" actId="122"/>
        <pc:sldMkLst>
          <pc:docMk/>
          <pc:sldMk cId="3347868410" sldId="263"/>
        </pc:sldMkLst>
        <pc:spChg chg="mod">
          <ac:chgData name="Boroto, Ruhiza (NSL)" userId="bee513a4-897a-423c-9747-deefd6962197" providerId="ADAL" clId="{E8F4DE7C-0948-4780-B005-EBA54F21D0DF}" dt="2025-11-19T09:37:32.239" v="83" actId="122"/>
          <ac:spMkLst>
            <pc:docMk/>
            <pc:sldMk cId="3347868410" sldId="263"/>
            <ac:spMk id="2" creationId="{A3B3E4A2-AEE3-ECE9-A7CB-F9F7017EE5BC}"/>
          </ac:spMkLst>
        </pc:spChg>
        <pc:spChg chg="mod">
          <ac:chgData name="Boroto, Ruhiza (NSL)" userId="bee513a4-897a-423c-9747-deefd6962197" providerId="ADAL" clId="{E8F4DE7C-0948-4780-B005-EBA54F21D0DF}" dt="2025-11-19T09:23:29.613" v="22" actId="14100"/>
          <ac:spMkLst>
            <pc:docMk/>
            <pc:sldMk cId="3347868410" sldId="263"/>
            <ac:spMk id="3" creationId="{4A4BBAF5-50C4-ADDF-5B90-8A4F7FC098DD}"/>
          </ac:spMkLst>
        </pc:spChg>
        <pc:spChg chg="add mod">
          <ac:chgData name="Boroto, Ruhiza (NSL)" userId="bee513a4-897a-423c-9747-deefd6962197" providerId="ADAL" clId="{E8F4DE7C-0948-4780-B005-EBA54F21D0DF}" dt="2025-11-19T09:22:02.105" v="5" actId="571"/>
          <ac:spMkLst>
            <pc:docMk/>
            <pc:sldMk cId="3347868410" sldId="263"/>
            <ac:spMk id="6" creationId="{6543486A-683B-FE1B-2386-1516FB88DF74}"/>
          </ac:spMkLst>
        </pc:spChg>
        <pc:spChg chg="mod">
          <ac:chgData name="Boroto, Ruhiza (NSL)" userId="bee513a4-897a-423c-9747-deefd6962197" providerId="ADAL" clId="{E8F4DE7C-0948-4780-B005-EBA54F21D0DF}" dt="2025-11-19T09:24:32.667" v="32" actId="1036"/>
          <ac:spMkLst>
            <pc:docMk/>
            <pc:sldMk cId="3347868410" sldId="263"/>
            <ac:spMk id="8" creationId="{56D3927C-F73D-8BE9-8EA4-5B3EA1751B49}"/>
          </ac:spMkLst>
        </pc:spChg>
        <pc:spChg chg="add mod">
          <ac:chgData name="Boroto, Ruhiza (NSL)" userId="bee513a4-897a-423c-9747-deefd6962197" providerId="ADAL" clId="{E8F4DE7C-0948-4780-B005-EBA54F21D0DF}" dt="2025-11-19T09:22:21.578" v="9" actId="571"/>
          <ac:spMkLst>
            <pc:docMk/>
            <pc:sldMk cId="3347868410" sldId="263"/>
            <ac:spMk id="9" creationId="{C9EBE9AF-C843-269B-6E37-60768229EBD6}"/>
          </ac:spMkLst>
        </pc:spChg>
        <pc:spChg chg="add mod">
          <ac:chgData name="Boroto, Ruhiza (NSL)" userId="bee513a4-897a-423c-9747-deefd6962197" providerId="ADAL" clId="{E8F4DE7C-0948-4780-B005-EBA54F21D0DF}" dt="2025-11-19T09:22:29.755" v="11" actId="571"/>
          <ac:spMkLst>
            <pc:docMk/>
            <pc:sldMk cId="3347868410" sldId="263"/>
            <ac:spMk id="10" creationId="{0913786E-6E09-3F1A-E7C4-84DA74A82E08}"/>
          </ac:spMkLst>
        </pc:spChg>
        <pc:spChg chg="add mod">
          <ac:chgData name="Boroto, Ruhiza (NSL)" userId="bee513a4-897a-423c-9747-deefd6962197" providerId="ADAL" clId="{E8F4DE7C-0948-4780-B005-EBA54F21D0DF}" dt="2025-11-19T09:22:29.755" v="11" actId="571"/>
          <ac:spMkLst>
            <pc:docMk/>
            <pc:sldMk cId="3347868410" sldId="263"/>
            <ac:spMk id="11" creationId="{967FE0E5-A960-0B02-F1F6-BD3F05DE164A}"/>
          </ac:spMkLst>
        </pc:spChg>
        <pc:spChg chg="add mod">
          <ac:chgData name="Boroto, Ruhiza (NSL)" userId="bee513a4-897a-423c-9747-deefd6962197" providerId="ADAL" clId="{E8F4DE7C-0948-4780-B005-EBA54F21D0DF}" dt="2025-11-19T09:22:53.327" v="13" actId="571"/>
          <ac:spMkLst>
            <pc:docMk/>
            <pc:sldMk cId="3347868410" sldId="263"/>
            <ac:spMk id="12" creationId="{EEB60888-4B13-8F3E-0E29-F364049BF8A6}"/>
          </ac:spMkLst>
        </pc:spChg>
        <pc:spChg chg="add mod">
          <ac:chgData name="Boroto, Ruhiza (NSL)" userId="bee513a4-897a-423c-9747-deefd6962197" providerId="ADAL" clId="{E8F4DE7C-0948-4780-B005-EBA54F21D0DF}" dt="2025-11-19T09:22:53.327" v="13" actId="571"/>
          <ac:spMkLst>
            <pc:docMk/>
            <pc:sldMk cId="3347868410" sldId="263"/>
            <ac:spMk id="13" creationId="{404ED36F-EEE0-B413-6109-71DA2516C356}"/>
          </ac:spMkLst>
        </pc:spChg>
        <pc:spChg chg="add mod">
          <ac:chgData name="Boroto, Ruhiza (NSL)" userId="bee513a4-897a-423c-9747-deefd6962197" providerId="ADAL" clId="{E8F4DE7C-0948-4780-B005-EBA54F21D0DF}" dt="2025-11-19T09:23:13.229" v="16" actId="571"/>
          <ac:spMkLst>
            <pc:docMk/>
            <pc:sldMk cId="3347868410" sldId="263"/>
            <ac:spMk id="14" creationId="{EE628E9D-4563-6BA8-01CA-4BF171381B78}"/>
          </ac:spMkLst>
        </pc:spChg>
        <pc:spChg chg="add mod">
          <ac:chgData name="Boroto, Ruhiza (NSL)" userId="bee513a4-897a-423c-9747-deefd6962197" providerId="ADAL" clId="{E8F4DE7C-0948-4780-B005-EBA54F21D0DF}" dt="2025-11-19T09:23:13.229" v="16" actId="571"/>
          <ac:spMkLst>
            <pc:docMk/>
            <pc:sldMk cId="3347868410" sldId="263"/>
            <ac:spMk id="15" creationId="{FBD3EE58-FCD9-27A9-EB0C-015B6D062E11}"/>
          </ac:spMkLst>
        </pc:spChg>
        <pc:spChg chg="add mod">
          <ac:chgData name="Boroto, Ruhiza (NSL)" userId="bee513a4-897a-423c-9747-deefd6962197" providerId="ADAL" clId="{E8F4DE7C-0948-4780-B005-EBA54F21D0DF}" dt="2025-11-19T09:23:28.101" v="21" actId="571"/>
          <ac:spMkLst>
            <pc:docMk/>
            <pc:sldMk cId="3347868410" sldId="263"/>
            <ac:spMk id="16" creationId="{0AA2138B-008C-9930-585E-8601786375D7}"/>
          </ac:spMkLst>
        </pc:spChg>
        <pc:spChg chg="add mod">
          <ac:chgData name="Boroto, Ruhiza (NSL)" userId="bee513a4-897a-423c-9747-deefd6962197" providerId="ADAL" clId="{E8F4DE7C-0948-4780-B005-EBA54F21D0DF}" dt="2025-11-19T09:23:28.101" v="21" actId="571"/>
          <ac:spMkLst>
            <pc:docMk/>
            <pc:sldMk cId="3347868410" sldId="263"/>
            <ac:spMk id="17" creationId="{07DBD1E6-40E1-BE46-BCC3-05EA2AC51677}"/>
          </ac:spMkLst>
        </pc:spChg>
        <pc:spChg chg="add mod">
          <ac:chgData name="Boroto, Ruhiza (NSL)" userId="bee513a4-897a-423c-9747-deefd6962197" providerId="ADAL" clId="{E8F4DE7C-0948-4780-B005-EBA54F21D0DF}" dt="2025-11-19T09:23:28.101" v="21" actId="571"/>
          <ac:spMkLst>
            <pc:docMk/>
            <pc:sldMk cId="3347868410" sldId="263"/>
            <ac:spMk id="18" creationId="{CE4F49DF-0452-9434-DD55-AD71E882DF34}"/>
          </ac:spMkLst>
        </pc:spChg>
        <pc:spChg chg="add mod">
          <ac:chgData name="Boroto, Ruhiza (NSL)" userId="bee513a4-897a-423c-9747-deefd6962197" providerId="ADAL" clId="{E8F4DE7C-0948-4780-B005-EBA54F21D0DF}" dt="2025-11-19T09:23:27.246" v="20" actId="571"/>
          <ac:spMkLst>
            <pc:docMk/>
            <pc:sldMk cId="3347868410" sldId="263"/>
            <ac:spMk id="19" creationId="{3D357F5C-13C8-6516-DF3B-2C41230192CF}"/>
          </ac:spMkLst>
        </pc:spChg>
        <pc:spChg chg="add mod">
          <ac:chgData name="Boroto, Ruhiza (NSL)" userId="bee513a4-897a-423c-9747-deefd6962197" providerId="ADAL" clId="{E8F4DE7C-0948-4780-B005-EBA54F21D0DF}" dt="2025-11-19T09:23:27.246" v="20" actId="571"/>
          <ac:spMkLst>
            <pc:docMk/>
            <pc:sldMk cId="3347868410" sldId="263"/>
            <ac:spMk id="20" creationId="{905E7BB4-9F7F-4CD9-087A-B3CE33905282}"/>
          </ac:spMkLst>
        </pc:spChg>
        <pc:spChg chg="add mod">
          <ac:chgData name="Boroto, Ruhiza (NSL)" userId="bee513a4-897a-423c-9747-deefd6962197" providerId="ADAL" clId="{E8F4DE7C-0948-4780-B005-EBA54F21D0DF}" dt="2025-11-19T09:23:27.246" v="20" actId="571"/>
          <ac:spMkLst>
            <pc:docMk/>
            <pc:sldMk cId="3347868410" sldId="263"/>
            <ac:spMk id="21" creationId="{E1C93414-1479-4A97-FF7E-5B1A417FEC6F}"/>
          </ac:spMkLst>
        </pc:spChg>
        <pc:spChg chg="add mod">
          <ac:chgData name="Boroto, Ruhiza (NSL)" userId="bee513a4-897a-423c-9747-deefd6962197" providerId="ADAL" clId="{E8F4DE7C-0948-4780-B005-EBA54F21D0DF}" dt="2025-11-19T09:24:31.080" v="30" actId="571"/>
          <ac:spMkLst>
            <pc:docMk/>
            <pc:sldMk cId="3347868410" sldId="263"/>
            <ac:spMk id="22" creationId="{58654149-4F6E-AD99-168D-240FF70A4314}"/>
          </ac:spMkLst>
        </pc:spChg>
        <pc:spChg chg="add mod">
          <ac:chgData name="Boroto, Ruhiza (NSL)" userId="bee513a4-897a-423c-9747-deefd6962197" providerId="ADAL" clId="{E8F4DE7C-0948-4780-B005-EBA54F21D0DF}" dt="2025-11-19T09:24:31.080" v="30" actId="571"/>
          <ac:spMkLst>
            <pc:docMk/>
            <pc:sldMk cId="3347868410" sldId="263"/>
            <ac:spMk id="23" creationId="{3D711672-8433-9E59-662F-6F63C394D6CB}"/>
          </ac:spMkLst>
        </pc:spChg>
        <pc:spChg chg="add mod">
          <ac:chgData name="Boroto, Ruhiza (NSL)" userId="bee513a4-897a-423c-9747-deefd6962197" providerId="ADAL" clId="{E8F4DE7C-0948-4780-B005-EBA54F21D0DF}" dt="2025-11-19T09:24:31.080" v="30" actId="571"/>
          <ac:spMkLst>
            <pc:docMk/>
            <pc:sldMk cId="3347868410" sldId="263"/>
            <ac:spMk id="24" creationId="{32D0DA02-200E-8B4E-604A-EBE2C3D42902}"/>
          </ac:spMkLst>
        </pc:spChg>
      </pc:sldChg>
      <pc:sldChg chg="new del">
        <pc:chgData name="Boroto, Ruhiza (NSL)" userId="bee513a4-897a-423c-9747-deefd6962197" providerId="ADAL" clId="{E8F4DE7C-0948-4780-B005-EBA54F21D0DF}" dt="2025-11-19T09:22:11.189" v="7" actId="680"/>
        <pc:sldMkLst>
          <pc:docMk/>
          <pc:sldMk cId="1357368011" sldId="267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CE42-4038-ABE3-59A2239ABB7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CE42-4038-ABE3-59A2239ABB79}"/>
              </c:ext>
            </c:extLst>
          </c:dPt>
          <c:dPt>
            <c:idx val="2"/>
            <c:bubble3D val="0"/>
            <c:spPr>
              <a:solidFill>
                <a:srgbClr val="9CC348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CE42-4038-ABE3-59A2239ABB79}"/>
              </c:ext>
            </c:extLst>
          </c:dPt>
          <c:dLbls>
            <c:dLbl>
              <c:idx val="0"/>
              <c:layout>
                <c:manualLayout>
                  <c:x val="-0.14156344783441591"/>
                  <c:y val="-0.21868932748274555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900" b="1" i="0" u="none" strike="noStrike" kern="1200" baseline="0">
                        <a:solidFill>
                          <a:schemeClr val="lt1"/>
                        </a:solidFill>
                        <a:latin typeface="Franklin Gothic Medium" panose="020B0603020102020204" pitchFamily="34" charset="0"/>
                        <a:ea typeface="+mn-ea"/>
                        <a:cs typeface="+mn-cs"/>
                      </a:defRPr>
                    </a:pPr>
                    <a:r>
                      <a:rPr lang="en-US"/>
                      <a:t>Agricole</a:t>
                    </a:r>
                    <a:r>
                      <a:rPr lang="en-US" baseline="0"/>
                      <a:t>
</a:t>
                    </a:r>
                    <a:fld id="{583847B0-2409-B74A-9938-459B0FAA9302}" type="PERCENTAGE">
                      <a:rPr lang="en-US" baseline="0"/>
                      <a:pPr>
                        <a:defRPr>
                          <a:latin typeface="Franklin Gothic Medium" panose="020B0603020102020204" pitchFamily="34" charset="0"/>
                        </a:defRPr>
                      </a:pPr>
                      <a:t>[PERCENTAGE]</a:t>
                    </a:fld>
                    <a:endParaRPr lang="en-US" baseline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1" i="0" u="none" strike="noStrike" kern="1200" baseline="0">
                      <a:solidFill>
                        <a:schemeClr val="lt1"/>
                      </a:solidFill>
                      <a:latin typeface="Franklin Gothic Medium" panose="020B0603020102020204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1215043613527247"/>
                      <c:h val="0.2076420286884739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CE42-4038-ABE3-59A2239ABB79}"/>
                </c:ext>
              </c:extLst>
            </c:dLbl>
            <c:dLbl>
              <c:idx val="1"/>
              <c:layout>
                <c:manualLayout>
                  <c:x val="6.5697224697005993E-2"/>
                  <c:y val="1.327996325662825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1" i="0" u="none" strike="noStrike" kern="1200" baseline="0">
                      <a:solidFill>
                        <a:schemeClr val="lt1"/>
                      </a:solidFill>
                      <a:latin typeface="Franklin Gothic Medium" panose="020B0603020102020204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4695642623761019"/>
                      <c:h val="0.2255119502384121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E42-4038-ABE3-59A2239ABB79}"/>
                </c:ext>
              </c:extLst>
            </c:dLbl>
            <c:dLbl>
              <c:idx val="2"/>
              <c:layout>
                <c:manualLayout>
                  <c:x val="0.14508515833514007"/>
                  <c:y val="0.16003368142410196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900" b="1" i="0" u="none" strike="noStrike" kern="1200" baseline="0">
                        <a:solidFill>
                          <a:schemeClr val="lt1"/>
                        </a:solidFill>
                        <a:latin typeface="Franklin Gothic Medium" panose="020B0603020102020204" pitchFamily="34" charset="0"/>
                        <a:ea typeface="+mn-ea"/>
                        <a:cs typeface="+mn-cs"/>
                      </a:defRPr>
                    </a:pPr>
                    <a:r>
                      <a:rPr lang="en-US" baseline="0" err="1"/>
                      <a:t>Industriel</a:t>
                    </a:r>
                    <a:r>
                      <a:rPr lang="en-US" baseline="0"/>
                      <a:t>
</a:t>
                    </a:r>
                    <a:fld id="{422D208E-2CB7-BD4B-9FD3-908E4D52F1B7}" type="PERCENTAGE">
                      <a:rPr lang="en-US" baseline="0"/>
                      <a:pPr>
                        <a:defRPr>
                          <a:latin typeface="Franklin Gothic Medium" panose="020B0603020102020204" pitchFamily="34" charset="0"/>
                        </a:defRPr>
                      </a:pPr>
                      <a:t>[PERCENTAGE]</a:t>
                    </a:fld>
                    <a:endParaRPr lang="en-US" baseline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1" i="0" u="none" strike="noStrike" kern="1200" baseline="0">
                      <a:solidFill>
                        <a:schemeClr val="lt1"/>
                      </a:solidFill>
                      <a:latin typeface="Franklin Gothic Medium" panose="020B0603020102020204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8958198614100042"/>
                      <c:h val="0.2255119502384121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CE42-4038-ABE3-59A2239ABB7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Agricultural</c:v>
                </c:pt>
                <c:pt idx="1">
                  <c:v>Municipal</c:v>
                </c:pt>
                <c:pt idx="2">
                  <c:v>Industrial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70</c:v>
                </c:pt>
                <c:pt idx="1">
                  <c:v>11</c:v>
                </c:pt>
                <c:pt idx="2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E42-4038-ABE3-59A2239ABB79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9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19/11/2025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9461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19/11/2025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8883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19/11/2025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0491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19/11/2025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8740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19/11/2025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3635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19/11/2025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5849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19/11/2025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372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19/11/2025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9943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19/11/2025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6688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19/11/2025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6831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19/11/2025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9709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3E1DCF-0B7E-42EF-A1CB-5733FF206313}" type="datetimeFigureOut">
              <a:rPr lang="fr-FR" smtClean="0"/>
              <a:t>19/11/2025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8768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o.org/wasag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229154"/>
            <a:ext cx="9144000" cy="1666173"/>
          </a:xfrm>
        </p:spPr>
        <p:txBody>
          <a:bodyPr>
            <a:normAutofit fontScale="90000"/>
          </a:bodyPr>
          <a:lstStyle/>
          <a:p>
            <a:pPr marL="0" marR="0" lvl="0" indent="0" defTabSz="54414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733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ranklin Gothic Medium"/>
                <a:ea typeface="+mn-ea"/>
                <a:cs typeface="Franklin Gothic Medium"/>
              </a:rPr>
              <a:t>LA  GESTION DE L’EAU POUR</a:t>
            </a:r>
            <a:br>
              <a:rPr kumimoji="0" lang="en-GB" sz="3733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ranklin Gothic Medium"/>
                <a:ea typeface="+mn-ea"/>
                <a:cs typeface="Franklin Gothic Medium"/>
              </a:rPr>
            </a:br>
            <a:r>
              <a:rPr kumimoji="0" lang="en-GB" sz="3733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ranklin Gothic Medium"/>
                <a:ea typeface="+mn-ea"/>
                <a:cs typeface="Franklin Gothic Medium"/>
              </a:rPr>
              <a:t>L’AGRICULTURE DANS UN CONTEXTE</a:t>
            </a:r>
            <a:br>
              <a:rPr kumimoji="0" lang="en-GB" sz="3733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ranklin Gothic Medium"/>
                <a:ea typeface="+mn-ea"/>
                <a:cs typeface="Franklin Gothic Medium"/>
              </a:rPr>
            </a:br>
            <a:r>
              <a:rPr kumimoji="0" lang="en-GB" sz="3733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ranklin Gothic Medium"/>
                <a:ea typeface="+mn-ea"/>
                <a:cs typeface="Franklin Gothic Medium"/>
              </a:rPr>
              <a:t>DE CHANGEMENT CLIMATIQUE</a:t>
            </a:r>
            <a:endParaRPr kumimoji="0" lang="en-US" sz="3733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Franklin Gothic Medium"/>
              <a:ea typeface="+mn-ea"/>
              <a:cs typeface="Franklin Gothic Medium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73CB35-CFD2-E8A3-589D-6928DA877433}"/>
              </a:ext>
            </a:extLst>
          </p:cNvPr>
          <p:cNvSpPr txBox="1"/>
          <p:nvPr/>
        </p:nvSpPr>
        <p:spPr>
          <a:xfrm>
            <a:off x="425321" y="5955268"/>
            <a:ext cx="6897654" cy="92333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defTabSz="544145">
              <a:spcBef>
                <a:spcPct val="0"/>
              </a:spcBef>
              <a:defRPr/>
            </a:pPr>
            <a:r>
              <a:rPr lang="en-GB" i="1" dirty="0">
                <a:solidFill>
                  <a:prstClr val="white"/>
                </a:solidFill>
                <a:latin typeface="Franklin Gothic Medium"/>
                <a:cs typeface="Franklin Gothic Medium"/>
              </a:rPr>
              <a:t>Ruhiza Jean Boroto</a:t>
            </a:r>
          </a:p>
          <a:p>
            <a:pPr defTabSz="544145">
              <a:spcBef>
                <a:spcPct val="0"/>
              </a:spcBef>
              <a:defRPr/>
            </a:pPr>
            <a:r>
              <a:rPr lang="en-GB" i="1" dirty="0">
                <a:solidFill>
                  <a:prstClr val="white"/>
                </a:solidFill>
                <a:latin typeface="Franklin Gothic Medium"/>
                <a:cs typeface="Franklin Gothic Medium"/>
              </a:rPr>
              <a:t>Fonctionnaire Principal: </a:t>
            </a:r>
            <a:r>
              <a:rPr lang="en-GB" i="1" dirty="0" err="1">
                <a:solidFill>
                  <a:prstClr val="white"/>
                </a:solidFill>
                <a:latin typeface="Franklin Gothic Medium"/>
                <a:cs typeface="Franklin Gothic Medium"/>
              </a:rPr>
              <a:t>terres</a:t>
            </a:r>
            <a:r>
              <a:rPr lang="en-GB" i="1" dirty="0">
                <a:solidFill>
                  <a:prstClr val="white"/>
                </a:solidFill>
                <a:latin typeface="Franklin Gothic Medium"/>
                <a:cs typeface="Franklin Gothic Medium"/>
              </a:rPr>
              <a:t> </a:t>
            </a:r>
            <a:r>
              <a:rPr lang="en-GB" i="1">
                <a:solidFill>
                  <a:prstClr val="white"/>
                </a:solidFill>
                <a:latin typeface="Franklin Gothic Medium"/>
                <a:cs typeface="Franklin Gothic Medium"/>
              </a:rPr>
              <a:t>et eaux  </a:t>
            </a:r>
            <a:r>
              <a:rPr lang="en-GB" i="1" dirty="0">
                <a:solidFill>
                  <a:prstClr val="white"/>
                </a:solidFill>
                <a:latin typeface="Franklin Gothic Medium"/>
                <a:cs typeface="Franklin Gothic Medium"/>
              </a:rPr>
              <a:t>&amp; Chef </a:t>
            </a:r>
            <a:r>
              <a:rPr lang="en-GB" i="1" dirty="0" err="1">
                <a:solidFill>
                  <a:prstClr val="white"/>
                </a:solidFill>
                <a:latin typeface="Franklin Gothic Medium"/>
                <a:cs typeface="Franklin Gothic Medium"/>
              </a:rPr>
              <a:t>d'équipe</a:t>
            </a:r>
            <a:r>
              <a:rPr lang="en-GB" i="1" dirty="0">
                <a:solidFill>
                  <a:prstClr val="white"/>
                </a:solidFill>
                <a:latin typeface="Franklin Gothic Medium"/>
                <a:cs typeface="Franklin Gothic Medium"/>
              </a:rPr>
              <a:t> WASAG</a:t>
            </a:r>
          </a:p>
          <a:p>
            <a:pPr defTabSz="544145">
              <a:spcBef>
                <a:spcPct val="0"/>
              </a:spcBef>
              <a:defRPr/>
            </a:pPr>
            <a:r>
              <a:rPr lang="en-GB" i="1" dirty="0">
                <a:solidFill>
                  <a:prstClr val="white"/>
                </a:solidFill>
                <a:latin typeface="Franklin Gothic Medium"/>
                <a:cs typeface="Franklin Gothic Medium"/>
              </a:rPr>
              <a:t>Division des </a:t>
            </a:r>
            <a:r>
              <a:rPr lang="en-GB" i="1" dirty="0" err="1">
                <a:solidFill>
                  <a:prstClr val="white"/>
                </a:solidFill>
                <a:latin typeface="Franklin Gothic Medium"/>
                <a:cs typeface="Franklin Gothic Medium"/>
              </a:rPr>
              <a:t>terres</a:t>
            </a:r>
            <a:r>
              <a:rPr lang="en-GB" i="1" dirty="0">
                <a:solidFill>
                  <a:prstClr val="white"/>
                </a:solidFill>
                <a:latin typeface="Franklin Gothic Medium"/>
                <a:cs typeface="Franklin Gothic Medium"/>
              </a:rPr>
              <a:t> et des eaux.</a:t>
            </a:r>
          </a:p>
        </p:txBody>
      </p:sp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4D0AC0A7-D1EF-E496-DBCA-5D26D2CE6E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1881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30"/>
    </mc:Choice>
    <mc:Fallback xmlns="">
      <p:transition spd="slow" advTm="19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256" y="745941"/>
            <a:ext cx="10134600" cy="785619"/>
          </a:xfrm>
        </p:spPr>
        <p:txBody>
          <a:bodyPr>
            <a:normAutofit/>
          </a:bodyPr>
          <a:lstStyle/>
          <a:p>
            <a:r>
              <a:rPr lang="fr-FR" sz="3600" b="1" dirty="0"/>
              <a:t>Eau, agriculture et changement climatique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556" y="1531560"/>
            <a:ext cx="5470433" cy="4384048"/>
          </a:xfrm>
        </p:spPr>
        <p:txBody>
          <a:bodyPr>
            <a:normAutofit/>
          </a:bodyPr>
          <a:lstStyle/>
          <a:p>
            <a:pPr marL="0" indent="0">
              <a:buClr>
                <a:prstClr val="white"/>
              </a:buClr>
              <a:buNone/>
              <a:defRPr/>
            </a:pPr>
            <a:r>
              <a:rPr lang="en-US" sz="1800" b="1" dirty="0" err="1"/>
              <a:t>D’après</a:t>
            </a:r>
            <a:r>
              <a:rPr lang="en-US" sz="1800" b="1" dirty="0"/>
              <a:t> la publication </a:t>
            </a:r>
            <a:r>
              <a:rPr lang="en-US" sz="1800" b="1" i="1" dirty="0"/>
              <a:t>State of Food Security and Nutrition in the World 2025 </a:t>
            </a:r>
            <a:r>
              <a:rPr lang="en-US" sz="1800" b="1" dirty="0"/>
              <a:t>(SOFI, 2025):</a:t>
            </a:r>
          </a:p>
          <a:p>
            <a:pPr marL="0" indent="0">
              <a:buClr>
                <a:prstClr val="white"/>
              </a:buClr>
              <a:buNone/>
              <a:defRPr/>
            </a:pPr>
            <a:r>
              <a:rPr lang="en-US" sz="1800" b="1" dirty="0"/>
              <a:t>- </a:t>
            </a:r>
            <a:r>
              <a:rPr lang="fr-FR" sz="1800" dirty="0"/>
              <a:t>Entre 638 millions et 720 millions de personnes, soit respectivement 7,8 pour cent et 8,8 pour cent de la population mondiale, ont souffert de la faim en 2024.</a:t>
            </a:r>
          </a:p>
          <a:p>
            <a:pPr marL="0" indent="0">
              <a:buClr>
                <a:prstClr val="white"/>
              </a:buClr>
              <a:buNone/>
              <a:defRPr/>
            </a:pPr>
            <a:r>
              <a:rPr lang="fr-FR" sz="1800" dirty="0"/>
              <a:t>- Quelques 2,3 milliards de personnes dans le monde étaient en situation d’insécurité alimentaire modérée ou grave en 2024 </a:t>
            </a:r>
          </a:p>
          <a:p>
            <a:pPr marL="0" indent="0">
              <a:buClr>
                <a:prstClr val="white"/>
              </a:buClr>
              <a:buNone/>
              <a:defRPr/>
            </a:pPr>
            <a:endParaRPr lang="fr-FR" sz="1800" dirty="0"/>
          </a:p>
          <a:p>
            <a:pPr marL="0" indent="0">
              <a:buNone/>
            </a:pPr>
            <a:r>
              <a:rPr lang="fr-FR" sz="18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fr-FR" sz="1800" b="1" dirty="0"/>
              <a:t>D’après AQUASTAT:</a:t>
            </a:r>
          </a:p>
          <a:p>
            <a:pPr marL="0" indent="0" defTabSz="914377">
              <a:buClr>
                <a:prstClr val="white"/>
              </a:buClr>
              <a:buNone/>
              <a:defRPr/>
            </a:pPr>
            <a:r>
              <a:rPr lang="en-GB" sz="1800" dirty="0"/>
              <a:t>Les </a:t>
            </a:r>
            <a:r>
              <a:rPr lang="en-GB" sz="1800" dirty="0" err="1"/>
              <a:t>prélèvements</a:t>
            </a:r>
            <a:r>
              <a:rPr lang="en-GB" sz="1800" dirty="0"/>
              <a:t> </a:t>
            </a:r>
            <a:r>
              <a:rPr lang="en-GB" sz="1800" dirty="0" err="1"/>
              <a:t>d'eau</a:t>
            </a:r>
            <a:r>
              <a:rPr lang="en-GB" sz="1800" dirty="0"/>
              <a:t> dans le monde </a:t>
            </a:r>
            <a:r>
              <a:rPr lang="en-GB" sz="1800" dirty="0" err="1"/>
              <a:t>ont</a:t>
            </a:r>
            <a:r>
              <a:rPr lang="en-GB" sz="1800" dirty="0"/>
              <a:t> </a:t>
            </a:r>
            <a:r>
              <a:rPr lang="en-GB" sz="1800" dirty="0" err="1"/>
              <a:t>augmenté</a:t>
            </a:r>
            <a:r>
              <a:rPr lang="en-GB" sz="1800" dirty="0"/>
              <a:t> 1,7 </a:t>
            </a:r>
            <a:r>
              <a:rPr lang="en-GB" sz="1800" dirty="0" err="1"/>
              <a:t>fois</a:t>
            </a:r>
            <a:r>
              <a:rPr lang="en-GB" sz="1800" dirty="0"/>
              <a:t> plus </a:t>
            </a:r>
            <a:r>
              <a:rPr lang="en-GB" sz="1800" dirty="0" err="1"/>
              <a:t>vite</a:t>
            </a:r>
            <a:r>
              <a:rPr lang="en-GB" sz="1800" dirty="0"/>
              <a:t> </a:t>
            </a:r>
            <a:r>
              <a:rPr lang="en-GB" sz="1800" dirty="0" err="1"/>
              <a:t>que</a:t>
            </a:r>
            <a:r>
              <a:rPr lang="en-GB" sz="1800" dirty="0"/>
              <a:t> la population </a:t>
            </a:r>
            <a:r>
              <a:rPr lang="en-GB" sz="1800" dirty="0" err="1"/>
              <a:t>mondiale</a:t>
            </a:r>
            <a:r>
              <a:rPr lang="en-GB" sz="1800" dirty="0">
                <a:solidFill>
                  <a:schemeClr val="bg2">
                    <a:lumMod val="50000"/>
                  </a:schemeClr>
                </a:solidFill>
              </a:rPr>
              <a:t>.  </a:t>
            </a:r>
            <a:endParaRPr lang="en-US" sz="1800" dirty="0">
              <a:solidFill>
                <a:schemeClr val="bg2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fr-FR" sz="1800" dirty="0"/>
          </a:p>
          <a:p>
            <a:endParaRPr lang="fr-FR" dirty="0"/>
          </a:p>
        </p:txBody>
      </p:sp>
      <p:pic>
        <p:nvPicPr>
          <p:cNvPr id="4" name="Imagen 9">
            <a:extLst>
              <a:ext uri="{FF2B5EF4-FFF2-40B4-BE49-F238E27FC236}">
                <a16:creationId xmlns:a16="http://schemas.microsoft.com/office/drawing/2014/main" id="{2C2A73EC-25C2-95A5-6783-8E1E852E2E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449544"/>
            <a:ext cx="5827744" cy="2804166"/>
          </a:xfrm>
          <a:prstGeom prst="rect">
            <a:avLst/>
          </a:prstGeom>
        </p:spPr>
      </p:pic>
      <p:pic>
        <p:nvPicPr>
          <p:cNvPr id="5" name="Picture 24">
            <a:extLst>
              <a:ext uri="{FF2B5EF4-FFF2-40B4-BE49-F238E27FC236}">
                <a16:creationId xmlns:a16="http://schemas.microsoft.com/office/drawing/2014/main" id="{E0AED431-E16D-D2AE-F68A-91E867E9489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8657" y="4317976"/>
            <a:ext cx="3071215" cy="2180959"/>
          </a:xfrm>
          <a:prstGeom prst="rect">
            <a:avLst/>
          </a:prstGeom>
        </p:spPr>
      </p:pic>
      <p:graphicFrame>
        <p:nvGraphicFramePr>
          <p:cNvPr id="6" name="Chart 27">
            <a:extLst>
              <a:ext uri="{FF2B5EF4-FFF2-40B4-BE49-F238E27FC236}">
                <a16:creationId xmlns:a16="http://schemas.microsoft.com/office/drawing/2014/main" id="{0F50DC1B-A119-739A-5FF2-54DFB8A4D2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58538786"/>
              </p:ext>
            </p:extLst>
          </p:nvPr>
        </p:nvGraphicFramePr>
        <p:xfrm>
          <a:off x="9009872" y="4397776"/>
          <a:ext cx="1965101" cy="17975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58B8613-2C51-47C6-E61A-4632A0A955CB}"/>
              </a:ext>
            </a:extLst>
          </p:cNvPr>
          <p:cNvSpPr txBox="1"/>
          <p:nvPr/>
        </p:nvSpPr>
        <p:spPr>
          <a:xfrm>
            <a:off x="10730204" y="4641060"/>
            <a:ext cx="1461796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err="1">
                <a:ln w="0"/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Medium" panose="020B0603020102020204" pitchFamily="34" charset="0"/>
              </a:rPr>
              <a:t>L'agriculture</a:t>
            </a:r>
            <a:r>
              <a:rPr lang="en-US" sz="1100" b="1">
                <a:ln w="0"/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Medium" panose="020B0603020102020204" pitchFamily="34" charset="0"/>
              </a:rPr>
              <a:t> </a:t>
            </a:r>
            <a:r>
              <a:rPr lang="en-US" sz="1100" b="1" err="1">
                <a:ln w="0"/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Medium" panose="020B0603020102020204" pitchFamily="34" charset="0"/>
              </a:rPr>
              <a:t>est</a:t>
            </a:r>
            <a:r>
              <a:rPr lang="en-US" sz="1100" b="1">
                <a:ln w="0"/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Medium" panose="020B0603020102020204" pitchFamily="34" charset="0"/>
              </a:rPr>
              <a:t> </a:t>
            </a:r>
            <a:r>
              <a:rPr lang="en-US" sz="1100" b="1" err="1">
                <a:ln w="0"/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Medium" panose="020B0603020102020204" pitchFamily="34" charset="0"/>
              </a:rPr>
              <a:t>responsable</a:t>
            </a:r>
            <a:r>
              <a:rPr lang="en-US" sz="1100" b="1">
                <a:ln w="0"/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Medium" panose="020B0603020102020204" pitchFamily="34" charset="0"/>
              </a:rPr>
              <a:t> </a:t>
            </a:r>
            <a:r>
              <a:rPr lang="en-US" sz="1100" b="1" err="1">
                <a:ln w="0"/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Medium" panose="020B0603020102020204" pitchFamily="34" charset="0"/>
              </a:rPr>
              <a:t>d'une</a:t>
            </a:r>
            <a:r>
              <a:rPr lang="en-US" sz="1100" b="1">
                <a:ln w="0"/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Medium" panose="020B0603020102020204" pitchFamily="34" charset="0"/>
              </a:rPr>
              <a:t> </a:t>
            </a:r>
            <a:r>
              <a:rPr lang="en-US" sz="1100" b="1" err="1">
                <a:ln w="0"/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Medium" panose="020B0603020102020204" pitchFamily="34" charset="0"/>
              </a:rPr>
              <a:t>moyenne</a:t>
            </a:r>
            <a:r>
              <a:rPr lang="en-US" sz="1100" b="1">
                <a:ln w="0"/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Medium" panose="020B0603020102020204" pitchFamily="34" charset="0"/>
              </a:rPr>
              <a:t> de 70 % des </a:t>
            </a:r>
            <a:r>
              <a:rPr lang="en-US" sz="1100" b="1" err="1">
                <a:ln w="0"/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Medium" panose="020B0603020102020204" pitchFamily="34" charset="0"/>
              </a:rPr>
              <a:t>prélèvements</a:t>
            </a:r>
            <a:r>
              <a:rPr lang="en-US" sz="1100" b="1">
                <a:ln w="0"/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Medium" panose="020B0603020102020204" pitchFamily="34" charset="0"/>
              </a:rPr>
              <a:t> </a:t>
            </a:r>
            <a:r>
              <a:rPr lang="en-US" sz="1100" b="1" err="1">
                <a:ln w="0"/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Medium" panose="020B0603020102020204" pitchFamily="34" charset="0"/>
              </a:rPr>
              <a:t>d'eau</a:t>
            </a:r>
            <a:r>
              <a:rPr lang="en-US" sz="1100" b="1">
                <a:ln w="0"/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Medium" panose="020B0603020102020204" pitchFamily="34" charset="0"/>
              </a:rPr>
              <a:t> de surface et </a:t>
            </a:r>
            <a:r>
              <a:rPr lang="en-US" sz="1100" b="1" err="1">
                <a:ln w="0"/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Medium" panose="020B0603020102020204" pitchFamily="34" charset="0"/>
              </a:rPr>
              <a:t>d'eau</a:t>
            </a:r>
            <a:r>
              <a:rPr lang="en-US" sz="1100" b="1">
                <a:ln w="0"/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Medium" panose="020B0603020102020204" pitchFamily="34" charset="0"/>
              </a:rPr>
              <a:t> </a:t>
            </a:r>
            <a:r>
              <a:rPr lang="en-US" sz="1100" b="1" err="1">
                <a:ln w="0"/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Medium" panose="020B0603020102020204" pitchFamily="34" charset="0"/>
              </a:rPr>
              <a:t>souterraine</a:t>
            </a:r>
            <a:r>
              <a:rPr lang="en-US" sz="1100" b="1">
                <a:ln w="0"/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Medium" panose="020B0603020102020204" pitchFamily="34" charset="0"/>
              </a:rPr>
              <a:t> dans le monde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099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E39EA2-EBEE-FB34-16FC-8A1A1F7D1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6D3927C-F73D-8BE9-8EA4-5B3EA1751B49}"/>
              </a:ext>
            </a:extLst>
          </p:cNvPr>
          <p:cNvSpPr/>
          <p:nvPr/>
        </p:nvSpPr>
        <p:spPr>
          <a:xfrm>
            <a:off x="615652" y="5117245"/>
            <a:ext cx="6849002" cy="1082350"/>
          </a:xfrm>
          <a:prstGeom prst="rect">
            <a:avLst/>
          </a:prstGeom>
          <a:solidFill>
            <a:schemeClr val="accent2">
              <a:alpha val="23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B3E4A2-AEE3-ECE9-A7CB-F9F7017EE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652" y="5117245"/>
            <a:ext cx="6849002" cy="652897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GB" sz="1600" dirty="0">
                <a:solidFill>
                  <a:prstClr val="black"/>
                </a:solidFill>
                <a:latin typeface="Franklin Gothic Medium" panose="020B0603020102020204" pitchFamily="34" charset="0"/>
                <a:hlinkClick r:id="rId3"/>
              </a:rPr>
              <a:t>www.fao.org/wasag</a:t>
            </a:r>
            <a:br>
              <a:rPr lang="en-GB" sz="1600" dirty="0">
                <a:solidFill>
                  <a:prstClr val="black"/>
                </a:solidFill>
                <a:latin typeface="Franklin Gothic Medium" panose="020B0603020102020204" pitchFamily="34" charset="0"/>
              </a:rPr>
            </a:br>
            <a:br>
              <a:rPr lang="en-GB" sz="1600" dirty="0">
                <a:solidFill>
                  <a:prstClr val="black"/>
                </a:solidFill>
                <a:latin typeface="Franklin Gothic Medium" panose="020B0603020102020204" pitchFamily="34" charset="0"/>
              </a:rPr>
            </a:br>
            <a:r>
              <a:rPr lang="en-GB" sz="1400" dirty="0">
                <a:solidFill>
                  <a:prstClr val="black"/>
                </a:solidFill>
                <a:latin typeface="Franklin Gothic Medium" panose="020B0603020102020204" pitchFamily="34" charset="0"/>
              </a:rPr>
              <a:t>En Octobre 2024, les pays </a:t>
            </a:r>
            <a:r>
              <a:rPr lang="en-GB" sz="1400" dirty="0" err="1">
                <a:solidFill>
                  <a:prstClr val="black"/>
                </a:solidFill>
                <a:latin typeface="Franklin Gothic Medium" panose="020B0603020102020204" pitchFamily="34" charset="0"/>
              </a:rPr>
              <a:t>membres</a:t>
            </a:r>
            <a:r>
              <a:rPr lang="en-GB" sz="1400" dirty="0">
                <a:solidFill>
                  <a:prstClr val="black"/>
                </a:solidFill>
                <a:latin typeface="Franklin Gothic Medium" panose="020B0603020102020204" pitchFamily="34" charset="0"/>
              </a:rPr>
              <a:t> de la FAO </a:t>
            </a:r>
            <a:r>
              <a:rPr lang="en-GB" sz="1400" dirty="0" err="1">
                <a:solidFill>
                  <a:prstClr val="black"/>
                </a:solidFill>
                <a:latin typeface="Franklin Gothic Medium" panose="020B0603020102020204" pitchFamily="34" charset="0"/>
              </a:rPr>
              <a:t>ont</a:t>
            </a:r>
            <a:r>
              <a:rPr lang="en-GB" sz="1400" dirty="0">
                <a:solidFill>
                  <a:prstClr val="black"/>
                </a:solidFill>
                <a:latin typeface="Franklin Gothic Medium" panose="020B0603020102020204" pitchFamily="34" charset="0"/>
              </a:rPr>
              <a:t> </a:t>
            </a:r>
            <a:r>
              <a:rPr lang="en-GB" sz="1400" dirty="0" err="1">
                <a:solidFill>
                  <a:prstClr val="black"/>
                </a:solidFill>
                <a:latin typeface="Franklin Gothic Medium" panose="020B0603020102020204" pitchFamily="34" charset="0"/>
              </a:rPr>
              <a:t>adopté</a:t>
            </a:r>
            <a:r>
              <a:rPr lang="en-GB" sz="1400" dirty="0">
                <a:solidFill>
                  <a:prstClr val="black"/>
                </a:solidFill>
                <a:latin typeface="Franklin Gothic Medium" panose="020B0603020102020204" pitchFamily="34" charset="0"/>
              </a:rPr>
              <a:t> la </a:t>
            </a:r>
            <a:r>
              <a:rPr lang="en-GB" sz="1400" dirty="0" err="1">
                <a:solidFill>
                  <a:prstClr val="black"/>
                </a:solidFill>
                <a:latin typeface="Franklin Gothic Medium" panose="020B0603020102020204" pitchFamily="34" charset="0"/>
              </a:rPr>
              <a:t>Déclaration</a:t>
            </a:r>
            <a:r>
              <a:rPr lang="en-GB" sz="1400" dirty="0">
                <a:solidFill>
                  <a:prstClr val="black"/>
                </a:solidFill>
                <a:latin typeface="Franklin Gothic Medium" panose="020B0603020102020204" pitchFamily="34" charset="0"/>
              </a:rPr>
              <a:t> de Rome sur la </a:t>
            </a:r>
            <a:r>
              <a:rPr lang="en-GB" sz="1400" dirty="0" err="1">
                <a:solidFill>
                  <a:prstClr val="black"/>
                </a:solidFill>
                <a:latin typeface="Franklin Gothic Medium" panose="020B0603020102020204" pitchFamily="34" charset="0"/>
              </a:rPr>
              <a:t>pénurie</a:t>
            </a:r>
            <a:r>
              <a:rPr lang="en-GB" sz="1400" dirty="0">
                <a:solidFill>
                  <a:prstClr val="black"/>
                </a:solidFill>
                <a:latin typeface="Franklin Gothic Medium" panose="020B0603020102020204" pitchFamily="34" charset="0"/>
              </a:rPr>
              <a:t> de </a:t>
            </a:r>
            <a:r>
              <a:rPr lang="en-GB" sz="1400" dirty="0" err="1">
                <a:solidFill>
                  <a:prstClr val="black"/>
                </a:solidFill>
                <a:latin typeface="Franklin Gothic Medium" panose="020B0603020102020204" pitchFamily="34" charset="0"/>
              </a:rPr>
              <a:t>l’eau</a:t>
            </a:r>
            <a:r>
              <a:rPr lang="en-GB" sz="1400" dirty="0">
                <a:solidFill>
                  <a:prstClr val="black"/>
                </a:solidFill>
                <a:latin typeface="Franklin Gothic Medium" panose="020B0603020102020204" pitchFamily="34" charset="0"/>
              </a:rPr>
              <a:t> dans </a:t>
            </a:r>
            <a:r>
              <a:rPr lang="en-GB" sz="1400" dirty="0" err="1">
                <a:solidFill>
                  <a:prstClr val="black"/>
                </a:solidFill>
                <a:latin typeface="Franklin Gothic Medium" panose="020B0603020102020204" pitchFamily="34" charset="0"/>
              </a:rPr>
              <a:t>l’agriculture</a:t>
            </a:r>
            <a:r>
              <a:rPr lang="en-GB" sz="1400" dirty="0">
                <a:solidFill>
                  <a:prstClr val="black"/>
                </a:solidFill>
                <a:latin typeface="Franklin Gothic Medium" panose="020B0603020102020204" pitchFamily="34" charset="0"/>
              </a:rPr>
              <a:t>: </a:t>
            </a:r>
            <a:r>
              <a:rPr lang="en-GB" sz="1400" dirty="0" err="1">
                <a:solidFill>
                  <a:prstClr val="black"/>
                </a:solidFill>
                <a:latin typeface="Franklin Gothic Medium" panose="020B0603020102020204" pitchFamily="34" charset="0"/>
              </a:rPr>
              <a:t>tous</a:t>
            </a:r>
            <a:r>
              <a:rPr lang="en-GB" sz="1400" dirty="0">
                <a:solidFill>
                  <a:prstClr val="black"/>
                </a:solidFill>
                <a:latin typeface="Franklin Gothic Medium" panose="020B0603020102020204" pitchFamily="34" charset="0"/>
              </a:rPr>
              <a:t> les sept </a:t>
            </a:r>
            <a:r>
              <a:rPr lang="en-GB" sz="1400" dirty="0" err="1">
                <a:solidFill>
                  <a:prstClr val="black"/>
                </a:solidFill>
                <a:latin typeface="Franklin Gothic Medium" panose="020B0603020102020204" pitchFamily="34" charset="0"/>
              </a:rPr>
              <a:t>groupes</a:t>
            </a:r>
            <a:r>
              <a:rPr lang="en-GB" sz="1400" dirty="0">
                <a:solidFill>
                  <a:prstClr val="black"/>
                </a:solidFill>
                <a:latin typeface="Franklin Gothic Medium" panose="020B0603020102020204" pitchFamily="34" charset="0"/>
              </a:rPr>
              <a:t> </a:t>
            </a:r>
            <a:r>
              <a:rPr lang="en-GB" sz="1400" dirty="0" err="1">
                <a:solidFill>
                  <a:prstClr val="black"/>
                </a:solidFill>
                <a:latin typeface="Franklin Gothic Medium" panose="020B0603020102020204" pitchFamily="34" charset="0"/>
              </a:rPr>
              <a:t>régionaux</a:t>
            </a:r>
            <a:r>
              <a:rPr lang="en-GB" sz="1400" dirty="0">
                <a:solidFill>
                  <a:prstClr val="black"/>
                </a:solidFill>
                <a:latin typeface="Franklin Gothic Medium" panose="020B0603020102020204" pitchFamily="34" charset="0"/>
              </a:rPr>
              <a:t> (</a:t>
            </a:r>
            <a:r>
              <a:rPr lang="en-GB" sz="1400" dirty="0" err="1">
                <a:solidFill>
                  <a:srgbClr val="00B050"/>
                </a:solidFill>
                <a:latin typeface="Franklin Gothic Medium" panose="020B0603020102020204" pitchFamily="34" charset="0"/>
              </a:rPr>
              <a:t>Afrique;Amérique</a:t>
            </a:r>
            <a:r>
              <a:rPr lang="en-GB" sz="1400" dirty="0">
                <a:solidFill>
                  <a:srgbClr val="00B050"/>
                </a:solidFill>
                <a:latin typeface="Franklin Gothic Medium" panose="020B0603020102020204" pitchFamily="34" charset="0"/>
              </a:rPr>
              <a:t> du Nord; Amérique Latine et </a:t>
            </a:r>
            <a:r>
              <a:rPr lang="en-GB" sz="1400" dirty="0" err="1">
                <a:solidFill>
                  <a:srgbClr val="00B050"/>
                </a:solidFill>
                <a:latin typeface="Franklin Gothic Medium" panose="020B0603020102020204" pitchFamily="34" charset="0"/>
              </a:rPr>
              <a:t>Caraïbes</a:t>
            </a:r>
            <a:r>
              <a:rPr lang="en-GB" sz="1400" dirty="0">
                <a:solidFill>
                  <a:srgbClr val="00B050"/>
                </a:solidFill>
                <a:latin typeface="Franklin Gothic Medium" panose="020B0603020102020204" pitchFamily="34" charset="0"/>
              </a:rPr>
              <a:t>;  Asie; Europe; Moyen Orient et le </a:t>
            </a:r>
            <a:r>
              <a:rPr lang="en-GB" sz="1400" dirty="0" err="1">
                <a:solidFill>
                  <a:srgbClr val="00B050"/>
                </a:solidFill>
                <a:latin typeface="Franklin Gothic Medium" panose="020B0603020102020204" pitchFamily="34" charset="0"/>
              </a:rPr>
              <a:t>Pacifique</a:t>
            </a:r>
            <a:r>
              <a:rPr lang="en-GB" sz="1400" dirty="0">
                <a:solidFill>
                  <a:srgbClr val="00B050"/>
                </a:solidFill>
                <a:latin typeface="Franklin Gothic Medium" panose="020B0603020102020204" pitchFamily="34" charset="0"/>
              </a:rPr>
              <a:t> Sud-Ouest</a:t>
            </a:r>
            <a:r>
              <a:rPr lang="en-GB" sz="1400" dirty="0">
                <a:solidFill>
                  <a:prstClr val="black"/>
                </a:solidFill>
                <a:latin typeface="Franklin Gothic Medium" panose="020B0603020102020204" pitchFamily="34" charset="0"/>
              </a:rPr>
              <a:t>) </a:t>
            </a:r>
            <a:r>
              <a:rPr lang="en-GB" sz="1400" dirty="0" err="1">
                <a:solidFill>
                  <a:prstClr val="black"/>
                </a:solidFill>
                <a:latin typeface="Franklin Gothic Medium" panose="020B0603020102020204" pitchFamily="34" charset="0"/>
              </a:rPr>
              <a:t>sont</a:t>
            </a:r>
            <a:r>
              <a:rPr lang="en-GB" sz="1400" dirty="0">
                <a:solidFill>
                  <a:prstClr val="black"/>
                </a:solidFill>
                <a:latin typeface="Franklin Gothic Medium" panose="020B0603020102020204" pitchFamily="34" charset="0"/>
              </a:rPr>
              <a:t> </a:t>
            </a:r>
            <a:r>
              <a:rPr lang="en-GB" sz="1400" dirty="0" err="1">
                <a:solidFill>
                  <a:prstClr val="black"/>
                </a:solidFill>
                <a:latin typeface="Franklin Gothic Medium" panose="020B0603020102020204" pitchFamily="34" charset="0"/>
              </a:rPr>
              <a:t>représentés</a:t>
            </a:r>
            <a:r>
              <a:rPr lang="en-GB" sz="1400" dirty="0">
                <a:solidFill>
                  <a:prstClr val="black"/>
                </a:solidFill>
                <a:latin typeface="Franklin Gothic Medium" panose="020B0603020102020204" pitchFamily="34" charset="0"/>
              </a:rPr>
              <a:t> au </a:t>
            </a:r>
            <a:r>
              <a:rPr lang="en-GB" sz="1400" dirty="0" err="1">
                <a:solidFill>
                  <a:prstClr val="black"/>
                </a:solidFill>
                <a:latin typeface="Franklin Gothic Medium" panose="020B0603020102020204" pitchFamily="34" charset="0"/>
              </a:rPr>
              <a:t>Comité</a:t>
            </a:r>
            <a:r>
              <a:rPr lang="en-GB" sz="1400" dirty="0">
                <a:solidFill>
                  <a:prstClr val="black"/>
                </a:solidFill>
                <a:latin typeface="Franklin Gothic Medium" panose="020B0603020102020204" pitchFamily="34" charset="0"/>
              </a:rPr>
              <a:t> de Direction et au </a:t>
            </a:r>
            <a:r>
              <a:rPr lang="en-GB" sz="1400" dirty="0" err="1">
                <a:solidFill>
                  <a:prstClr val="black"/>
                </a:solidFill>
                <a:latin typeface="Franklin Gothic Medium" panose="020B0603020102020204" pitchFamily="34" charset="0"/>
              </a:rPr>
              <a:t>Comité</a:t>
            </a:r>
            <a:r>
              <a:rPr lang="en-GB" sz="1400" dirty="0">
                <a:solidFill>
                  <a:prstClr val="black"/>
                </a:solidFill>
                <a:latin typeface="Franklin Gothic Medium" panose="020B0603020102020204" pitchFamily="34" charset="0"/>
              </a:rPr>
              <a:t> technique de WASAG!</a:t>
            </a:r>
            <a:br>
              <a:rPr lang="en-US" sz="1400" dirty="0">
                <a:solidFill>
                  <a:prstClr val="black"/>
                </a:solidFill>
                <a:latin typeface="Franklin Gothic Medium" panose="020B0603020102020204" pitchFamily="34" charset="0"/>
              </a:rPr>
            </a:br>
            <a:endParaRPr lang="fr-FR" sz="1400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4BBAF5-50C4-ADDF-5B90-8A4F7FC098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652" y="1354111"/>
            <a:ext cx="6849002" cy="3763134"/>
          </a:xfrm>
        </p:spPr>
        <p:txBody>
          <a:bodyPr>
            <a:normAutofit fontScale="47500" lnSpcReduction="20000"/>
          </a:bodyPr>
          <a:lstStyle/>
          <a:p>
            <a:pPr algn="just">
              <a:lnSpc>
                <a:spcPct val="120000"/>
              </a:lnSpc>
            </a:pPr>
            <a:r>
              <a:rPr lang="fr-FR" sz="3400" dirty="0"/>
              <a:t>Relever le défi collectif d'une meilleure utilisation de l'eau dans l'agriculture afin de garantir la sécurité alimentaire pour tous</a:t>
            </a:r>
          </a:p>
          <a:p>
            <a:pPr algn="just">
              <a:lnSpc>
                <a:spcPct val="120000"/>
              </a:lnSpc>
            </a:pPr>
            <a:r>
              <a:rPr lang="fr-FR" sz="3400" dirty="0"/>
              <a:t>Lancé en 2016 lors de la COP22 à Marrakech.</a:t>
            </a:r>
          </a:p>
          <a:p>
            <a:pPr algn="just">
              <a:lnSpc>
                <a:spcPct val="120000"/>
              </a:lnSpc>
            </a:pPr>
            <a:r>
              <a:rPr lang="fr-FR" sz="3400" dirty="0"/>
              <a:t>Approuvé par 83 ministères de l'agriculture en 2017 et recommandé par le COAG et d'autres agences de la FAO pour aider les pays à faire face à la pénurie d'eau dans l'agriculture</a:t>
            </a:r>
          </a:p>
          <a:p>
            <a:pPr algn="just">
              <a:lnSpc>
                <a:spcPct val="120000"/>
              </a:lnSpc>
            </a:pPr>
            <a:r>
              <a:rPr lang="fr-FR" sz="3400" dirty="0"/>
              <a:t>À ce jour, plus de 80 partenaires impliqués, dont les pays membres</a:t>
            </a:r>
          </a:p>
          <a:p>
            <a:pPr algn="just">
              <a:lnSpc>
                <a:spcPct val="120000"/>
              </a:lnSpc>
            </a:pPr>
            <a:r>
              <a:rPr lang="fr-FR" sz="3400" dirty="0"/>
              <a:t>Un des mécanismes de mise en œuvre : des groupes de travail dirigés par les partenaires </a:t>
            </a:r>
            <a:r>
              <a:rPr lang="fr-FR" sz="3400" dirty="0">
                <a:solidFill>
                  <a:schemeClr val="accent6"/>
                </a:solidFill>
              </a:rPr>
              <a:t>(préparation à la sécheresse, agriculture saline, mécanismes de financement, l’eau et la nutrition, l’eau et la migration, utilisation durable de l’eau pour l’agriculture). </a:t>
            </a:r>
            <a:r>
              <a:rPr lang="fr-FR" sz="3400" dirty="0"/>
              <a:t>et des ‘taskforces’ en cours d’établissement.</a:t>
            </a:r>
          </a:p>
          <a:p>
            <a:pPr marL="0" indent="0" algn="just">
              <a:buNone/>
            </a:pPr>
            <a:endParaRPr lang="fr-FR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24DA85-A30C-DEFB-9854-FADAA24A364B}"/>
              </a:ext>
            </a:extLst>
          </p:cNvPr>
          <p:cNvSpPr txBox="1"/>
          <p:nvPr/>
        </p:nvSpPr>
        <p:spPr>
          <a:xfrm>
            <a:off x="7947349" y="1106429"/>
            <a:ext cx="3939851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0990" indent="-380990" defTabSz="544145"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accent2">
                    <a:lumMod val="60000"/>
                    <a:lumOff val="40000"/>
                  </a:schemeClr>
                </a:solidFill>
                <a:latin typeface="Franklin Gothic Medium" panose="020B0603020102020204" pitchFamily="34" charset="0"/>
              </a:rPr>
              <a:t>Renforcer la collaboration entre les pays </a:t>
            </a:r>
            <a:r>
              <a:rPr lang="fr-FR" sz="18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et les principales parties prenantes pour lutter contre la pénurie d'eau</a:t>
            </a:r>
          </a:p>
          <a:p>
            <a:pPr marL="380990" indent="-380990" defTabSz="544145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accent2">
                    <a:lumMod val="60000"/>
                    <a:lumOff val="40000"/>
                  </a:schemeClr>
                </a:solidFill>
                <a:latin typeface="Franklin Gothic Medium" panose="020B0603020102020204" pitchFamily="34" charset="0"/>
              </a:rPr>
              <a:t>Formuler des politiques et des stratégies </a:t>
            </a:r>
            <a:r>
              <a:rPr lang="fr-FR" sz="18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dans le domaine de l'eau</a:t>
            </a:r>
          </a:p>
          <a:p>
            <a:pPr marL="380990" indent="-380990" defTabSz="544145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accent2">
                    <a:lumMod val="60000"/>
                    <a:lumOff val="40000"/>
                  </a:schemeClr>
                </a:solidFill>
                <a:latin typeface="Franklin Gothic Medium" panose="020B0603020102020204" pitchFamily="34" charset="0"/>
              </a:rPr>
              <a:t>Partager et diffuser les connaissances et l'expérience</a:t>
            </a:r>
          </a:p>
          <a:p>
            <a:pPr marL="380990" indent="-380990" defTabSz="544145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accent2">
                    <a:lumMod val="60000"/>
                    <a:lumOff val="40000"/>
                  </a:schemeClr>
                </a:solidFill>
                <a:latin typeface="Franklin Gothic Medium" panose="020B0603020102020204" pitchFamily="34" charset="0"/>
              </a:rPr>
              <a:t>Répondre aux demandes d'aide des pays </a:t>
            </a:r>
            <a:r>
              <a:rPr lang="fr-FR" sz="18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pour résoudre le problème de la pénurie d'eau dans l'agriculture</a:t>
            </a:r>
          </a:p>
          <a:p>
            <a:pPr marL="380990" indent="-380990" defTabSz="544145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accent2">
                    <a:lumMod val="60000"/>
                    <a:lumOff val="40000"/>
                  </a:schemeClr>
                </a:solidFill>
                <a:latin typeface="Franklin Gothic Medium" panose="020B0603020102020204" pitchFamily="34" charset="0"/>
              </a:rPr>
              <a:t>Investir dans des projets, de nouvelles méthodologies </a:t>
            </a:r>
            <a:r>
              <a:rPr lang="fr-FR" sz="18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et des outils innovants</a:t>
            </a:r>
          </a:p>
          <a:p>
            <a:pPr marL="380990" indent="-380990" defTabSz="544145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accent2">
                    <a:lumMod val="60000"/>
                    <a:lumOff val="40000"/>
                  </a:schemeClr>
                </a:solidFill>
                <a:latin typeface="Franklin Gothic Medium" panose="020B0603020102020204" pitchFamily="34" charset="0"/>
              </a:rPr>
              <a:t>Engager les jeunes </a:t>
            </a:r>
            <a:r>
              <a:rPr lang="fr-FR" sz="18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dans la réalisation des ODD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797A53-5247-F339-DFA8-F0C129B4C1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074" y="326180"/>
            <a:ext cx="2408129" cy="68281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8449D40-F62A-3A86-AB40-75896A2946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8203" y="380942"/>
            <a:ext cx="3535986" cy="72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8684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555" y="492945"/>
            <a:ext cx="6991640" cy="863907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2800" b="1">
                <a:latin typeface="+mn-lt"/>
              </a:rPr>
              <a:t>La pénurie d'eau : un point d'entrée pour aborder l'adaptation de l'agriculture dans le contexte du changement climatique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5887" y="1968163"/>
            <a:ext cx="6849002" cy="2422642"/>
          </a:xfrm>
        </p:spPr>
        <p:txBody>
          <a:bodyPr>
            <a:normAutofit/>
          </a:bodyPr>
          <a:lstStyle/>
          <a:p>
            <a:pPr algn="just"/>
            <a:r>
              <a:rPr lang="fr-FR" sz="2000"/>
              <a:t>Programme de développement durable à l'horizon 2030 et Objectifs de Développement Durable (ODD)</a:t>
            </a:r>
          </a:p>
          <a:p>
            <a:pPr algn="just"/>
            <a:endParaRPr lang="fr-FR" sz="2000"/>
          </a:p>
          <a:p>
            <a:pPr algn="just"/>
            <a:r>
              <a:rPr lang="fr-FR" sz="2000"/>
              <a:t>L'agenda du changement climatique dans l'agriculture</a:t>
            </a:r>
          </a:p>
          <a:p>
            <a:pPr algn="just"/>
            <a:endParaRPr lang="fr-FR" sz="2000"/>
          </a:p>
          <a:p>
            <a:pPr algn="just"/>
            <a:r>
              <a:rPr lang="fr-FR" sz="2000"/>
              <a:t>Autres priorités nationales</a:t>
            </a:r>
          </a:p>
          <a:p>
            <a:pPr marL="0" indent="0" algn="just">
              <a:buNone/>
            </a:pPr>
            <a:endParaRPr lang="fr-FR"/>
          </a:p>
        </p:txBody>
      </p:sp>
      <p:pic>
        <p:nvPicPr>
          <p:cNvPr id="18" name="Picture 1">
            <a:extLst>
              <a:ext uri="{FF2B5EF4-FFF2-40B4-BE49-F238E27FC236}">
                <a16:creationId xmlns:a16="http://schemas.microsoft.com/office/drawing/2014/main" id="{96CB6BF3-FC66-703F-3317-F8B3BF4087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2366" y="4506685"/>
            <a:ext cx="4432059" cy="1619748"/>
          </a:xfrm>
          <a:prstGeom prst="rect">
            <a:avLst/>
          </a:prstGeom>
        </p:spPr>
      </p:pic>
      <p:grpSp>
        <p:nvGrpSpPr>
          <p:cNvPr id="19" name="Group 5">
            <a:extLst>
              <a:ext uri="{FF2B5EF4-FFF2-40B4-BE49-F238E27FC236}">
                <a16:creationId xmlns:a16="http://schemas.microsoft.com/office/drawing/2014/main" id="{9897504A-DE6F-8F37-702B-32B263418AD4}"/>
              </a:ext>
            </a:extLst>
          </p:cNvPr>
          <p:cNvGrpSpPr/>
          <p:nvPr/>
        </p:nvGrpSpPr>
        <p:grpSpPr>
          <a:xfrm>
            <a:off x="9972563" y="1968163"/>
            <a:ext cx="1878951" cy="1877153"/>
            <a:chOff x="1453054" y="428631"/>
            <a:chExt cx="2814616" cy="2814576"/>
          </a:xfrm>
          <a:solidFill>
            <a:schemeClr val="accent2">
              <a:lumMod val="75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20" name="Oval 6">
              <a:extLst>
                <a:ext uri="{FF2B5EF4-FFF2-40B4-BE49-F238E27FC236}">
                  <a16:creationId xmlns:a16="http://schemas.microsoft.com/office/drawing/2014/main" id="{3D7F9F39-ACFB-DCB8-16C1-D42D8BDE683F}"/>
                </a:ext>
              </a:extLst>
            </p:cNvPr>
            <p:cNvSpPr/>
            <p:nvPr/>
          </p:nvSpPr>
          <p:spPr>
            <a:xfrm>
              <a:off x="1453054" y="428631"/>
              <a:ext cx="2814616" cy="2814576"/>
            </a:xfrm>
            <a:prstGeom prst="ellipse">
              <a:avLst/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1" name="Oval 4">
              <a:extLst>
                <a:ext uri="{FF2B5EF4-FFF2-40B4-BE49-F238E27FC236}">
                  <a16:creationId xmlns:a16="http://schemas.microsoft.com/office/drawing/2014/main" id="{418D67EB-F69A-EEBB-0F04-FEDD5581638A}"/>
                </a:ext>
              </a:extLst>
            </p:cNvPr>
            <p:cNvSpPr/>
            <p:nvPr/>
          </p:nvSpPr>
          <p:spPr>
            <a:xfrm>
              <a:off x="1865245" y="840816"/>
              <a:ext cx="1990234" cy="1990206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08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1500" b="1" err="1">
                  <a:solidFill>
                    <a:prstClr val="white"/>
                  </a:solidFill>
                  <a:latin typeface="Franklin Gothic Medium" panose="020B0603020102020204" pitchFamily="34" charset="0"/>
                </a:rPr>
                <a:t>Changement</a:t>
              </a:r>
              <a:r>
                <a:rPr lang="en-US" sz="1500" b="1">
                  <a:solidFill>
                    <a:prstClr val="white"/>
                  </a:solidFill>
                  <a:latin typeface="Franklin Gothic Medium" panose="020B0603020102020204" pitchFamily="34" charset="0"/>
                </a:rPr>
                <a:t> </a:t>
              </a:r>
              <a:r>
                <a:rPr lang="en-US" sz="1500" b="1" err="1">
                  <a:solidFill>
                    <a:prstClr val="white"/>
                  </a:solidFill>
                  <a:latin typeface="Franklin Gothic Medium" panose="020B0603020102020204" pitchFamily="34" charset="0"/>
                </a:rPr>
                <a:t>climatique</a:t>
              </a:r>
              <a:endParaRPr lang="en-GB" sz="1500" b="1">
                <a:solidFill>
                  <a:prstClr val="white"/>
                </a:solidFill>
                <a:latin typeface="Franklin Gothic Medium" panose="020B0603020102020204" pitchFamily="34" charset="0"/>
              </a:endParaRPr>
            </a:p>
          </p:txBody>
        </p:sp>
      </p:grpSp>
      <p:grpSp>
        <p:nvGrpSpPr>
          <p:cNvPr id="22" name="Group 9">
            <a:extLst>
              <a:ext uri="{FF2B5EF4-FFF2-40B4-BE49-F238E27FC236}">
                <a16:creationId xmlns:a16="http://schemas.microsoft.com/office/drawing/2014/main" id="{FE5A2BA6-A711-0740-7EEA-56238DEE042C}"/>
              </a:ext>
            </a:extLst>
          </p:cNvPr>
          <p:cNvGrpSpPr/>
          <p:nvPr/>
        </p:nvGrpSpPr>
        <p:grpSpPr>
          <a:xfrm>
            <a:off x="8517113" y="1961093"/>
            <a:ext cx="1878951" cy="1877153"/>
            <a:chOff x="3599816" y="374029"/>
            <a:chExt cx="2814616" cy="2814576"/>
          </a:xfrm>
          <a:scene3d>
            <a:camera prst="orthographicFront"/>
            <a:lightRig rig="flat" dir="t"/>
          </a:scene3d>
        </p:grpSpPr>
        <p:sp>
          <p:nvSpPr>
            <p:cNvPr id="23" name="Oval 10">
              <a:extLst>
                <a:ext uri="{FF2B5EF4-FFF2-40B4-BE49-F238E27FC236}">
                  <a16:creationId xmlns:a16="http://schemas.microsoft.com/office/drawing/2014/main" id="{A0949503-B01B-2A43-96FB-99BB75FAD761}"/>
                </a:ext>
              </a:extLst>
            </p:cNvPr>
            <p:cNvSpPr/>
            <p:nvPr/>
          </p:nvSpPr>
          <p:spPr>
            <a:xfrm>
              <a:off x="3599816" y="374029"/>
              <a:ext cx="2814616" cy="2814576"/>
            </a:xfrm>
            <a:prstGeom prst="ellipse">
              <a:avLst/>
            </a:prstGeom>
            <a:solidFill>
              <a:srgbClr val="64A7C8">
                <a:alpha val="49804"/>
              </a:srgbClr>
            </a:solidFill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" name="Oval 4">
              <a:extLst>
                <a:ext uri="{FF2B5EF4-FFF2-40B4-BE49-F238E27FC236}">
                  <a16:creationId xmlns:a16="http://schemas.microsoft.com/office/drawing/2014/main" id="{B9AA7807-3E6A-8366-D798-3A85CF0701BE}"/>
                </a:ext>
              </a:extLst>
            </p:cNvPr>
            <p:cNvSpPr/>
            <p:nvPr/>
          </p:nvSpPr>
          <p:spPr>
            <a:xfrm>
              <a:off x="4012007" y="786214"/>
              <a:ext cx="1990234" cy="1990206"/>
            </a:xfrm>
            <a:prstGeom prst="rect">
              <a:avLst/>
            </a:prstGeom>
            <a:no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08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1500" b="1" err="1">
                  <a:solidFill>
                    <a:prstClr val="white"/>
                  </a:solidFill>
                  <a:latin typeface="Franklin Gothic Medium" panose="020B0603020102020204" pitchFamily="34" charset="0"/>
                </a:rPr>
                <a:t>Pénurie</a:t>
              </a:r>
              <a:r>
                <a:rPr lang="en-US" sz="1500" b="1">
                  <a:solidFill>
                    <a:prstClr val="white"/>
                  </a:solidFill>
                  <a:latin typeface="Franklin Gothic Medium" panose="020B0603020102020204" pitchFamily="34" charset="0"/>
                </a:rPr>
                <a:t> </a:t>
              </a:r>
              <a:br>
                <a:rPr lang="en-US" sz="1500" b="1">
                  <a:solidFill>
                    <a:prstClr val="white"/>
                  </a:solidFill>
                  <a:latin typeface="Franklin Gothic Medium" panose="020B0603020102020204" pitchFamily="34" charset="0"/>
                </a:rPr>
              </a:br>
              <a:r>
                <a:rPr lang="en-US" sz="1500" b="1" err="1">
                  <a:solidFill>
                    <a:prstClr val="white"/>
                  </a:solidFill>
                  <a:latin typeface="Franklin Gothic Medium" panose="020B0603020102020204" pitchFamily="34" charset="0"/>
                </a:rPr>
                <a:t>d’eau</a:t>
              </a:r>
              <a:endParaRPr lang="en-GB" sz="1500" b="1">
                <a:solidFill>
                  <a:prstClr val="white"/>
                </a:solidFill>
                <a:latin typeface="Franklin Gothic Medium" panose="020B0603020102020204" pitchFamily="34" charset="0"/>
              </a:endParaRPr>
            </a:p>
          </p:txBody>
        </p:sp>
      </p:grpSp>
      <p:grpSp>
        <p:nvGrpSpPr>
          <p:cNvPr id="25" name="Group 12">
            <a:extLst>
              <a:ext uri="{FF2B5EF4-FFF2-40B4-BE49-F238E27FC236}">
                <a16:creationId xmlns:a16="http://schemas.microsoft.com/office/drawing/2014/main" id="{B9182C38-9898-B440-D812-85320089312C}"/>
              </a:ext>
            </a:extLst>
          </p:cNvPr>
          <p:cNvGrpSpPr/>
          <p:nvPr/>
        </p:nvGrpSpPr>
        <p:grpSpPr>
          <a:xfrm>
            <a:off x="9150987" y="3136333"/>
            <a:ext cx="1878951" cy="1877153"/>
            <a:chOff x="2637582" y="1877165"/>
            <a:chExt cx="2814616" cy="2814576"/>
          </a:xfrm>
          <a:scene3d>
            <a:camera prst="orthographicFront"/>
            <a:lightRig rig="flat" dir="t"/>
          </a:scene3d>
        </p:grpSpPr>
        <p:sp>
          <p:nvSpPr>
            <p:cNvPr id="26" name="Oval 13">
              <a:extLst>
                <a:ext uri="{FF2B5EF4-FFF2-40B4-BE49-F238E27FC236}">
                  <a16:creationId xmlns:a16="http://schemas.microsoft.com/office/drawing/2014/main" id="{9CC9523F-60D4-C704-0520-C632745DCB03}"/>
                </a:ext>
              </a:extLst>
            </p:cNvPr>
            <p:cNvSpPr/>
            <p:nvPr/>
          </p:nvSpPr>
          <p:spPr>
            <a:xfrm>
              <a:off x="2637582" y="1877165"/>
              <a:ext cx="2814616" cy="2814576"/>
            </a:xfrm>
            <a:prstGeom prst="ellipse">
              <a:avLst/>
            </a:prstGeom>
            <a:solidFill>
              <a:srgbClr val="46A458">
                <a:alpha val="49804"/>
              </a:srgbClr>
            </a:solidFill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Oval 4">
              <a:extLst>
                <a:ext uri="{FF2B5EF4-FFF2-40B4-BE49-F238E27FC236}">
                  <a16:creationId xmlns:a16="http://schemas.microsoft.com/office/drawing/2014/main" id="{A7076DC9-F129-7B6C-121D-CDF42D9127F5}"/>
                </a:ext>
              </a:extLst>
            </p:cNvPr>
            <p:cNvSpPr/>
            <p:nvPr/>
          </p:nvSpPr>
          <p:spPr>
            <a:xfrm>
              <a:off x="3049773" y="2289350"/>
              <a:ext cx="1990234" cy="1990206"/>
            </a:xfrm>
            <a:prstGeom prst="rect">
              <a:avLst/>
            </a:prstGeom>
            <a:no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08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1500" b="1">
                  <a:solidFill>
                    <a:prstClr val="white"/>
                  </a:solidFill>
                  <a:latin typeface="Franklin Gothic Medium" panose="020B0603020102020204" pitchFamily="34" charset="0"/>
                </a:rPr>
                <a:t>Agriculture</a:t>
              </a:r>
              <a:endParaRPr lang="en-GB" b="1">
                <a:solidFill>
                  <a:prstClr val="white"/>
                </a:solidFill>
                <a:latin typeface="Franklin Gothic Medium" panose="020B0603020102020204" pitchFamily="34" charset="0"/>
              </a:endParaRPr>
            </a:p>
          </p:txBody>
        </p:sp>
      </p:grpSp>
      <p:sp>
        <p:nvSpPr>
          <p:cNvPr id="28" name="Flowchart: Merge 15">
            <a:extLst>
              <a:ext uri="{FF2B5EF4-FFF2-40B4-BE49-F238E27FC236}">
                <a16:creationId xmlns:a16="http://schemas.microsoft.com/office/drawing/2014/main" id="{7BC38BBB-C2BC-7C46-EA16-031B7C206B2A}"/>
              </a:ext>
            </a:extLst>
          </p:cNvPr>
          <p:cNvSpPr/>
          <p:nvPr/>
        </p:nvSpPr>
        <p:spPr>
          <a:xfrm>
            <a:off x="9738180" y="3136332"/>
            <a:ext cx="704561" cy="522444"/>
          </a:xfrm>
          <a:prstGeom prst="flowChartMerge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GB" sz="1200">
              <a:solidFill>
                <a:prstClr val="white"/>
              </a:solidFill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5015857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852F69-CA56-9BBF-8BFA-7FDD0FCF5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4D007-EDC6-F9ED-82EB-D5BEA0876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0267" y="801465"/>
            <a:ext cx="7681426" cy="743031"/>
          </a:xfrm>
        </p:spPr>
        <p:txBody>
          <a:bodyPr>
            <a:normAutofit/>
          </a:bodyPr>
          <a:lstStyle/>
          <a:p>
            <a:r>
              <a:rPr lang="fr-FR" sz="3600" b="1">
                <a:latin typeface="+mn-lt"/>
              </a:rPr>
              <a:t>Des réponses urgentes sont nécessaires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4BD3DBA-D3B6-5F81-260E-7AE10008FC49}"/>
              </a:ext>
            </a:extLst>
          </p:cNvPr>
          <p:cNvSpPr txBox="1">
            <a:spLocks/>
          </p:cNvSpPr>
          <p:nvPr/>
        </p:nvSpPr>
        <p:spPr>
          <a:xfrm>
            <a:off x="838200" y="1698870"/>
            <a:ext cx="10515600" cy="8505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prstClr val="white"/>
              </a:buClr>
              <a:buFont typeface="Arial" panose="020B0604020202020204" pitchFamily="34" charset="0"/>
              <a:buNone/>
              <a:defRPr/>
            </a:pPr>
            <a:r>
              <a:rPr lang="en-US" sz="2400" dirty="0"/>
              <a:t>Il </a:t>
            </a:r>
            <a:r>
              <a:rPr lang="en-US" sz="2400" dirty="0" err="1"/>
              <a:t>est</a:t>
            </a:r>
            <a:r>
              <a:rPr lang="en-US" sz="2400" dirty="0"/>
              <a:t> </a:t>
            </a:r>
            <a:r>
              <a:rPr lang="en-US" sz="2400" dirty="0" err="1"/>
              <a:t>essentiel</a:t>
            </a:r>
            <a:r>
              <a:rPr lang="en-US" sz="2400" dirty="0"/>
              <a:t> de bien </a:t>
            </a:r>
            <a:r>
              <a:rPr lang="en-US" sz="2400" dirty="0" err="1"/>
              <a:t>utiliser</a:t>
            </a:r>
            <a:r>
              <a:rPr lang="en-US" sz="2400" dirty="0"/>
              <a:t> </a:t>
            </a:r>
            <a:r>
              <a:rPr lang="en-US" sz="2400" dirty="0" err="1"/>
              <a:t>l'eau</a:t>
            </a:r>
            <a:r>
              <a:rPr lang="en-US" sz="2400" dirty="0"/>
              <a:t> dans </a:t>
            </a:r>
            <a:r>
              <a:rPr lang="en-US" sz="2400" dirty="0" err="1"/>
              <a:t>l'agriculture</a:t>
            </a:r>
            <a:r>
              <a:rPr lang="en-US" sz="2400" dirty="0"/>
              <a:t> pour  assurer la </a:t>
            </a:r>
            <a:r>
              <a:rPr lang="en-US" sz="2400" dirty="0" err="1"/>
              <a:t>securité</a:t>
            </a:r>
            <a:r>
              <a:rPr lang="en-US" sz="2400" dirty="0"/>
              <a:t> </a:t>
            </a:r>
            <a:r>
              <a:rPr lang="en-US" sz="2400" dirty="0" err="1"/>
              <a:t>alimentaire</a:t>
            </a:r>
            <a:r>
              <a:rPr lang="en-US" sz="2400" dirty="0"/>
              <a:t> de manière plus durable.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r-FR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A4CA015-DA18-5FCC-D2C3-A396D07BBB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3527" y="2839554"/>
            <a:ext cx="9730273" cy="3047971"/>
          </a:xfrm>
        </p:spPr>
        <p:txBody>
          <a:bodyPr>
            <a:normAutofit fontScale="47500" lnSpcReduction="20000"/>
          </a:bodyPr>
          <a:lstStyle/>
          <a:p>
            <a:pPr defTabSz="914377">
              <a:buClr>
                <a:prstClr val="white"/>
              </a:buClr>
              <a:defRPr/>
            </a:pPr>
            <a:r>
              <a:rPr lang="en-US" sz="3300" dirty="0">
                <a:latin typeface="Franklin Gothic Medium" panose="020B0603020102020204" pitchFamily="34" charset="0"/>
                <a:ea typeface="+mn-lt"/>
                <a:cs typeface="Franklin Gothic Medium"/>
              </a:rPr>
              <a:t>1. SURVEILLER ET ÉVALUER – </a:t>
            </a:r>
            <a:r>
              <a:rPr lang="en-US" sz="3300" dirty="0" err="1">
                <a:latin typeface="Franklin Gothic Medium" panose="020B0603020102020204" pitchFamily="34" charset="0"/>
                <a:ea typeface="+mn-lt"/>
                <a:cs typeface="Franklin Gothic Medium"/>
              </a:rPr>
              <a:t>Élaborer</a:t>
            </a:r>
            <a:r>
              <a:rPr lang="en-US" sz="3300" dirty="0">
                <a:latin typeface="Franklin Gothic Medium" panose="020B0603020102020204" pitchFamily="34" charset="0"/>
                <a:ea typeface="+mn-lt"/>
                <a:cs typeface="Franklin Gothic Medium"/>
              </a:rPr>
              <a:t> des </a:t>
            </a:r>
            <a:r>
              <a:rPr lang="en-US" sz="3300" dirty="0" err="1">
                <a:latin typeface="Franklin Gothic Medium" panose="020B0603020102020204" pitchFamily="34" charset="0"/>
                <a:ea typeface="+mn-lt"/>
                <a:cs typeface="Franklin Gothic Medium"/>
              </a:rPr>
              <a:t>comptes</a:t>
            </a:r>
            <a:r>
              <a:rPr lang="en-US" sz="3300" dirty="0">
                <a:latin typeface="Franklin Gothic Medium" panose="020B0603020102020204" pitchFamily="34" charset="0"/>
                <a:ea typeface="+mn-lt"/>
                <a:cs typeface="Franklin Gothic Medium"/>
              </a:rPr>
              <a:t> de </a:t>
            </a:r>
            <a:r>
              <a:rPr lang="en-US" sz="3300" dirty="0" err="1">
                <a:latin typeface="Franklin Gothic Medium" panose="020B0603020102020204" pitchFamily="34" charset="0"/>
                <a:ea typeface="+mn-lt"/>
                <a:cs typeface="Franklin Gothic Medium"/>
              </a:rPr>
              <a:t>l’eau</a:t>
            </a:r>
            <a:r>
              <a:rPr lang="en-US" sz="3300" dirty="0">
                <a:latin typeface="Franklin Gothic Medium" panose="020B0603020102020204" pitchFamily="34" charset="0"/>
                <a:ea typeface="+mn-lt"/>
                <a:cs typeface="Franklin Gothic Medium"/>
              </a:rPr>
              <a:t> et prendre </a:t>
            </a:r>
            <a:r>
              <a:rPr lang="en-US" sz="3300" dirty="0" err="1">
                <a:latin typeface="Franklin Gothic Medium" panose="020B0603020102020204" pitchFamily="34" charset="0"/>
                <a:ea typeface="+mn-lt"/>
                <a:cs typeface="Franklin Gothic Medium"/>
              </a:rPr>
              <a:t>en</a:t>
            </a:r>
            <a:r>
              <a:rPr lang="en-US" sz="3300" dirty="0">
                <a:latin typeface="Franklin Gothic Medium" panose="020B0603020102020204" pitchFamily="34" charset="0"/>
                <a:ea typeface="+mn-lt"/>
                <a:cs typeface="Franklin Gothic Medium"/>
              </a:rPr>
              <a:t> </a:t>
            </a:r>
            <a:r>
              <a:rPr lang="en-US" sz="3300" dirty="0" err="1">
                <a:latin typeface="Franklin Gothic Medium" panose="020B0603020102020204" pitchFamily="34" charset="0"/>
                <a:ea typeface="+mn-lt"/>
                <a:cs typeface="Franklin Gothic Medium"/>
              </a:rPr>
              <a:t>compte</a:t>
            </a:r>
            <a:r>
              <a:rPr lang="en-US" sz="3300" dirty="0">
                <a:latin typeface="Franklin Gothic Medium" panose="020B0603020102020204" pitchFamily="34" charset="0"/>
                <a:ea typeface="+mn-lt"/>
                <a:cs typeface="Franklin Gothic Medium"/>
              </a:rPr>
              <a:t> les incidences des </a:t>
            </a:r>
            <a:r>
              <a:rPr lang="en-US" sz="3300" dirty="0" err="1">
                <a:latin typeface="Franklin Gothic Medium" panose="020B0603020102020204" pitchFamily="34" charset="0"/>
                <a:ea typeface="+mn-lt"/>
                <a:cs typeface="Franklin Gothic Medium"/>
              </a:rPr>
              <a:t>changements</a:t>
            </a:r>
            <a:r>
              <a:rPr lang="en-US" sz="3300" dirty="0">
                <a:latin typeface="Franklin Gothic Medium" panose="020B0603020102020204" pitchFamily="34" charset="0"/>
                <a:ea typeface="+mn-lt"/>
                <a:cs typeface="Franklin Gothic Medium"/>
              </a:rPr>
              <a:t> </a:t>
            </a:r>
            <a:r>
              <a:rPr lang="en-US" sz="3300" dirty="0" err="1">
                <a:latin typeface="Franklin Gothic Medium" panose="020B0603020102020204" pitchFamily="34" charset="0"/>
                <a:ea typeface="+mn-lt"/>
                <a:cs typeface="Franklin Gothic Medium"/>
              </a:rPr>
              <a:t>futurs</a:t>
            </a:r>
            <a:r>
              <a:rPr lang="en-US" sz="3300" dirty="0">
                <a:latin typeface="Franklin Gothic Medium" panose="020B0603020102020204" pitchFamily="34" charset="0"/>
                <a:ea typeface="+mn-lt"/>
                <a:cs typeface="Franklin Gothic Medium"/>
              </a:rPr>
              <a:t> et de la </a:t>
            </a:r>
            <a:r>
              <a:rPr lang="en-US" sz="3300" dirty="0" err="1">
                <a:latin typeface="Franklin Gothic Medium" panose="020B0603020102020204" pitchFamily="34" charset="0"/>
                <a:ea typeface="+mn-lt"/>
                <a:cs typeface="Franklin Gothic Medium"/>
              </a:rPr>
              <a:t>variabilité</a:t>
            </a:r>
            <a:r>
              <a:rPr lang="en-US" sz="3300" dirty="0">
                <a:latin typeface="Franklin Gothic Medium" panose="020B0603020102020204" pitchFamily="34" charset="0"/>
                <a:ea typeface="+mn-lt"/>
                <a:cs typeface="Franklin Gothic Medium"/>
              </a:rPr>
              <a:t> naturelle (</a:t>
            </a:r>
            <a:r>
              <a:rPr lang="en-US" sz="3300" dirty="0" err="1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sécheresses</a:t>
            </a:r>
            <a:r>
              <a:rPr lang="en-US" sz="33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 et </a:t>
            </a:r>
            <a:r>
              <a:rPr lang="en-US" sz="3300" dirty="0" err="1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inondations</a:t>
            </a:r>
            <a:r>
              <a:rPr lang="en-US" sz="33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 avec des </a:t>
            </a:r>
            <a:r>
              <a:rPr lang="en-US" sz="3300" dirty="0" err="1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fréquences</a:t>
            </a:r>
            <a:r>
              <a:rPr lang="en-US" sz="33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 plus </a:t>
            </a:r>
            <a:r>
              <a:rPr lang="en-US" sz="3300" dirty="0" err="1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rapprochées</a:t>
            </a:r>
            <a:r>
              <a:rPr lang="en-US" sz="33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 et </a:t>
            </a:r>
            <a:r>
              <a:rPr lang="en-US" sz="3300" dirty="0" err="1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dérèglement</a:t>
            </a:r>
            <a:r>
              <a:rPr lang="en-US" sz="33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 des </a:t>
            </a:r>
            <a:r>
              <a:rPr lang="en-US" sz="3300" dirty="0" err="1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saisons</a:t>
            </a:r>
            <a:r>
              <a:rPr lang="en-US" sz="33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) – les </a:t>
            </a:r>
            <a:r>
              <a:rPr lang="en-US" sz="3300" dirty="0" err="1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outils</a:t>
            </a:r>
            <a:r>
              <a:rPr lang="en-US" sz="33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 </a:t>
            </a:r>
            <a:r>
              <a:rPr lang="en-US" sz="3300" dirty="0" err="1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modernes</a:t>
            </a:r>
            <a:r>
              <a:rPr lang="en-US" sz="33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 de la FAO – AQUASTAT, </a:t>
            </a:r>
            <a:r>
              <a:rPr lang="en-US" sz="3300" dirty="0" err="1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WaPOR</a:t>
            </a:r>
            <a:r>
              <a:rPr lang="en-US" sz="33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, la </a:t>
            </a:r>
            <a:r>
              <a:rPr lang="en-US" sz="3300" dirty="0" err="1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comptabilité</a:t>
            </a:r>
            <a:r>
              <a:rPr lang="en-US" sz="33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 de </a:t>
            </a:r>
            <a:r>
              <a:rPr lang="en-US" sz="3300" dirty="0" err="1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l’eau</a:t>
            </a:r>
            <a:r>
              <a:rPr lang="en-US" sz="33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, </a:t>
            </a:r>
            <a:r>
              <a:rPr lang="en-US" sz="3300" dirty="0" err="1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etc</a:t>
            </a:r>
            <a:r>
              <a:rPr lang="en-US" sz="33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,</a:t>
            </a:r>
          </a:p>
          <a:p>
            <a:pPr defTabSz="914377">
              <a:buClr>
                <a:prstClr val="white"/>
              </a:buClr>
              <a:defRPr/>
            </a:pPr>
            <a:endParaRPr lang="en-US" sz="3300" dirty="0">
              <a:latin typeface="Franklin Gothic Medium" panose="020B0603020102020204" pitchFamily="34" charset="0"/>
              <a:ea typeface="+mn-lt"/>
              <a:cs typeface="Franklin Gothic Medium"/>
            </a:endParaRPr>
          </a:p>
          <a:p>
            <a:pPr defTabSz="914377">
              <a:buClr>
                <a:prstClr val="white"/>
              </a:buClr>
              <a:defRPr/>
            </a:pPr>
            <a:r>
              <a:rPr lang="en-US" sz="3300" dirty="0">
                <a:latin typeface="Franklin Gothic Medium" panose="020B0603020102020204" pitchFamily="34" charset="0"/>
                <a:ea typeface="+mn-lt"/>
                <a:cs typeface="Franklin Gothic Medium"/>
              </a:rPr>
              <a:t>2. FIXER DES LIMITES DE CONSOMMATION – Identifier les </a:t>
            </a:r>
            <a:r>
              <a:rPr lang="en-US" sz="3300" dirty="0" err="1">
                <a:latin typeface="Franklin Gothic Medium" panose="020B0603020102020204" pitchFamily="34" charset="0"/>
                <a:ea typeface="+mn-lt"/>
                <a:cs typeface="Franklin Gothic Medium"/>
              </a:rPr>
              <a:t>limites</a:t>
            </a:r>
            <a:r>
              <a:rPr lang="en-US" sz="3300" dirty="0">
                <a:latin typeface="Franklin Gothic Medium" panose="020B0603020102020204" pitchFamily="34" charset="0"/>
                <a:ea typeface="+mn-lt"/>
                <a:cs typeface="Franklin Gothic Medium"/>
              </a:rPr>
              <a:t> durables pour </a:t>
            </a:r>
            <a:r>
              <a:rPr lang="en-US" sz="3300" dirty="0" err="1">
                <a:latin typeface="Franklin Gothic Medium" panose="020B0603020102020204" pitchFamily="34" charset="0"/>
                <a:ea typeface="+mn-lt"/>
                <a:cs typeface="Franklin Gothic Medium"/>
              </a:rPr>
              <a:t>l’utilisation</a:t>
            </a:r>
            <a:r>
              <a:rPr lang="en-US" sz="3300" dirty="0">
                <a:latin typeface="Franklin Gothic Medium" panose="020B0603020102020204" pitchFamily="34" charset="0"/>
                <a:ea typeface="+mn-lt"/>
                <a:cs typeface="Franklin Gothic Medium"/>
              </a:rPr>
              <a:t> </a:t>
            </a:r>
            <a:r>
              <a:rPr lang="en-US" sz="3300" dirty="0" err="1">
                <a:latin typeface="Franklin Gothic Medium" panose="020B0603020102020204" pitchFamily="34" charset="0"/>
                <a:ea typeface="+mn-lt"/>
                <a:cs typeface="Franklin Gothic Medium"/>
              </a:rPr>
              <a:t>actuelle</a:t>
            </a:r>
            <a:r>
              <a:rPr lang="en-US" sz="3300" dirty="0">
                <a:latin typeface="Franklin Gothic Medium" panose="020B0603020102020204" pitchFamily="34" charset="0"/>
                <a:ea typeface="+mn-lt"/>
                <a:cs typeface="Franklin Gothic Medium"/>
              </a:rPr>
              <a:t> et future de </a:t>
            </a:r>
            <a:r>
              <a:rPr lang="en-US" sz="3300" dirty="0" err="1">
                <a:latin typeface="Franklin Gothic Medium" panose="020B0603020102020204" pitchFamily="34" charset="0"/>
                <a:ea typeface="+mn-lt"/>
                <a:cs typeface="Franklin Gothic Medium"/>
              </a:rPr>
              <a:t>l’eau</a:t>
            </a:r>
            <a:r>
              <a:rPr lang="en-US" sz="3300" dirty="0">
                <a:latin typeface="Franklin Gothic Medium" panose="020B0603020102020204" pitchFamily="34" charset="0"/>
                <a:ea typeface="+mn-lt"/>
                <a:cs typeface="Franklin Gothic Medium"/>
              </a:rPr>
              <a:t> à </a:t>
            </a:r>
            <a:r>
              <a:rPr lang="en-US" sz="3300" dirty="0" err="1">
                <a:latin typeface="Franklin Gothic Medium" panose="020B0603020102020204" pitchFamily="34" charset="0"/>
                <a:ea typeface="+mn-lt"/>
                <a:cs typeface="Franklin Gothic Medium"/>
              </a:rPr>
              <a:t>l’échelle</a:t>
            </a:r>
            <a:r>
              <a:rPr lang="en-US" sz="3300" dirty="0">
                <a:latin typeface="Franklin Gothic Medium" panose="020B0603020102020204" pitchFamily="34" charset="0"/>
                <a:ea typeface="+mn-lt"/>
                <a:cs typeface="Franklin Gothic Medium"/>
              </a:rPr>
              <a:t> du </a:t>
            </a:r>
            <a:r>
              <a:rPr lang="en-US" sz="3300" dirty="0" err="1">
                <a:latin typeface="Franklin Gothic Medium" panose="020B0603020102020204" pitchFamily="34" charset="0"/>
                <a:ea typeface="+mn-lt"/>
                <a:cs typeface="Franklin Gothic Medium"/>
              </a:rPr>
              <a:t>bassin</a:t>
            </a:r>
            <a:r>
              <a:rPr lang="en-US" sz="3300" dirty="0">
                <a:latin typeface="Franklin Gothic Medium" panose="020B0603020102020204" pitchFamily="34" charset="0"/>
                <a:ea typeface="+mn-lt"/>
                <a:cs typeface="Franklin Gothic Medium"/>
              </a:rPr>
              <a:t> et fixer des allocations </a:t>
            </a:r>
            <a:r>
              <a:rPr lang="en-US" sz="3300" dirty="0" err="1">
                <a:latin typeface="Franklin Gothic Medium" panose="020B0603020102020204" pitchFamily="34" charset="0"/>
                <a:ea typeface="+mn-lt"/>
                <a:cs typeface="Franklin Gothic Medium"/>
              </a:rPr>
              <a:t>appropriées</a:t>
            </a:r>
            <a:r>
              <a:rPr lang="en-US" sz="3300" dirty="0">
                <a:latin typeface="Franklin Gothic Medium" panose="020B0603020102020204" pitchFamily="34" charset="0"/>
                <a:ea typeface="+mn-lt"/>
                <a:cs typeface="Franklin Gothic Medium"/>
              </a:rPr>
              <a:t> pour </a:t>
            </a:r>
            <a:r>
              <a:rPr lang="en-US" sz="3300" dirty="0" err="1">
                <a:latin typeface="Franklin Gothic Medium" panose="020B0603020102020204" pitchFamily="34" charset="0"/>
                <a:ea typeface="+mn-lt"/>
                <a:cs typeface="Franklin Gothic Medium"/>
              </a:rPr>
              <a:t>l’agriculture</a:t>
            </a:r>
            <a:r>
              <a:rPr lang="en-US" sz="3300" dirty="0">
                <a:latin typeface="Franklin Gothic Medium" panose="020B0603020102020204" pitchFamily="34" charset="0"/>
                <a:ea typeface="+mn-lt"/>
                <a:cs typeface="Franklin Gothic Medium"/>
              </a:rPr>
              <a:t> (</a:t>
            </a:r>
            <a:r>
              <a:rPr lang="en-US" sz="3300" dirty="0" err="1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en</a:t>
            </a:r>
            <a:r>
              <a:rPr lang="en-US" sz="33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 tenant </a:t>
            </a:r>
            <a:r>
              <a:rPr lang="en-US" sz="3300" dirty="0" err="1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compte</a:t>
            </a:r>
            <a:r>
              <a:rPr lang="en-US" sz="33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 </a:t>
            </a:r>
            <a:r>
              <a:rPr lang="en-US" sz="3300" dirty="0" err="1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d’une</a:t>
            </a:r>
            <a:r>
              <a:rPr lang="en-US" sz="33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 gestion </a:t>
            </a:r>
            <a:r>
              <a:rPr lang="en-US" sz="3300" dirty="0" err="1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intégrée</a:t>
            </a:r>
            <a:r>
              <a:rPr lang="en-US" sz="33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: </a:t>
            </a:r>
            <a:r>
              <a:rPr lang="en-US" sz="3300" dirty="0" err="1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autres</a:t>
            </a:r>
            <a:r>
              <a:rPr lang="en-US" sz="33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 usages de </a:t>
            </a:r>
            <a:r>
              <a:rPr lang="en-US" sz="3300" dirty="0" err="1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l’eau</a:t>
            </a:r>
            <a:r>
              <a:rPr lang="en-US" sz="33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, le </a:t>
            </a:r>
            <a:r>
              <a:rPr lang="en-US" sz="3300" dirty="0" err="1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rôle</a:t>
            </a:r>
            <a:r>
              <a:rPr lang="en-US" sz="33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 des </a:t>
            </a:r>
            <a:r>
              <a:rPr lang="en-US" sz="3300" dirty="0" err="1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forêts</a:t>
            </a:r>
            <a:r>
              <a:rPr lang="en-US" sz="33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, les services </a:t>
            </a:r>
            <a:r>
              <a:rPr lang="en-US" sz="3300" dirty="0" err="1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rendus</a:t>
            </a:r>
            <a:r>
              <a:rPr lang="en-US" sz="33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 par les </a:t>
            </a:r>
            <a:r>
              <a:rPr lang="en-US" sz="3300" dirty="0" err="1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ecosystèmes</a:t>
            </a:r>
            <a:r>
              <a:rPr lang="en-US" sz="33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, </a:t>
            </a:r>
            <a:r>
              <a:rPr lang="en-US" sz="3300" dirty="0" err="1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l’eau</a:t>
            </a:r>
            <a:r>
              <a:rPr lang="en-US" sz="33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 pour le </a:t>
            </a:r>
            <a:r>
              <a:rPr lang="en-US" sz="3300" dirty="0" err="1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bétail</a:t>
            </a:r>
            <a:r>
              <a:rPr lang="en-US" sz="33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, ( </a:t>
            </a:r>
            <a:r>
              <a:rPr lang="en-US" sz="3300" dirty="0" err="1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gérer</a:t>
            </a:r>
            <a:r>
              <a:rPr lang="en-US" sz="33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 les </a:t>
            </a:r>
            <a:r>
              <a:rPr lang="en-US" sz="3300" dirty="0" err="1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conflits</a:t>
            </a:r>
            <a:r>
              <a:rPr lang="en-US" sz="33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 </a:t>
            </a:r>
            <a:r>
              <a:rPr lang="en-US" sz="3300" dirty="0" err="1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pastoralisme</a:t>
            </a:r>
            <a:r>
              <a:rPr lang="en-US" sz="33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 /agriculture (</a:t>
            </a:r>
            <a:r>
              <a:rPr lang="en-US" sz="3300" dirty="0" err="1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terres</a:t>
            </a:r>
            <a:r>
              <a:rPr lang="en-US" sz="33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 et eau).  </a:t>
            </a:r>
          </a:p>
          <a:p>
            <a:pPr defTabSz="914377">
              <a:buClr>
                <a:prstClr val="white"/>
              </a:buClr>
              <a:defRPr/>
            </a:pPr>
            <a:endParaRPr lang="en-US" sz="3300" dirty="0">
              <a:latin typeface="Franklin Gothic Medium" panose="020B0603020102020204" pitchFamily="34" charset="0"/>
              <a:ea typeface="+mn-lt"/>
              <a:cs typeface="Franklin Gothic Medium"/>
            </a:endParaRPr>
          </a:p>
          <a:p>
            <a:pPr defTabSz="914377">
              <a:buClr>
                <a:prstClr val="white"/>
              </a:buClr>
              <a:defRPr/>
            </a:pPr>
            <a:r>
              <a:rPr lang="en-US" sz="3300" dirty="0">
                <a:latin typeface="Franklin Gothic Medium" panose="020B0603020102020204" pitchFamily="34" charset="0"/>
                <a:ea typeface="+mn-lt"/>
                <a:cs typeface="Franklin Gothic Medium"/>
              </a:rPr>
              <a:t>3. REFLÉCHIR EN SYSTÈMES – </a:t>
            </a:r>
            <a:r>
              <a:rPr lang="en-US" sz="3300" dirty="0" err="1">
                <a:latin typeface="Franklin Gothic Medium" panose="020B0603020102020204" pitchFamily="34" charset="0"/>
                <a:ea typeface="+mn-lt"/>
                <a:cs typeface="Franklin Gothic Medium"/>
              </a:rPr>
              <a:t>Concevoir</a:t>
            </a:r>
            <a:r>
              <a:rPr lang="en-US" sz="3300" dirty="0">
                <a:latin typeface="Franklin Gothic Medium" panose="020B0603020102020204" pitchFamily="34" charset="0"/>
                <a:ea typeface="+mn-lt"/>
                <a:cs typeface="Franklin Gothic Medium"/>
              </a:rPr>
              <a:t> et </a:t>
            </a:r>
            <a:r>
              <a:rPr lang="en-US" sz="3300" dirty="0" err="1">
                <a:latin typeface="Franklin Gothic Medium" panose="020B0603020102020204" pitchFamily="34" charset="0"/>
                <a:ea typeface="+mn-lt"/>
                <a:cs typeface="Franklin Gothic Medium"/>
              </a:rPr>
              <a:t>mettre</a:t>
            </a:r>
            <a:r>
              <a:rPr lang="en-US" sz="3300" dirty="0">
                <a:latin typeface="Franklin Gothic Medium" panose="020B0603020102020204" pitchFamily="34" charset="0"/>
                <a:ea typeface="+mn-lt"/>
                <a:cs typeface="Franklin Gothic Medium"/>
              </a:rPr>
              <a:t> </a:t>
            </a:r>
            <a:r>
              <a:rPr lang="en-US" sz="3300" dirty="0" err="1">
                <a:latin typeface="Franklin Gothic Medium" panose="020B0603020102020204" pitchFamily="34" charset="0"/>
                <a:ea typeface="+mn-lt"/>
                <a:cs typeface="Franklin Gothic Medium"/>
              </a:rPr>
              <a:t>en</a:t>
            </a:r>
            <a:r>
              <a:rPr lang="en-US" sz="3300" dirty="0">
                <a:latin typeface="Franklin Gothic Medium" panose="020B0603020102020204" pitchFamily="34" charset="0"/>
                <a:ea typeface="+mn-lt"/>
                <a:cs typeface="Franklin Gothic Medium"/>
              </a:rPr>
              <a:t> </a:t>
            </a:r>
            <a:r>
              <a:rPr lang="en-US" sz="3300" dirty="0" err="1">
                <a:latin typeface="Franklin Gothic Medium" panose="020B0603020102020204" pitchFamily="34" charset="0"/>
                <a:ea typeface="+mn-lt"/>
                <a:cs typeface="Franklin Gothic Medium"/>
              </a:rPr>
              <a:t>œuvre</a:t>
            </a:r>
            <a:r>
              <a:rPr lang="en-US" sz="3300" dirty="0">
                <a:latin typeface="Franklin Gothic Medium" panose="020B0603020102020204" pitchFamily="34" charset="0"/>
                <a:ea typeface="+mn-lt"/>
                <a:cs typeface="Franklin Gothic Medium"/>
              </a:rPr>
              <a:t> des interventions </a:t>
            </a:r>
            <a:r>
              <a:rPr lang="en-US" sz="3300" dirty="0" err="1">
                <a:latin typeface="Franklin Gothic Medium" panose="020B0603020102020204" pitchFamily="34" charset="0"/>
                <a:ea typeface="+mn-lt"/>
                <a:cs typeface="Franklin Gothic Medium"/>
              </a:rPr>
              <a:t>en</a:t>
            </a:r>
            <a:r>
              <a:rPr lang="en-US" sz="3300" dirty="0">
                <a:latin typeface="Franklin Gothic Medium" panose="020B0603020102020204" pitchFamily="34" charset="0"/>
                <a:ea typeface="+mn-lt"/>
                <a:cs typeface="Franklin Gothic Medium"/>
              </a:rPr>
              <a:t> matière </a:t>
            </a:r>
            <a:r>
              <a:rPr lang="en-US" sz="3300" dirty="0" err="1">
                <a:latin typeface="Franklin Gothic Medium" panose="020B0603020102020204" pitchFamily="34" charset="0"/>
                <a:ea typeface="+mn-lt"/>
                <a:cs typeface="Franklin Gothic Medium"/>
              </a:rPr>
              <a:t>d’utilisation</a:t>
            </a:r>
            <a:r>
              <a:rPr lang="en-US" sz="3300" dirty="0">
                <a:latin typeface="Franklin Gothic Medium" panose="020B0603020102020204" pitchFamily="34" charset="0"/>
                <a:ea typeface="+mn-lt"/>
                <a:cs typeface="Franklin Gothic Medium"/>
              </a:rPr>
              <a:t> de </a:t>
            </a:r>
            <a:r>
              <a:rPr lang="en-US" sz="3300" dirty="0" err="1">
                <a:latin typeface="Franklin Gothic Medium" panose="020B0603020102020204" pitchFamily="34" charset="0"/>
                <a:ea typeface="+mn-lt"/>
                <a:cs typeface="Franklin Gothic Medium"/>
              </a:rPr>
              <a:t>l’eau</a:t>
            </a:r>
            <a:r>
              <a:rPr lang="en-US" sz="3300" dirty="0">
                <a:latin typeface="Franklin Gothic Medium" panose="020B0603020102020204" pitchFamily="34" charset="0"/>
                <a:ea typeface="+mn-lt"/>
                <a:cs typeface="Franklin Gothic Medium"/>
              </a:rPr>
              <a:t> à des fins </a:t>
            </a:r>
            <a:r>
              <a:rPr lang="en-US" sz="3300" dirty="0" err="1">
                <a:latin typeface="Franklin Gothic Medium" panose="020B0603020102020204" pitchFamily="34" charset="0"/>
                <a:ea typeface="+mn-lt"/>
                <a:cs typeface="Franklin Gothic Medium"/>
              </a:rPr>
              <a:t>agricoles</a:t>
            </a:r>
            <a:r>
              <a:rPr lang="en-US" sz="3300" dirty="0">
                <a:latin typeface="Franklin Gothic Medium" panose="020B0603020102020204" pitchFamily="34" charset="0"/>
                <a:ea typeface="+mn-lt"/>
                <a:cs typeface="Franklin Gothic Medium"/>
              </a:rPr>
              <a:t> </a:t>
            </a:r>
            <a:r>
              <a:rPr lang="en-US" sz="3300" dirty="0" err="1">
                <a:latin typeface="Franklin Gothic Medium" panose="020B0603020102020204" pitchFamily="34" charset="0"/>
                <a:ea typeface="+mn-lt"/>
                <a:cs typeface="Franklin Gothic Medium"/>
              </a:rPr>
              <a:t>en</a:t>
            </a:r>
            <a:r>
              <a:rPr lang="en-US" sz="3300" dirty="0">
                <a:latin typeface="Franklin Gothic Medium" panose="020B0603020102020204" pitchFamily="34" charset="0"/>
                <a:ea typeface="+mn-lt"/>
                <a:cs typeface="Franklin Gothic Medium"/>
              </a:rPr>
              <a:t> gardant à </a:t>
            </a:r>
            <a:r>
              <a:rPr lang="en-US" sz="3300" dirty="0" err="1">
                <a:latin typeface="Franklin Gothic Medium" panose="020B0603020102020204" pitchFamily="34" charset="0"/>
                <a:ea typeface="+mn-lt"/>
                <a:cs typeface="Franklin Gothic Medium"/>
              </a:rPr>
              <a:t>l’esprit</a:t>
            </a:r>
            <a:r>
              <a:rPr lang="en-US" sz="3300" dirty="0">
                <a:latin typeface="Franklin Gothic Medium" panose="020B0603020102020204" pitchFamily="34" charset="0"/>
                <a:ea typeface="+mn-lt"/>
                <a:cs typeface="Franklin Gothic Medium"/>
              </a:rPr>
              <a:t> le </a:t>
            </a:r>
            <a:r>
              <a:rPr lang="en-US" sz="3300" dirty="0" err="1">
                <a:latin typeface="Franklin Gothic Medium" panose="020B0603020102020204" pitchFamily="34" charset="0"/>
                <a:ea typeface="+mn-lt"/>
                <a:cs typeface="Franklin Gothic Medium"/>
              </a:rPr>
              <a:t>contexte</a:t>
            </a:r>
            <a:r>
              <a:rPr lang="en-US" sz="3300" dirty="0">
                <a:latin typeface="Franklin Gothic Medium" panose="020B0603020102020204" pitchFamily="34" charset="0"/>
                <a:ea typeface="+mn-lt"/>
                <a:cs typeface="Franklin Gothic Medium"/>
              </a:rPr>
              <a:t> du </a:t>
            </a:r>
            <a:r>
              <a:rPr lang="en-US" sz="3300" dirty="0" err="1">
                <a:latin typeface="Franklin Gothic Medium" panose="020B0603020102020204" pitchFamily="34" charset="0"/>
                <a:ea typeface="+mn-lt"/>
                <a:cs typeface="Franklin Gothic Medium"/>
              </a:rPr>
              <a:t>système</a:t>
            </a:r>
            <a:r>
              <a:rPr lang="en-US" sz="3300" dirty="0">
                <a:latin typeface="Franklin Gothic Medium" panose="020B0603020102020204" pitchFamily="34" charset="0"/>
                <a:ea typeface="+mn-lt"/>
                <a:cs typeface="Franklin Gothic Medium"/>
              </a:rPr>
              <a:t> dans son ensemble (</a:t>
            </a:r>
            <a:r>
              <a:rPr lang="en-US" sz="3300" dirty="0" err="1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considérer</a:t>
            </a:r>
            <a:r>
              <a:rPr lang="en-US" sz="33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 la </a:t>
            </a:r>
            <a:r>
              <a:rPr lang="en-US" sz="3300" dirty="0" err="1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collecte</a:t>
            </a:r>
            <a:r>
              <a:rPr lang="en-US" sz="33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 des eaux de </a:t>
            </a:r>
            <a:r>
              <a:rPr lang="en-US" sz="3300" dirty="0" err="1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pluie</a:t>
            </a:r>
            <a:r>
              <a:rPr lang="en-US" sz="33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, les eaux </a:t>
            </a:r>
            <a:r>
              <a:rPr lang="en-US" sz="3300" dirty="0" err="1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souterraines</a:t>
            </a:r>
            <a:r>
              <a:rPr lang="en-US" sz="33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, la </a:t>
            </a:r>
            <a:r>
              <a:rPr lang="en-US" sz="3300" dirty="0" err="1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valorisation</a:t>
            </a:r>
            <a:r>
              <a:rPr lang="en-US" sz="33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 des cultures </a:t>
            </a:r>
            <a:r>
              <a:rPr lang="en-US" sz="3300" dirty="0" err="1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indigènes</a:t>
            </a:r>
            <a:r>
              <a:rPr lang="en-US" sz="33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 qui </a:t>
            </a:r>
            <a:r>
              <a:rPr lang="en-US" sz="3300" dirty="0" err="1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résistent</a:t>
            </a:r>
            <a:r>
              <a:rPr lang="en-US" sz="33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 à la </a:t>
            </a:r>
            <a:r>
              <a:rPr lang="en-US" sz="3300" dirty="0" err="1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sécheresse</a:t>
            </a:r>
            <a:r>
              <a:rPr lang="en-US" sz="33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, la </a:t>
            </a:r>
            <a:r>
              <a:rPr lang="en-US" sz="3300" dirty="0" err="1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réutilisation</a:t>
            </a:r>
            <a:r>
              <a:rPr lang="en-US" sz="33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 des eaux </a:t>
            </a:r>
            <a:r>
              <a:rPr lang="en-US" sz="3300" dirty="0" err="1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usées</a:t>
            </a:r>
            <a:r>
              <a:rPr lang="en-US" sz="33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, l agriculture peri </a:t>
            </a:r>
            <a:r>
              <a:rPr lang="en-US" sz="3300" dirty="0" err="1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urbaine</a:t>
            </a:r>
            <a:r>
              <a:rPr lang="en-US" sz="33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  <a:cs typeface="Franklin Gothic Medium"/>
              </a:rPr>
              <a:t>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1" name="Image 2">
            <a:extLst>
              <a:ext uri="{FF2B5EF4-FFF2-40B4-BE49-F238E27FC236}">
                <a16:creationId xmlns:a16="http://schemas.microsoft.com/office/drawing/2014/main" id="{AAAFD560-7BDE-67AC-4D0B-CBDFFAA981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</a:blip>
          <a:stretch>
            <a:fillRect/>
          </a:stretch>
        </p:blipFill>
        <p:spPr>
          <a:xfrm>
            <a:off x="930267" y="2745787"/>
            <a:ext cx="693260" cy="683213"/>
          </a:xfrm>
          <a:prstGeom prst="rect">
            <a:avLst/>
          </a:prstGeom>
        </p:spPr>
      </p:pic>
      <p:pic>
        <p:nvPicPr>
          <p:cNvPr id="12" name="Image 22">
            <a:extLst>
              <a:ext uri="{FF2B5EF4-FFF2-40B4-BE49-F238E27FC236}">
                <a16:creationId xmlns:a16="http://schemas.microsoft.com/office/drawing/2014/main" id="{3D60525C-84BA-3E30-3EAA-000B827581C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85000"/>
          </a:blip>
          <a:stretch>
            <a:fillRect/>
          </a:stretch>
        </p:blipFill>
        <p:spPr>
          <a:xfrm>
            <a:off x="930267" y="3774093"/>
            <a:ext cx="693260" cy="713955"/>
          </a:xfrm>
          <a:prstGeom prst="rect">
            <a:avLst/>
          </a:prstGeom>
        </p:spPr>
      </p:pic>
      <p:pic>
        <p:nvPicPr>
          <p:cNvPr id="13" name="Image 20">
            <a:extLst>
              <a:ext uri="{FF2B5EF4-FFF2-40B4-BE49-F238E27FC236}">
                <a16:creationId xmlns:a16="http://schemas.microsoft.com/office/drawing/2014/main" id="{D871985E-D5F3-AD1A-D022-9FE9DFCAF8A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85000"/>
          </a:blip>
          <a:stretch>
            <a:fillRect/>
          </a:stretch>
        </p:blipFill>
        <p:spPr>
          <a:xfrm>
            <a:off x="931921" y="4833141"/>
            <a:ext cx="703024" cy="703024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0EAD4A5-813D-2AE8-A21F-6688B7AF2429}"/>
              </a:ext>
            </a:extLst>
          </p:cNvPr>
          <p:cNvCxnSpPr>
            <a:cxnSpLocks/>
          </p:cNvCxnSpPr>
          <p:nvPr/>
        </p:nvCxnSpPr>
        <p:spPr>
          <a:xfrm>
            <a:off x="930267" y="1544496"/>
            <a:ext cx="2400762" cy="46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66476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E38191-D655-C8CF-3BD3-F86AA4460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8E823-22FC-24E4-2637-B4B0E8737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0267" y="801465"/>
            <a:ext cx="8111096" cy="743031"/>
          </a:xfrm>
        </p:spPr>
        <p:txBody>
          <a:bodyPr>
            <a:noAutofit/>
          </a:bodyPr>
          <a:lstStyle/>
          <a:p>
            <a:r>
              <a:rPr lang="fr-FR" sz="3200" b="1">
                <a:latin typeface="+mn-lt"/>
              </a:rPr>
              <a:t>Des réponses urgentes sont nécessaires </a:t>
            </a:r>
            <a:r>
              <a:rPr lang="fr-FR" sz="2800" b="1">
                <a:latin typeface="+mn-lt"/>
              </a:rPr>
              <a:t>(suite)</a:t>
            </a:r>
            <a:endParaRPr lang="fr-FR" sz="3200" b="1">
              <a:latin typeface="+mn-lt"/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65C4D40D-FC55-583F-4630-10886E04FA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3527" y="2116243"/>
            <a:ext cx="9730273" cy="3500785"/>
          </a:xfrm>
        </p:spPr>
        <p:txBody>
          <a:bodyPr>
            <a:normAutofit fontScale="70000" lnSpcReduction="20000"/>
          </a:bodyPr>
          <a:lstStyle/>
          <a:p>
            <a:pPr defTabSz="914377">
              <a:buClr>
                <a:prstClr val="white"/>
              </a:buClr>
              <a:defRPr/>
            </a:pPr>
            <a:r>
              <a:rPr lang="en-US" sz="2700" dirty="0">
                <a:latin typeface="Franklin Gothic Medium" panose="020B0603020102020204" pitchFamily="34" charset="0"/>
                <a:ea typeface="+mn-lt"/>
              </a:rPr>
              <a:t>4. GÉRER LES COMPROMIS – </a:t>
            </a:r>
            <a:r>
              <a:rPr lang="en-US" sz="2700" dirty="0" err="1">
                <a:latin typeface="Franklin Gothic Medium" panose="020B0603020102020204" pitchFamily="34" charset="0"/>
                <a:ea typeface="+mn-lt"/>
              </a:rPr>
              <a:t>Utiliser</a:t>
            </a:r>
            <a:r>
              <a:rPr lang="en-US" sz="2700" dirty="0">
                <a:latin typeface="Franklin Gothic Medium" panose="020B0603020102020204" pitchFamily="34" charset="0"/>
                <a:ea typeface="+mn-lt"/>
              </a:rPr>
              <a:t> </a:t>
            </a:r>
            <a:r>
              <a:rPr lang="en-US" sz="2700" dirty="0" err="1">
                <a:latin typeface="Franklin Gothic Medium" panose="020B0603020102020204" pitchFamily="34" charset="0"/>
                <a:ea typeface="+mn-lt"/>
              </a:rPr>
              <a:t>plusieurs</a:t>
            </a:r>
            <a:r>
              <a:rPr lang="en-US" sz="2700" dirty="0">
                <a:latin typeface="Franklin Gothic Medium" panose="020B0603020102020204" pitchFamily="34" charset="0"/>
                <a:ea typeface="+mn-lt"/>
              </a:rPr>
              <a:t> instruments politiques pour </a:t>
            </a:r>
            <a:r>
              <a:rPr lang="en-US" sz="2700" dirty="0" err="1">
                <a:latin typeface="Franklin Gothic Medium" panose="020B0603020102020204" pitchFamily="34" charset="0"/>
                <a:ea typeface="+mn-lt"/>
              </a:rPr>
              <a:t>atteindre</a:t>
            </a:r>
            <a:r>
              <a:rPr lang="en-US" sz="2700" dirty="0">
                <a:latin typeface="Franklin Gothic Medium" panose="020B0603020102020204" pitchFamily="34" charset="0"/>
                <a:ea typeface="+mn-lt"/>
              </a:rPr>
              <a:t> </a:t>
            </a:r>
            <a:r>
              <a:rPr lang="en-US" sz="2700" dirty="0" err="1">
                <a:latin typeface="Franklin Gothic Medium" panose="020B0603020102020204" pitchFamily="34" charset="0"/>
                <a:ea typeface="+mn-lt"/>
              </a:rPr>
              <a:t>plusieurs</a:t>
            </a:r>
            <a:r>
              <a:rPr lang="en-US" sz="2700" dirty="0">
                <a:latin typeface="Franklin Gothic Medium" panose="020B0603020102020204" pitchFamily="34" charset="0"/>
                <a:ea typeface="+mn-lt"/>
              </a:rPr>
              <a:t> </a:t>
            </a:r>
            <a:r>
              <a:rPr lang="en-US" sz="2700" dirty="0" err="1">
                <a:latin typeface="Franklin Gothic Medium" panose="020B0603020102020204" pitchFamily="34" charset="0"/>
                <a:ea typeface="+mn-lt"/>
              </a:rPr>
              <a:t>objectifs</a:t>
            </a:r>
            <a:r>
              <a:rPr lang="en-US" sz="2700" dirty="0">
                <a:latin typeface="Franklin Gothic Medium" panose="020B0603020102020204" pitchFamily="34" charset="0"/>
                <a:ea typeface="+mn-lt"/>
              </a:rPr>
              <a:t>  - </a:t>
            </a:r>
            <a:r>
              <a:rPr lang="en-US" sz="27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</a:rPr>
              <a:t>La GIRE </a:t>
            </a:r>
            <a:r>
              <a:rPr lang="en-US" sz="2700" dirty="0" err="1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</a:rPr>
              <a:t>pourvoit</a:t>
            </a:r>
            <a:r>
              <a:rPr lang="en-US" sz="27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</a:rPr>
              <a:t> de  </a:t>
            </a:r>
            <a:r>
              <a:rPr lang="en-US" sz="2700" dirty="0" err="1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</a:rPr>
              <a:t>tels</a:t>
            </a:r>
            <a:r>
              <a:rPr lang="en-US" sz="27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</a:rPr>
              <a:t> instruments pour </a:t>
            </a:r>
            <a:r>
              <a:rPr lang="en-US" sz="2700" dirty="0" err="1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</a:rPr>
              <a:t>gérer</a:t>
            </a:r>
            <a:r>
              <a:rPr lang="en-US" sz="27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</a:rPr>
              <a:t> les </a:t>
            </a:r>
            <a:r>
              <a:rPr lang="en-US" sz="2700" dirty="0" err="1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</a:rPr>
              <a:t>compromis</a:t>
            </a:r>
            <a:r>
              <a:rPr lang="en-US" sz="27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</a:rPr>
              <a:t> entre les dimensions </a:t>
            </a:r>
            <a:r>
              <a:rPr lang="en-US" sz="2700" dirty="0" err="1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</a:rPr>
              <a:t>sociale</a:t>
            </a:r>
            <a:r>
              <a:rPr lang="en-US" sz="27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</a:rPr>
              <a:t>, </a:t>
            </a:r>
            <a:r>
              <a:rPr lang="en-US" sz="2700" dirty="0" err="1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</a:rPr>
              <a:t>environnementale</a:t>
            </a:r>
            <a:r>
              <a:rPr lang="en-US" sz="27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</a:rPr>
              <a:t> et </a:t>
            </a:r>
            <a:r>
              <a:rPr lang="en-US" sz="2700" dirty="0" err="1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</a:rPr>
              <a:t>économique</a:t>
            </a:r>
            <a:r>
              <a:rPr lang="en-US" sz="27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</a:rPr>
              <a:t>.</a:t>
            </a:r>
          </a:p>
          <a:p>
            <a:pPr defTabSz="914377">
              <a:buClr>
                <a:prstClr val="white"/>
              </a:buClr>
              <a:defRPr/>
            </a:pPr>
            <a:endParaRPr lang="en-US" sz="2700" dirty="0">
              <a:latin typeface="Franklin Gothic Medium" panose="020B0603020102020204" pitchFamily="34" charset="0"/>
              <a:ea typeface="+mn-lt"/>
            </a:endParaRPr>
          </a:p>
          <a:p>
            <a:pPr defTabSz="914377">
              <a:buClr>
                <a:prstClr val="white"/>
              </a:buClr>
              <a:defRPr/>
            </a:pPr>
            <a:r>
              <a:rPr lang="en-US" sz="2700" dirty="0">
                <a:latin typeface="Franklin Gothic Medium" panose="020B0603020102020204" pitchFamily="34" charset="0"/>
                <a:ea typeface="+mn-lt"/>
              </a:rPr>
              <a:t>5. MAXIMISER ET PARTAGER LES BÉNÉFICES DE L'AGRICULTURE – fixer des </a:t>
            </a:r>
            <a:r>
              <a:rPr lang="en-US" sz="2700" dirty="0" err="1">
                <a:latin typeface="Franklin Gothic Medium" panose="020B0603020102020204" pitchFamily="34" charset="0"/>
                <a:ea typeface="+mn-lt"/>
              </a:rPr>
              <a:t>objectifs</a:t>
            </a:r>
            <a:r>
              <a:rPr lang="en-US" sz="2700" dirty="0">
                <a:latin typeface="Franklin Gothic Medium" panose="020B0603020102020204" pitchFamily="34" charset="0"/>
                <a:ea typeface="+mn-lt"/>
              </a:rPr>
              <a:t> pour </a:t>
            </a:r>
            <a:r>
              <a:rPr lang="en-US" sz="2700" dirty="0" err="1">
                <a:latin typeface="Franklin Gothic Medium" panose="020B0603020102020204" pitchFamily="34" charset="0"/>
                <a:ea typeface="+mn-lt"/>
              </a:rPr>
              <a:t>l’utilisation</a:t>
            </a:r>
            <a:r>
              <a:rPr lang="en-US" sz="2700" dirty="0">
                <a:latin typeface="Franklin Gothic Medium" panose="020B0603020102020204" pitchFamily="34" charset="0"/>
                <a:ea typeface="+mn-lt"/>
              </a:rPr>
              <a:t> de </a:t>
            </a:r>
            <a:r>
              <a:rPr lang="en-US" sz="2700" dirty="0" err="1">
                <a:latin typeface="Franklin Gothic Medium" panose="020B0603020102020204" pitchFamily="34" charset="0"/>
                <a:ea typeface="+mn-lt"/>
              </a:rPr>
              <a:t>l’eau</a:t>
            </a:r>
            <a:r>
              <a:rPr lang="en-US" sz="2700" dirty="0">
                <a:latin typeface="Franklin Gothic Medium" panose="020B0603020102020204" pitchFamily="34" charset="0"/>
                <a:ea typeface="+mn-lt"/>
              </a:rPr>
              <a:t> </a:t>
            </a:r>
            <a:r>
              <a:rPr lang="en-US" sz="2700" dirty="0" err="1">
                <a:latin typeface="Franklin Gothic Medium" panose="020B0603020102020204" pitchFamily="34" charset="0"/>
                <a:ea typeface="+mn-lt"/>
              </a:rPr>
              <a:t>en</a:t>
            </a:r>
            <a:r>
              <a:rPr lang="en-US" sz="2700" dirty="0">
                <a:latin typeface="Franklin Gothic Medium" panose="020B0603020102020204" pitchFamily="34" charset="0"/>
                <a:ea typeface="+mn-lt"/>
              </a:rPr>
              <a:t> agriculture qui </a:t>
            </a:r>
            <a:r>
              <a:rPr lang="en-US" sz="2700" dirty="0" err="1">
                <a:latin typeface="Franklin Gothic Medium" panose="020B0603020102020204" pitchFamily="34" charset="0"/>
                <a:ea typeface="+mn-lt"/>
              </a:rPr>
              <a:t>maximisent</a:t>
            </a:r>
            <a:r>
              <a:rPr lang="en-US" sz="2700" dirty="0">
                <a:latin typeface="Franklin Gothic Medium" panose="020B0603020102020204" pitchFamily="34" charset="0"/>
                <a:ea typeface="+mn-lt"/>
              </a:rPr>
              <a:t> les </a:t>
            </a:r>
            <a:r>
              <a:rPr lang="en-US" sz="2700" dirty="0" err="1">
                <a:latin typeface="Franklin Gothic Medium" panose="020B0603020102020204" pitchFamily="34" charset="0"/>
                <a:ea typeface="+mn-lt"/>
              </a:rPr>
              <a:t>bénéfices</a:t>
            </a:r>
            <a:r>
              <a:rPr lang="en-US" sz="2700" dirty="0">
                <a:latin typeface="Franklin Gothic Medium" panose="020B0603020102020204" pitchFamily="34" charset="0"/>
                <a:ea typeface="+mn-lt"/>
              </a:rPr>
              <a:t> du </a:t>
            </a:r>
            <a:r>
              <a:rPr lang="en-US" sz="2700" dirty="0" err="1">
                <a:latin typeface="Franklin Gothic Medium" panose="020B0603020102020204" pitchFamily="34" charset="0"/>
                <a:ea typeface="+mn-lt"/>
              </a:rPr>
              <a:t>secteur</a:t>
            </a:r>
            <a:r>
              <a:rPr lang="en-US" sz="2700" dirty="0">
                <a:latin typeface="Franklin Gothic Medium" panose="020B0603020102020204" pitchFamily="34" charset="0"/>
                <a:ea typeface="+mn-lt"/>
              </a:rPr>
              <a:t> et </a:t>
            </a:r>
            <a:r>
              <a:rPr lang="en-US" sz="2700" dirty="0" err="1">
                <a:latin typeface="Franklin Gothic Medium" panose="020B0603020102020204" pitchFamily="34" charset="0"/>
                <a:ea typeface="+mn-lt"/>
              </a:rPr>
              <a:t>garantissent</a:t>
            </a:r>
            <a:r>
              <a:rPr lang="en-US" sz="2700" dirty="0">
                <a:latin typeface="Franklin Gothic Medium" panose="020B0603020102020204" pitchFamily="34" charset="0"/>
                <a:ea typeface="+mn-lt"/>
              </a:rPr>
              <a:t> </a:t>
            </a:r>
            <a:r>
              <a:rPr lang="en-US" sz="2700" dirty="0" err="1">
                <a:latin typeface="Franklin Gothic Medium" panose="020B0603020102020204" pitchFamily="34" charset="0"/>
                <a:ea typeface="+mn-lt"/>
              </a:rPr>
              <a:t>que</a:t>
            </a:r>
            <a:r>
              <a:rPr lang="en-US" sz="2700" dirty="0">
                <a:latin typeface="Franklin Gothic Medium" panose="020B0603020102020204" pitchFamily="34" charset="0"/>
                <a:ea typeface="+mn-lt"/>
              </a:rPr>
              <a:t> les </a:t>
            </a:r>
            <a:r>
              <a:rPr lang="en-US" sz="2700" dirty="0" err="1">
                <a:latin typeface="Franklin Gothic Medium" panose="020B0603020102020204" pitchFamily="34" charset="0"/>
                <a:ea typeface="+mn-lt"/>
              </a:rPr>
              <a:t>agriculteurs</a:t>
            </a:r>
            <a:r>
              <a:rPr lang="en-US" sz="2700" dirty="0">
                <a:latin typeface="Franklin Gothic Medium" panose="020B0603020102020204" pitchFamily="34" charset="0"/>
                <a:ea typeface="+mn-lt"/>
              </a:rPr>
              <a:t> et les populations </a:t>
            </a:r>
            <a:r>
              <a:rPr lang="en-US" sz="2700" dirty="0" err="1">
                <a:latin typeface="Franklin Gothic Medium" panose="020B0603020102020204" pitchFamily="34" charset="0"/>
                <a:ea typeface="+mn-lt"/>
              </a:rPr>
              <a:t>vulnérables</a:t>
            </a:r>
            <a:r>
              <a:rPr lang="en-US" sz="2700" dirty="0">
                <a:latin typeface="Franklin Gothic Medium" panose="020B0603020102020204" pitchFamily="34" charset="0"/>
                <a:ea typeface="+mn-lt"/>
              </a:rPr>
              <a:t> </a:t>
            </a:r>
            <a:r>
              <a:rPr lang="en-US" sz="2700" dirty="0" err="1">
                <a:latin typeface="Franklin Gothic Medium" panose="020B0603020102020204" pitchFamily="34" charset="0"/>
                <a:ea typeface="+mn-lt"/>
              </a:rPr>
              <a:t>puissent</a:t>
            </a:r>
            <a:r>
              <a:rPr lang="en-US" sz="2700" dirty="0">
                <a:latin typeface="Franklin Gothic Medium" panose="020B0603020102020204" pitchFamily="34" charset="0"/>
                <a:ea typeface="+mn-lt"/>
              </a:rPr>
              <a:t> </a:t>
            </a:r>
            <a:r>
              <a:rPr lang="en-US" sz="2700" dirty="0" err="1">
                <a:latin typeface="Franklin Gothic Medium" panose="020B0603020102020204" pitchFamily="34" charset="0"/>
                <a:ea typeface="+mn-lt"/>
              </a:rPr>
              <a:t>prospérer</a:t>
            </a:r>
            <a:r>
              <a:rPr lang="en-US" sz="2700" dirty="0">
                <a:latin typeface="Franklin Gothic Medium" panose="020B0603020102020204" pitchFamily="34" charset="0"/>
                <a:ea typeface="+mn-lt"/>
              </a:rPr>
              <a:t>. </a:t>
            </a:r>
            <a:r>
              <a:rPr lang="en-US" sz="27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</a:rPr>
              <a:t>Identifier comment </a:t>
            </a:r>
            <a:r>
              <a:rPr lang="en-US" sz="2700" dirty="0" err="1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</a:rPr>
              <a:t>chaque</a:t>
            </a:r>
            <a:r>
              <a:rPr lang="en-US" sz="27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</a:rPr>
              <a:t> goutte </a:t>
            </a:r>
            <a:r>
              <a:rPr lang="en-US" sz="2700" dirty="0" err="1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</a:rPr>
              <a:t>d’eau</a:t>
            </a:r>
            <a:r>
              <a:rPr lang="en-US" sz="27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</a:rPr>
              <a:t> </a:t>
            </a:r>
            <a:r>
              <a:rPr lang="en-US" sz="2700" dirty="0" err="1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</a:rPr>
              <a:t>peut</a:t>
            </a:r>
            <a:r>
              <a:rPr lang="en-US" sz="27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</a:rPr>
              <a:t> </a:t>
            </a:r>
            <a:r>
              <a:rPr lang="en-US" sz="2700" dirty="0" err="1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</a:rPr>
              <a:t>générer</a:t>
            </a:r>
            <a:r>
              <a:rPr lang="en-US" sz="27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</a:rPr>
              <a:t> plus de </a:t>
            </a:r>
            <a:r>
              <a:rPr lang="en-US" sz="2700" dirty="0" err="1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</a:rPr>
              <a:t>revenus</a:t>
            </a:r>
            <a:r>
              <a:rPr lang="en-US" sz="27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</a:rPr>
              <a:t>, tout </a:t>
            </a:r>
            <a:r>
              <a:rPr lang="en-US" sz="2700" dirty="0" err="1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</a:rPr>
              <a:t>en</a:t>
            </a:r>
            <a:r>
              <a:rPr lang="en-US" sz="27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</a:rPr>
              <a:t> tenant </a:t>
            </a:r>
            <a:r>
              <a:rPr lang="en-US" sz="2700" dirty="0" err="1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</a:rPr>
              <a:t>compte</a:t>
            </a:r>
            <a:r>
              <a:rPr lang="en-US" sz="27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</a:rPr>
              <a:t> de la </a:t>
            </a:r>
            <a:r>
              <a:rPr lang="en-US" sz="2700" dirty="0" err="1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</a:rPr>
              <a:t>valeur</a:t>
            </a:r>
            <a:r>
              <a:rPr lang="en-US" sz="27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</a:rPr>
              <a:t> </a:t>
            </a:r>
            <a:r>
              <a:rPr lang="en-US" sz="2700" dirty="0" err="1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</a:rPr>
              <a:t>nutritionnelle</a:t>
            </a:r>
            <a:r>
              <a:rPr lang="en-US" sz="27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</a:rPr>
              <a:t>.</a:t>
            </a:r>
          </a:p>
          <a:p>
            <a:pPr defTabSz="914377">
              <a:buClr>
                <a:prstClr val="white"/>
              </a:buClr>
              <a:defRPr/>
            </a:pPr>
            <a:endParaRPr lang="en-US" sz="2700" dirty="0">
              <a:latin typeface="Franklin Gothic Medium" panose="020B0603020102020204" pitchFamily="34" charset="0"/>
              <a:ea typeface="+mn-lt"/>
            </a:endParaRPr>
          </a:p>
          <a:p>
            <a:pPr defTabSz="914377">
              <a:buClr>
                <a:prstClr val="white"/>
              </a:buClr>
              <a:defRPr/>
            </a:pPr>
            <a:r>
              <a:rPr lang="en-US" sz="2700" dirty="0">
                <a:latin typeface="Franklin Gothic Medium" panose="020B0603020102020204" pitchFamily="34" charset="0"/>
                <a:ea typeface="+mn-lt"/>
              </a:rPr>
              <a:t>6. ÉVALUER, APPRENDRE ET COMMUNIQUER – </a:t>
            </a:r>
            <a:r>
              <a:rPr lang="en-US" sz="2700" dirty="0" err="1">
                <a:latin typeface="Franklin Gothic Medium" panose="020B0603020102020204" pitchFamily="34" charset="0"/>
                <a:ea typeface="+mn-lt"/>
              </a:rPr>
              <a:t>Mettre</a:t>
            </a:r>
            <a:r>
              <a:rPr lang="en-US" sz="2700" dirty="0">
                <a:latin typeface="Franklin Gothic Medium" panose="020B0603020102020204" pitchFamily="34" charset="0"/>
                <a:ea typeface="+mn-lt"/>
              </a:rPr>
              <a:t> </a:t>
            </a:r>
            <a:r>
              <a:rPr lang="en-US" sz="2700" dirty="0" err="1">
                <a:latin typeface="Franklin Gothic Medium" panose="020B0603020102020204" pitchFamily="34" charset="0"/>
                <a:ea typeface="+mn-lt"/>
              </a:rPr>
              <a:t>en</a:t>
            </a:r>
            <a:r>
              <a:rPr lang="en-US" sz="2700" dirty="0">
                <a:latin typeface="Franklin Gothic Medium" panose="020B0603020102020204" pitchFamily="34" charset="0"/>
                <a:ea typeface="+mn-lt"/>
              </a:rPr>
              <a:t> place des processus </a:t>
            </a:r>
            <a:r>
              <a:rPr lang="en-US" sz="2700" dirty="0" err="1">
                <a:latin typeface="Franklin Gothic Medium" panose="020B0603020102020204" pitchFamily="34" charset="0"/>
                <a:ea typeface="+mn-lt"/>
              </a:rPr>
              <a:t>itératifs</a:t>
            </a:r>
            <a:r>
              <a:rPr lang="en-US" sz="2700" dirty="0">
                <a:latin typeface="Franklin Gothic Medium" panose="020B0603020102020204" pitchFamily="34" charset="0"/>
                <a:ea typeface="+mn-lt"/>
              </a:rPr>
              <a:t> </a:t>
            </a:r>
            <a:r>
              <a:rPr lang="en-US" sz="2700" dirty="0" err="1">
                <a:latin typeface="Franklin Gothic Medium" panose="020B0603020102020204" pitchFamily="34" charset="0"/>
                <a:ea typeface="+mn-lt"/>
              </a:rPr>
              <a:t>d’apprentissage</a:t>
            </a:r>
            <a:r>
              <a:rPr lang="en-US" sz="2700" dirty="0">
                <a:latin typeface="Franklin Gothic Medium" panose="020B0603020102020204" pitchFamily="34" charset="0"/>
                <a:ea typeface="+mn-lt"/>
              </a:rPr>
              <a:t> pour </a:t>
            </a:r>
            <a:r>
              <a:rPr lang="en-US" sz="2700" dirty="0" err="1">
                <a:latin typeface="Franklin Gothic Medium" panose="020B0603020102020204" pitchFamily="34" charset="0"/>
                <a:ea typeface="+mn-lt"/>
              </a:rPr>
              <a:t>progresser</a:t>
            </a:r>
            <a:r>
              <a:rPr lang="en-US" sz="2700" dirty="0">
                <a:latin typeface="Franklin Gothic Medium" panose="020B0603020102020204" pitchFamily="34" charset="0"/>
                <a:ea typeface="+mn-lt"/>
              </a:rPr>
              <a:t> </a:t>
            </a:r>
            <a:r>
              <a:rPr lang="en-US" sz="2700" dirty="0" err="1">
                <a:latin typeface="Franklin Gothic Medium" panose="020B0603020102020204" pitchFamily="34" charset="0"/>
                <a:ea typeface="+mn-lt"/>
              </a:rPr>
              <a:t>vers</a:t>
            </a:r>
            <a:r>
              <a:rPr lang="en-US" sz="2700" dirty="0">
                <a:latin typeface="Franklin Gothic Medium" panose="020B0603020102020204" pitchFamily="34" charset="0"/>
                <a:ea typeface="+mn-lt"/>
              </a:rPr>
              <a:t> </a:t>
            </a:r>
            <a:r>
              <a:rPr lang="en-US" sz="2700" dirty="0" err="1">
                <a:latin typeface="Franklin Gothic Medium" panose="020B0603020102020204" pitchFamily="34" charset="0"/>
                <a:ea typeface="+mn-lt"/>
              </a:rPr>
              <a:t>l’optimisation</a:t>
            </a:r>
            <a:r>
              <a:rPr lang="en-US" sz="2700" dirty="0">
                <a:latin typeface="Franklin Gothic Medium" panose="020B0603020102020204" pitchFamily="34" charset="0"/>
                <a:ea typeface="+mn-lt"/>
              </a:rPr>
              <a:t> des </a:t>
            </a:r>
            <a:r>
              <a:rPr lang="en-US" sz="2700" dirty="0" err="1">
                <a:latin typeface="Franklin Gothic Medium" panose="020B0603020102020204" pitchFamily="34" charset="0"/>
                <a:ea typeface="+mn-lt"/>
              </a:rPr>
              <a:t>bénéfices</a:t>
            </a:r>
            <a:r>
              <a:rPr lang="en-US" sz="2700" dirty="0">
                <a:latin typeface="Franklin Gothic Medium" panose="020B0603020102020204" pitchFamily="34" charset="0"/>
                <a:ea typeface="+mn-lt"/>
              </a:rPr>
              <a:t> de </a:t>
            </a:r>
            <a:r>
              <a:rPr lang="en-US" sz="2700" dirty="0" err="1">
                <a:latin typeface="Franklin Gothic Medium" panose="020B0603020102020204" pitchFamily="34" charset="0"/>
                <a:ea typeface="+mn-lt"/>
              </a:rPr>
              <a:t>l’utilisation</a:t>
            </a:r>
            <a:r>
              <a:rPr lang="en-US" sz="2700" dirty="0">
                <a:latin typeface="Franklin Gothic Medium" panose="020B0603020102020204" pitchFamily="34" charset="0"/>
                <a:ea typeface="+mn-lt"/>
              </a:rPr>
              <a:t> de </a:t>
            </a:r>
            <a:r>
              <a:rPr lang="en-US" sz="2700" dirty="0" err="1">
                <a:latin typeface="Franklin Gothic Medium" panose="020B0603020102020204" pitchFamily="34" charset="0"/>
                <a:ea typeface="+mn-lt"/>
              </a:rPr>
              <a:t>l’eau</a:t>
            </a:r>
            <a:r>
              <a:rPr lang="en-US" sz="2700" dirty="0">
                <a:latin typeface="Franklin Gothic Medium" panose="020B0603020102020204" pitchFamily="34" charset="0"/>
                <a:ea typeface="+mn-lt"/>
              </a:rPr>
              <a:t> </a:t>
            </a:r>
            <a:r>
              <a:rPr lang="en-US" sz="2700" dirty="0" err="1">
                <a:latin typeface="Franklin Gothic Medium" panose="020B0603020102020204" pitchFamily="34" charset="0"/>
                <a:ea typeface="+mn-lt"/>
              </a:rPr>
              <a:t>agricole</a:t>
            </a:r>
            <a:r>
              <a:rPr lang="en-US" sz="2700" dirty="0">
                <a:latin typeface="Franklin Gothic Medium" panose="020B0603020102020204" pitchFamily="34" charset="0"/>
                <a:ea typeface="+mn-lt"/>
              </a:rPr>
              <a:t> dans des </a:t>
            </a:r>
            <a:r>
              <a:rPr lang="en-US" sz="2700" dirty="0" err="1">
                <a:latin typeface="Franklin Gothic Medium" panose="020B0603020102020204" pitchFamily="34" charset="0"/>
                <a:ea typeface="+mn-lt"/>
              </a:rPr>
              <a:t>limites</a:t>
            </a:r>
            <a:r>
              <a:rPr lang="en-US" sz="2700" dirty="0">
                <a:latin typeface="Franklin Gothic Medium" panose="020B0603020102020204" pitchFamily="34" charset="0"/>
                <a:ea typeface="+mn-lt"/>
              </a:rPr>
              <a:t> durables</a:t>
            </a:r>
            <a:r>
              <a:rPr lang="en-US" sz="27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</a:rPr>
              <a:t> - Le </a:t>
            </a:r>
            <a:r>
              <a:rPr lang="en-US" sz="2700" dirty="0" err="1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</a:rPr>
              <a:t>renforcement</a:t>
            </a:r>
            <a:r>
              <a:rPr lang="en-US" sz="27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</a:rPr>
              <a:t> des </a:t>
            </a:r>
            <a:r>
              <a:rPr lang="en-US" sz="2700" dirty="0" err="1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</a:rPr>
              <a:t>capacités</a:t>
            </a:r>
            <a:r>
              <a:rPr lang="en-US" sz="27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</a:rPr>
              <a:t>, le partage des </a:t>
            </a:r>
            <a:r>
              <a:rPr lang="en-US" sz="2700" dirty="0" err="1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</a:rPr>
              <a:t>informations</a:t>
            </a:r>
            <a:r>
              <a:rPr lang="en-US" sz="27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</a:rPr>
              <a:t> </a:t>
            </a:r>
            <a:r>
              <a:rPr lang="en-US" sz="2700" dirty="0" err="1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</a:rPr>
              <a:t>en</a:t>
            </a:r>
            <a:r>
              <a:rPr lang="en-US" sz="27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</a:rPr>
              <a:t> </a:t>
            </a:r>
            <a:r>
              <a:rPr lang="en-US" sz="2700" dirty="0" err="1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</a:rPr>
              <a:t>utilisant</a:t>
            </a:r>
            <a:r>
              <a:rPr lang="en-US" sz="27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</a:rPr>
              <a:t> les </a:t>
            </a:r>
            <a:r>
              <a:rPr lang="en-US" sz="2700" dirty="0" err="1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</a:rPr>
              <a:t>outils</a:t>
            </a:r>
            <a:r>
              <a:rPr lang="en-US" sz="27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</a:rPr>
              <a:t> </a:t>
            </a:r>
            <a:r>
              <a:rPr lang="en-US" sz="2700" dirty="0" err="1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</a:rPr>
              <a:t>modernes</a:t>
            </a:r>
            <a:r>
              <a:rPr lang="en-US" sz="27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</a:rPr>
              <a:t> de communication, </a:t>
            </a:r>
            <a:r>
              <a:rPr lang="en-US" sz="2700" dirty="0" err="1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</a:rPr>
              <a:t>attirer</a:t>
            </a:r>
            <a:r>
              <a:rPr lang="en-US" sz="2700" dirty="0">
                <a:solidFill>
                  <a:schemeClr val="accent6"/>
                </a:solidFill>
                <a:latin typeface="Franklin Gothic Medium" panose="020B0603020102020204" pitchFamily="34" charset="0"/>
                <a:ea typeface="+mn-lt"/>
              </a:rPr>
              <a:t> les jeunes, etc.</a:t>
            </a:r>
            <a:endParaRPr lang="en-US" sz="2700" dirty="0">
              <a:latin typeface="Franklin Gothic Medium" panose="020B0603020102020204" pitchFamily="34" charset="0"/>
              <a:ea typeface="+mn-lt"/>
            </a:endParaRPr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D7E41CE-B34A-8BD3-405D-590882C3581D}"/>
              </a:ext>
            </a:extLst>
          </p:cNvPr>
          <p:cNvCxnSpPr>
            <a:cxnSpLocks/>
          </p:cNvCxnSpPr>
          <p:nvPr/>
        </p:nvCxnSpPr>
        <p:spPr>
          <a:xfrm>
            <a:off x="930267" y="1544496"/>
            <a:ext cx="2400762" cy="46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5">
            <a:extLst>
              <a:ext uri="{FF2B5EF4-FFF2-40B4-BE49-F238E27FC236}">
                <a16:creationId xmlns:a16="http://schemas.microsoft.com/office/drawing/2014/main" id="{28EA8074-212E-5EF5-7418-55617CD5DA5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</a:blip>
          <a:stretch>
            <a:fillRect/>
          </a:stretch>
        </p:blipFill>
        <p:spPr>
          <a:xfrm>
            <a:off x="838201" y="4505242"/>
            <a:ext cx="693260" cy="703024"/>
          </a:xfrm>
          <a:prstGeom prst="rect">
            <a:avLst/>
          </a:prstGeom>
        </p:spPr>
      </p:pic>
      <p:pic>
        <p:nvPicPr>
          <p:cNvPr id="4" name="Image 16">
            <a:extLst>
              <a:ext uri="{FF2B5EF4-FFF2-40B4-BE49-F238E27FC236}">
                <a16:creationId xmlns:a16="http://schemas.microsoft.com/office/drawing/2014/main" id="{145F4FB1-9032-6AB0-3462-8A8149B0973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85000"/>
          </a:blip>
          <a:stretch>
            <a:fillRect/>
          </a:stretch>
        </p:blipFill>
        <p:spPr>
          <a:xfrm>
            <a:off x="838200" y="3175408"/>
            <a:ext cx="693259" cy="674001"/>
          </a:xfrm>
          <a:prstGeom prst="rect">
            <a:avLst/>
          </a:prstGeom>
        </p:spPr>
      </p:pic>
      <p:pic>
        <p:nvPicPr>
          <p:cNvPr id="5" name="Image 18">
            <a:extLst>
              <a:ext uri="{FF2B5EF4-FFF2-40B4-BE49-F238E27FC236}">
                <a16:creationId xmlns:a16="http://schemas.microsoft.com/office/drawing/2014/main" id="{F7084599-738A-6ED3-49F4-EC551751249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85000"/>
          </a:blip>
          <a:stretch>
            <a:fillRect/>
          </a:stretch>
        </p:blipFill>
        <p:spPr>
          <a:xfrm>
            <a:off x="838200" y="2046855"/>
            <a:ext cx="693259" cy="663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9033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8366" y="793102"/>
            <a:ext cx="10003970" cy="808588"/>
          </a:xfrm>
        </p:spPr>
        <p:txBody>
          <a:bodyPr/>
          <a:lstStyle/>
          <a:p>
            <a:r>
              <a:rPr lang="en-US" b="1" err="1">
                <a:solidFill>
                  <a:schemeClr val="bg1"/>
                </a:solidFill>
              </a:rPr>
              <a:t>Productivité</a:t>
            </a:r>
            <a:r>
              <a:rPr lang="en-US" b="1">
                <a:solidFill>
                  <a:schemeClr val="bg1"/>
                </a:solidFill>
              </a:rPr>
              <a:t> de </a:t>
            </a:r>
            <a:r>
              <a:rPr lang="en-US" b="1" err="1">
                <a:solidFill>
                  <a:schemeClr val="bg1"/>
                </a:solidFill>
              </a:rPr>
              <a:t>l’eau</a:t>
            </a:r>
            <a:r>
              <a:rPr lang="en-US" b="1">
                <a:solidFill>
                  <a:schemeClr val="bg1"/>
                </a:solidFill>
              </a:rPr>
              <a:t> à </a:t>
            </a:r>
            <a:r>
              <a:rPr lang="en-US" b="1" err="1">
                <a:solidFill>
                  <a:schemeClr val="bg1"/>
                </a:solidFill>
              </a:rPr>
              <a:t>différentes</a:t>
            </a:r>
            <a:r>
              <a:rPr lang="en-US" b="1">
                <a:solidFill>
                  <a:schemeClr val="bg1"/>
                </a:solidFill>
              </a:rPr>
              <a:t> </a:t>
            </a:r>
            <a:r>
              <a:rPr lang="en-US" b="1" err="1">
                <a:solidFill>
                  <a:schemeClr val="bg1"/>
                </a:solidFill>
              </a:rPr>
              <a:t>échelles</a:t>
            </a:r>
            <a:endParaRPr lang="fr-FR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8366" y="1875453"/>
            <a:ext cx="5777204" cy="3713583"/>
          </a:xfrm>
        </p:spPr>
        <p:txBody>
          <a:bodyPr>
            <a:normAutofit fontScale="85000" lnSpcReduction="20000"/>
          </a:bodyPr>
          <a:lstStyle/>
          <a:p>
            <a:pPr marL="380990" indent="-380990" defTabSz="914377">
              <a:buClr>
                <a:prstClr val="white"/>
              </a:buClr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/>
                <a:ea typeface="+mn-lt"/>
                <a:cs typeface="Franklin Gothic Medium"/>
              </a:rPr>
              <a:t>Les </a:t>
            </a:r>
            <a:r>
              <a:rPr lang="en-US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/>
                <a:ea typeface="+mn-lt"/>
                <a:cs typeface="Franklin Gothic Medium"/>
              </a:rPr>
              <a:t>effets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/>
                <a:ea typeface="+mn-lt"/>
                <a:cs typeface="Franklin Gothic Medium"/>
              </a:rPr>
              <a:t> </a:t>
            </a:r>
            <a:r>
              <a:rPr lang="en-US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/>
                <a:ea typeface="+mn-lt"/>
                <a:cs typeface="Franklin Gothic Medium"/>
              </a:rPr>
              <a:t>d'une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/>
                <a:ea typeface="+mn-lt"/>
                <a:cs typeface="Franklin Gothic Medium"/>
              </a:rPr>
              <a:t> modification </a:t>
            </a:r>
            <a:r>
              <a:rPr lang="en-US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/>
                <a:ea typeface="+mn-lt"/>
                <a:cs typeface="Franklin Gothic Medium"/>
              </a:rPr>
              <a:t>ou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/>
                <a:ea typeface="+mn-lt"/>
                <a:cs typeface="Franklin Gothic Medium"/>
              </a:rPr>
              <a:t> d’un </a:t>
            </a:r>
            <a:r>
              <a:rPr lang="en-US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/>
                <a:ea typeface="+mn-lt"/>
                <a:cs typeface="Franklin Gothic Medium"/>
              </a:rPr>
              <a:t>changement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/>
                <a:ea typeface="+mn-lt"/>
                <a:cs typeface="Franklin Gothic Medium"/>
              </a:rPr>
              <a:t> dans </a:t>
            </a:r>
            <a:r>
              <a:rPr lang="en-US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/>
                <a:ea typeface="+mn-lt"/>
                <a:cs typeface="Franklin Gothic Medium"/>
              </a:rPr>
              <a:t>l'utilisation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/>
                <a:ea typeface="+mn-lt"/>
                <a:cs typeface="Franklin Gothic Medium"/>
              </a:rPr>
              <a:t> de </a:t>
            </a:r>
            <a:r>
              <a:rPr lang="en-US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/>
                <a:ea typeface="+mn-lt"/>
                <a:cs typeface="Franklin Gothic Medium"/>
              </a:rPr>
              <a:t>l'eau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/>
                <a:ea typeface="+mn-lt"/>
                <a:cs typeface="Franklin Gothic Medium"/>
              </a:rPr>
              <a:t> </a:t>
            </a:r>
            <a:r>
              <a:rPr lang="en-US" i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/>
                <a:ea typeface="+mn-lt"/>
                <a:cs typeface="Franklin Gothic Medium"/>
              </a:rPr>
              <a:t>dépendent</a:t>
            </a:r>
            <a:r>
              <a:rPr lang="en-US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/>
                <a:ea typeface="+mn-lt"/>
                <a:cs typeface="Franklin Gothic Medium"/>
              </a:rPr>
              <a:t> de </a:t>
            </a:r>
            <a:r>
              <a:rPr lang="en-US" i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/>
                <a:ea typeface="+mn-lt"/>
                <a:cs typeface="Franklin Gothic Medium"/>
              </a:rPr>
              <a:t>l'echelle</a:t>
            </a:r>
            <a:r>
              <a:rPr lang="en-US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/>
                <a:ea typeface="+mn-lt"/>
                <a:cs typeface="Franklin Gothic Medium"/>
              </a:rPr>
              <a:t> </a:t>
            </a:r>
            <a:r>
              <a:rPr lang="en-US" i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/>
                <a:ea typeface="+mn-lt"/>
                <a:cs typeface="Franklin Gothic Medium"/>
              </a:rPr>
              <a:t>considérée</a:t>
            </a:r>
            <a:r>
              <a:rPr lang="en-US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/>
                <a:ea typeface="+mn-lt"/>
                <a:cs typeface="Franklin Gothic Medium"/>
              </a:rPr>
              <a:t>.</a:t>
            </a:r>
            <a:endParaRPr lang="en-US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/>
              <a:ea typeface="+mn-lt"/>
              <a:cs typeface="Franklin Gothic Medium"/>
            </a:endParaRPr>
          </a:p>
          <a:p>
            <a:pPr marL="380990" indent="-380990" defTabSz="914377">
              <a:buClr>
                <a:prstClr val="white"/>
              </a:buClr>
              <a:defRPr/>
            </a:pPr>
            <a:endParaRPr lang="en-US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/>
              <a:ea typeface="+mn-lt"/>
              <a:cs typeface="Franklin Gothic Medium"/>
            </a:endParaRPr>
          </a:p>
          <a:p>
            <a:pPr marL="380990" indent="-380990" defTabSz="914377">
              <a:buClr>
                <a:prstClr val="white"/>
              </a:buClr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/>
                <a:ea typeface="+mn-lt"/>
                <a:cs typeface="Franklin Gothic Medium"/>
              </a:rPr>
              <a:t>Toute intervention </a:t>
            </a:r>
            <a:r>
              <a:rPr lang="en-US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/>
                <a:ea typeface="+mn-lt"/>
                <a:cs typeface="Franklin Gothic Medium"/>
              </a:rPr>
              <a:t>en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/>
                <a:ea typeface="+mn-lt"/>
                <a:cs typeface="Franklin Gothic Medium"/>
              </a:rPr>
              <a:t> matière de </a:t>
            </a:r>
            <a:r>
              <a:rPr lang="en-US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/>
                <a:ea typeface="+mn-lt"/>
                <a:cs typeface="Franklin Gothic Medium"/>
              </a:rPr>
              <a:t>productivité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/>
                <a:ea typeface="+mn-lt"/>
                <a:cs typeface="Franklin Gothic Medium"/>
              </a:rPr>
              <a:t> de </a:t>
            </a:r>
            <a:r>
              <a:rPr lang="en-US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/>
                <a:ea typeface="+mn-lt"/>
                <a:cs typeface="Franklin Gothic Medium"/>
              </a:rPr>
              <a:t>l'eau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/>
                <a:ea typeface="+mn-lt"/>
                <a:cs typeface="Franklin Gothic Medium"/>
              </a:rPr>
              <a:t> aura un impact sur </a:t>
            </a:r>
            <a:r>
              <a:rPr lang="en-US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/>
                <a:ea typeface="+mn-lt"/>
                <a:cs typeface="Franklin Gothic Medium"/>
              </a:rPr>
              <a:t>certains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/>
                <a:ea typeface="+mn-lt"/>
                <a:cs typeface="Franklin Gothic Medium"/>
              </a:rPr>
              <a:t> </a:t>
            </a:r>
            <a:r>
              <a:rPr lang="en-US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/>
                <a:ea typeface="+mn-lt"/>
                <a:cs typeface="Franklin Gothic Medium"/>
              </a:rPr>
              <a:t>éléments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/>
                <a:ea typeface="+mn-lt"/>
                <a:cs typeface="Franklin Gothic Medium"/>
              </a:rPr>
              <a:t> des </a:t>
            </a:r>
            <a:r>
              <a:rPr lang="en-US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/>
                <a:ea typeface="+mn-lt"/>
                <a:cs typeface="Franklin Gothic Medium"/>
              </a:rPr>
              <a:t>comptes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/>
                <a:ea typeface="+mn-lt"/>
                <a:cs typeface="Franklin Gothic Medium"/>
              </a:rPr>
              <a:t> de </a:t>
            </a:r>
            <a:r>
              <a:rPr lang="en-US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/>
                <a:ea typeface="+mn-lt"/>
                <a:cs typeface="Franklin Gothic Medium"/>
              </a:rPr>
              <a:t>l’eau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/>
                <a:ea typeface="+mn-lt"/>
                <a:cs typeface="Franklin Gothic Medium"/>
              </a:rPr>
              <a:t>.</a:t>
            </a:r>
          </a:p>
          <a:p>
            <a:pPr marL="380990" indent="-380990" defTabSz="914377">
              <a:buClr>
                <a:prstClr val="white"/>
              </a:buClr>
              <a:defRPr/>
            </a:pPr>
            <a:endParaRPr lang="en-US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/>
              <a:ea typeface="+mn-lt"/>
              <a:cs typeface="Franklin Gothic Medium"/>
            </a:endParaRPr>
          </a:p>
          <a:p>
            <a:pPr marL="380990" indent="-380990" defTabSz="914377">
              <a:buClr>
                <a:prstClr val="white"/>
              </a:buClr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/>
                <a:ea typeface="+mn-lt"/>
                <a:cs typeface="Franklin Gothic Medium"/>
              </a:rPr>
              <a:t>La question </a:t>
            </a:r>
            <a:r>
              <a:rPr lang="en-US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/>
                <a:ea typeface="+mn-lt"/>
                <a:cs typeface="Franklin Gothic Medium"/>
              </a:rPr>
              <a:t>cruciale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/>
                <a:ea typeface="+mn-lt"/>
                <a:cs typeface="Franklin Gothic Medium"/>
              </a:rPr>
              <a:t> </a:t>
            </a:r>
            <a:r>
              <a:rPr lang="en-US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/>
                <a:ea typeface="+mn-lt"/>
                <a:cs typeface="Franklin Gothic Medium"/>
              </a:rPr>
              <a:t>est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/>
                <a:ea typeface="+mn-lt"/>
                <a:cs typeface="Franklin Gothic Medium"/>
              </a:rPr>
              <a:t> </a:t>
            </a:r>
            <a:r>
              <a:rPr lang="en-US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/>
                <a:ea typeface="+mn-lt"/>
                <a:cs typeface="Franklin Gothic Medium"/>
              </a:rPr>
              <a:t>celle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/>
                <a:ea typeface="+mn-lt"/>
                <a:cs typeface="Franklin Gothic Medium"/>
              </a:rPr>
              <a:t> de </a:t>
            </a:r>
            <a:r>
              <a:rPr lang="en-US" i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/>
                <a:ea typeface="+mn-lt"/>
                <a:cs typeface="Franklin Gothic Medium"/>
              </a:rPr>
              <a:t>l'échelle</a:t>
            </a:r>
            <a:r>
              <a:rPr lang="en-US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/>
                <a:ea typeface="+mn-lt"/>
                <a:cs typeface="Franklin Gothic Medium"/>
              </a:rPr>
              <a:t> à adopter </a:t>
            </a:r>
            <a:r>
              <a:rPr lang="en-US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/>
                <a:ea typeface="+mn-lt"/>
                <a:cs typeface="Franklin Gothic Medium"/>
              </a:rPr>
              <a:t>lors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/>
                <a:ea typeface="+mn-lt"/>
                <a:cs typeface="Franklin Gothic Medium"/>
              </a:rPr>
              <a:t> de </a:t>
            </a:r>
            <a:r>
              <a:rPr lang="en-US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/>
                <a:ea typeface="+mn-lt"/>
                <a:cs typeface="Franklin Gothic Medium"/>
              </a:rPr>
              <a:t>l'évaluation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/>
                <a:ea typeface="+mn-lt"/>
                <a:cs typeface="Franklin Gothic Medium"/>
              </a:rPr>
              <a:t> </a:t>
            </a:r>
            <a:r>
              <a:rPr lang="en-US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/>
                <a:ea typeface="+mn-lt"/>
                <a:cs typeface="Franklin Gothic Medium"/>
              </a:rPr>
              <a:t>d'une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/>
                <a:ea typeface="+mn-lt"/>
                <a:cs typeface="Franklin Gothic Medium"/>
              </a:rPr>
              <a:t> intervention.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4" name="Image 5">
            <a:extLst>
              <a:ext uri="{FF2B5EF4-FFF2-40B4-BE49-F238E27FC236}">
                <a16:creationId xmlns:a16="http://schemas.microsoft.com/office/drawing/2014/main" id="{0836C1B1-466E-6460-752D-3D218F1F42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3055" y="1601690"/>
            <a:ext cx="5640149" cy="4434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4206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FBB018-3BFF-9938-9D74-EDA136906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9B6E7-6A25-2AAC-69E1-28830A25D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309" y="634481"/>
            <a:ext cx="10003970" cy="808588"/>
          </a:xfrm>
        </p:spPr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Conclusion</a:t>
            </a:r>
            <a:endParaRPr lang="fr-FR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369FCC-3494-D275-01F6-FA5E18D296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117" y="1512190"/>
            <a:ext cx="10199913" cy="2761861"/>
          </a:xfrm>
        </p:spPr>
        <p:txBody>
          <a:bodyPr>
            <a:normAutofit fontScale="85000" lnSpcReduction="20000"/>
          </a:bodyPr>
          <a:lstStyle/>
          <a:p>
            <a:pPr defTabSz="914377">
              <a:buClr>
                <a:prstClr val="white"/>
              </a:buClr>
              <a:defRPr/>
            </a:pPr>
            <a:r>
              <a:rPr lang="en-US" dirty="0" err="1">
                <a:solidFill>
                  <a:prstClr val="white"/>
                </a:solidFill>
                <a:ea typeface="+mn-lt"/>
                <a:cs typeface="Franklin Gothic Medium"/>
              </a:rPr>
              <a:t>Réalités</a:t>
            </a:r>
            <a:r>
              <a:rPr lang="en-US" dirty="0">
                <a:solidFill>
                  <a:prstClr val="white"/>
                </a:solidFill>
                <a:ea typeface="+mn-lt"/>
                <a:cs typeface="Franklin Gothic Medium"/>
              </a:rPr>
              <a:t> :</a:t>
            </a:r>
          </a:p>
          <a:p>
            <a:pPr marL="380990" indent="-380990" defTabSz="914377">
              <a:buClr>
                <a:prstClr val="white"/>
              </a:buClr>
              <a:defRPr/>
            </a:pPr>
            <a:r>
              <a:rPr lang="en-US" dirty="0" err="1">
                <a:solidFill>
                  <a:prstClr val="white"/>
                </a:solidFill>
                <a:ea typeface="+mn-lt"/>
                <a:cs typeface="Franklin Gothic Medium"/>
              </a:rPr>
              <a:t>L'utilisation</a:t>
            </a:r>
            <a:r>
              <a:rPr lang="en-US" dirty="0">
                <a:solidFill>
                  <a:prstClr val="white"/>
                </a:solidFill>
                <a:ea typeface="+mn-lt"/>
                <a:cs typeface="Franklin Gothic Medium"/>
              </a:rPr>
              <a:t> de </a:t>
            </a:r>
            <a:r>
              <a:rPr lang="en-US" dirty="0" err="1">
                <a:solidFill>
                  <a:prstClr val="white"/>
                </a:solidFill>
                <a:ea typeface="+mn-lt"/>
                <a:cs typeface="Franklin Gothic Medium"/>
              </a:rPr>
              <a:t>l'eau</a:t>
            </a:r>
            <a:r>
              <a:rPr lang="en-US" dirty="0">
                <a:solidFill>
                  <a:prstClr val="white"/>
                </a:solidFill>
                <a:ea typeface="+mn-lt"/>
                <a:cs typeface="Franklin Gothic Medium"/>
              </a:rPr>
              <a:t> </a:t>
            </a:r>
            <a:r>
              <a:rPr lang="en-US" dirty="0" err="1">
                <a:solidFill>
                  <a:prstClr val="white"/>
                </a:solidFill>
                <a:ea typeface="+mn-lt"/>
                <a:cs typeface="Franklin Gothic Medium"/>
              </a:rPr>
              <a:t>en</a:t>
            </a:r>
            <a:r>
              <a:rPr lang="en-US" dirty="0">
                <a:solidFill>
                  <a:prstClr val="white"/>
                </a:solidFill>
                <a:ea typeface="+mn-lt"/>
                <a:cs typeface="Franklin Gothic Medium"/>
              </a:rPr>
              <a:t> agriculture et </a:t>
            </a:r>
            <a:r>
              <a:rPr lang="en-US" dirty="0" err="1">
                <a:solidFill>
                  <a:prstClr val="white"/>
                </a:solidFill>
                <a:ea typeface="+mn-lt"/>
                <a:cs typeface="Franklin Gothic Medium"/>
              </a:rPr>
              <a:t>maîtrise</a:t>
            </a:r>
            <a:r>
              <a:rPr lang="en-US" dirty="0">
                <a:solidFill>
                  <a:prstClr val="white"/>
                </a:solidFill>
                <a:ea typeface="+mn-lt"/>
                <a:cs typeface="Franklin Gothic Medium"/>
              </a:rPr>
              <a:t> de </a:t>
            </a:r>
            <a:r>
              <a:rPr lang="en-US" dirty="0" err="1">
                <a:solidFill>
                  <a:prstClr val="white"/>
                </a:solidFill>
                <a:ea typeface="+mn-lt"/>
                <a:cs typeface="Franklin Gothic Medium"/>
              </a:rPr>
              <a:t>l’eau</a:t>
            </a:r>
            <a:r>
              <a:rPr lang="en-US" dirty="0">
                <a:solidFill>
                  <a:prstClr val="white"/>
                </a:solidFill>
                <a:ea typeface="+mn-lt"/>
                <a:cs typeface="Franklin Gothic Medium"/>
              </a:rPr>
              <a:t> </a:t>
            </a:r>
            <a:r>
              <a:rPr lang="en-US" dirty="0" err="1">
                <a:solidFill>
                  <a:prstClr val="white"/>
                </a:solidFill>
                <a:ea typeface="+mn-lt"/>
                <a:cs typeface="Franklin Gothic Medium"/>
              </a:rPr>
              <a:t>d’irrigation</a:t>
            </a:r>
            <a:r>
              <a:rPr lang="en-US" dirty="0">
                <a:solidFill>
                  <a:prstClr val="white"/>
                </a:solidFill>
                <a:ea typeface="+mn-lt"/>
                <a:cs typeface="Franklin Gothic Medium"/>
              </a:rPr>
              <a:t> </a:t>
            </a:r>
            <a:r>
              <a:rPr lang="en-US" dirty="0" err="1">
                <a:solidFill>
                  <a:prstClr val="white"/>
                </a:solidFill>
                <a:ea typeface="+mn-lt"/>
                <a:cs typeface="Franklin Gothic Medium"/>
              </a:rPr>
              <a:t>resteront</a:t>
            </a:r>
            <a:r>
              <a:rPr lang="en-US" dirty="0">
                <a:solidFill>
                  <a:prstClr val="white"/>
                </a:solidFill>
                <a:ea typeface="+mn-lt"/>
                <a:cs typeface="Franklin Gothic Medium"/>
              </a:rPr>
              <a:t> </a:t>
            </a:r>
            <a:r>
              <a:rPr lang="en-US" dirty="0" err="1">
                <a:solidFill>
                  <a:prstClr val="white"/>
                </a:solidFill>
                <a:ea typeface="+mn-lt"/>
                <a:cs typeface="Franklin Gothic Medium"/>
              </a:rPr>
              <a:t>essentielles</a:t>
            </a:r>
            <a:r>
              <a:rPr lang="en-US" dirty="0">
                <a:solidFill>
                  <a:prstClr val="white"/>
                </a:solidFill>
                <a:ea typeface="+mn-lt"/>
                <a:cs typeface="Franklin Gothic Medium"/>
              </a:rPr>
              <a:t> pour assurer la </a:t>
            </a:r>
            <a:r>
              <a:rPr lang="en-US" dirty="0" err="1">
                <a:solidFill>
                  <a:prstClr val="white"/>
                </a:solidFill>
                <a:ea typeface="+mn-lt"/>
                <a:cs typeface="Franklin Gothic Medium"/>
              </a:rPr>
              <a:t>sécurité</a:t>
            </a:r>
            <a:r>
              <a:rPr lang="en-US" dirty="0">
                <a:solidFill>
                  <a:prstClr val="white"/>
                </a:solidFill>
                <a:ea typeface="+mn-lt"/>
                <a:cs typeface="Franklin Gothic Medium"/>
              </a:rPr>
              <a:t> </a:t>
            </a:r>
            <a:r>
              <a:rPr lang="en-US" dirty="0" err="1">
                <a:solidFill>
                  <a:prstClr val="white"/>
                </a:solidFill>
                <a:ea typeface="+mn-lt"/>
                <a:cs typeface="Franklin Gothic Medium"/>
              </a:rPr>
              <a:t>alimentaire</a:t>
            </a:r>
            <a:r>
              <a:rPr lang="en-US" dirty="0">
                <a:solidFill>
                  <a:prstClr val="white"/>
                </a:solidFill>
                <a:ea typeface="+mn-lt"/>
                <a:cs typeface="Franklin Gothic Medium"/>
              </a:rPr>
              <a:t> et </a:t>
            </a:r>
            <a:r>
              <a:rPr lang="en-US" dirty="0" err="1">
                <a:solidFill>
                  <a:prstClr val="white"/>
                </a:solidFill>
                <a:ea typeface="+mn-lt"/>
                <a:cs typeface="Franklin Gothic Medium"/>
              </a:rPr>
              <a:t>soutenir</a:t>
            </a:r>
            <a:r>
              <a:rPr lang="en-US" dirty="0">
                <a:solidFill>
                  <a:prstClr val="white"/>
                </a:solidFill>
                <a:ea typeface="+mn-lt"/>
                <a:cs typeface="Franklin Gothic Medium"/>
              </a:rPr>
              <a:t> les moyens de </a:t>
            </a:r>
            <a:r>
              <a:rPr lang="en-US" dirty="0" err="1">
                <a:solidFill>
                  <a:prstClr val="white"/>
                </a:solidFill>
                <a:ea typeface="+mn-lt"/>
                <a:cs typeface="Franklin Gothic Medium"/>
              </a:rPr>
              <a:t>subsistance</a:t>
            </a:r>
            <a:r>
              <a:rPr lang="en-US" dirty="0">
                <a:solidFill>
                  <a:prstClr val="white"/>
                </a:solidFill>
                <a:ea typeface="+mn-lt"/>
                <a:cs typeface="Franklin Gothic Medium"/>
              </a:rPr>
              <a:t> et les </a:t>
            </a:r>
            <a:r>
              <a:rPr lang="en-US" dirty="0" err="1">
                <a:solidFill>
                  <a:prstClr val="white"/>
                </a:solidFill>
                <a:ea typeface="+mn-lt"/>
                <a:cs typeface="Franklin Gothic Medium"/>
              </a:rPr>
              <a:t>économies</a:t>
            </a:r>
            <a:r>
              <a:rPr lang="en-US" dirty="0">
                <a:solidFill>
                  <a:prstClr val="white"/>
                </a:solidFill>
                <a:ea typeface="+mn-lt"/>
                <a:cs typeface="Franklin Gothic Medium"/>
              </a:rPr>
              <a:t> des zones rurales. </a:t>
            </a:r>
          </a:p>
          <a:p>
            <a:pPr marL="380990" indent="-380990" defTabSz="914377">
              <a:buClr>
                <a:prstClr val="white"/>
              </a:buClr>
              <a:defRPr/>
            </a:pPr>
            <a:r>
              <a:rPr lang="en-US" dirty="0" err="1">
                <a:solidFill>
                  <a:prstClr val="white"/>
                </a:solidFill>
                <a:ea typeface="+mn-lt"/>
                <a:cs typeface="Franklin Gothic Medium"/>
              </a:rPr>
              <a:t>L’impact</a:t>
            </a:r>
            <a:r>
              <a:rPr lang="en-US" dirty="0">
                <a:solidFill>
                  <a:prstClr val="white"/>
                </a:solidFill>
                <a:ea typeface="+mn-lt"/>
                <a:cs typeface="Franklin Gothic Medium"/>
              </a:rPr>
              <a:t> du </a:t>
            </a:r>
            <a:r>
              <a:rPr lang="en-US" dirty="0" err="1">
                <a:solidFill>
                  <a:prstClr val="white"/>
                </a:solidFill>
                <a:ea typeface="+mn-lt"/>
                <a:cs typeface="Franklin Gothic Medium"/>
              </a:rPr>
              <a:t>secteur</a:t>
            </a:r>
            <a:r>
              <a:rPr lang="en-US" dirty="0">
                <a:solidFill>
                  <a:prstClr val="white"/>
                </a:solidFill>
                <a:ea typeface="+mn-lt"/>
                <a:cs typeface="Franklin Gothic Medium"/>
              </a:rPr>
              <a:t> </a:t>
            </a:r>
            <a:r>
              <a:rPr lang="en-US" dirty="0" err="1">
                <a:solidFill>
                  <a:prstClr val="white"/>
                </a:solidFill>
                <a:ea typeface="+mn-lt"/>
                <a:cs typeface="Franklin Gothic Medium"/>
              </a:rPr>
              <a:t>agricole</a:t>
            </a:r>
            <a:r>
              <a:rPr lang="en-US" dirty="0">
                <a:solidFill>
                  <a:prstClr val="white"/>
                </a:solidFill>
                <a:ea typeface="+mn-lt"/>
                <a:cs typeface="Franklin Gothic Medium"/>
              </a:rPr>
              <a:t> </a:t>
            </a:r>
            <a:r>
              <a:rPr lang="en-US" dirty="0" err="1">
                <a:solidFill>
                  <a:prstClr val="white"/>
                </a:solidFill>
                <a:ea typeface="+mn-lt"/>
                <a:cs typeface="Franklin Gothic Medium"/>
              </a:rPr>
              <a:t>est</a:t>
            </a:r>
            <a:r>
              <a:rPr lang="en-US" dirty="0">
                <a:solidFill>
                  <a:prstClr val="white"/>
                </a:solidFill>
                <a:ea typeface="+mn-lt"/>
                <a:cs typeface="Franklin Gothic Medium"/>
              </a:rPr>
              <a:t> determinant dans la </a:t>
            </a:r>
            <a:r>
              <a:rPr lang="en-US" dirty="0" err="1">
                <a:solidFill>
                  <a:prstClr val="white"/>
                </a:solidFill>
                <a:ea typeface="+mn-lt"/>
                <a:cs typeface="Franklin Gothic Medium"/>
              </a:rPr>
              <a:t>réduction</a:t>
            </a:r>
            <a:r>
              <a:rPr lang="en-US" dirty="0">
                <a:solidFill>
                  <a:prstClr val="white"/>
                </a:solidFill>
                <a:ea typeface="+mn-lt"/>
                <a:cs typeface="Franklin Gothic Medium"/>
              </a:rPr>
              <a:t> de la </a:t>
            </a:r>
            <a:r>
              <a:rPr lang="en-US" dirty="0" err="1">
                <a:solidFill>
                  <a:prstClr val="white"/>
                </a:solidFill>
                <a:ea typeface="+mn-lt"/>
                <a:cs typeface="Franklin Gothic Medium"/>
              </a:rPr>
              <a:t>pauvreté</a:t>
            </a:r>
            <a:r>
              <a:rPr lang="en-US" dirty="0">
                <a:solidFill>
                  <a:prstClr val="white"/>
                </a:solidFill>
                <a:ea typeface="+mn-lt"/>
                <a:cs typeface="Franklin Gothic Medium"/>
              </a:rPr>
              <a:t> et de la </a:t>
            </a:r>
            <a:r>
              <a:rPr lang="en-US" dirty="0" err="1">
                <a:solidFill>
                  <a:prstClr val="white"/>
                </a:solidFill>
                <a:ea typeface="+mn-lt"/>
                <a:cs typeface="Franklin Gothic Medium"/>
              </a:rPr>
              <a:t>faim</a:t>
            </a:r>
            <a:r>
              <a:rPr lang="en-US" dirty="0">
                <a:solidFill>
                  <a:prstClr val="white"/>
                </a:solidFill>
                <a:ea typeface="+mn-lt"/>
                <a:cs typeface="Franklin Gothic Medium"/>
              </a:rPr>
              <a:t> dans le monde</a:t>
            </a:r>
          </a:p>
          <a:p>
            <a:pPr marL="380990" indent="-380990" defTabSz="914377">
              <a:buClr>
                <a:prstClr val="white"/>
              </a:buClr>
              <a:defRPr/>
            </a:pPr>
            <a:r>
              <a:rPr lang="en-US" dirty="0" err="1">
                <a:solidFill>
                  <a:prstClr val="white"/>
                </a:solidFill>
                <a:ea typeface="+mn-lt"/>
                <a:cs typeface="Franklin Gothic Medium"/>
              </a:rPr>
              <a:t>Limites</a:t>
            </a:r>
            <a:r>
              <a:rPr lang="en-US" dirty="0">
                <a:solidFill>
                  <a:prstClr val="white"/>
                </a:solidFill>
                <a:ea typeface="+mn-lt"/>
                <a:cs typeface="Franklin Gothic Medium"/>
              </a:rPr>
              <a:t> des </a:t>
            </a:r>
            <a:r>
              <a:rPr lang="en-US" dirty="0" err="1">
                <a:solidFill>
                  <a:prstClr val="white"/>
                </a:solidFill>
                <a:ea typeface="+mn-lt"/>
                <a:cs typeface="Franklin Gothic Medium"/>
              </a:rPr>
              <a:t>ressources</a:t>
            </a:r>
            <a:r>
              <a:rPr lang="en-US" dirty="0">
                <a:solidFill>
                  <a:prstClr val="white"/>
                </a:solidFill>
                <a:ea typeface="+mn-lt"/>
                <a:cs typeface="Franklin Gothic Medium"/>
              </a:rPr>
              <a:t> </a:t>
            </a:r>
            <a:r>
              <a:rPr lang="en-US" dirty="0" err="1">
                <a:solidFill>
                  <a:prstClr val="white"/>
                </a:solidFill>
                <a:ea typeface="+mn-lt"/>
                <a:cs typeface="Franklin Gothic Medium"/>
              </a:rPr>
              <a:t>en</a:t>
            </a:r>
            <a:r>
              <a:rPr lang="en-US" dirty="0">
                <a:solidFill>
                  <a:prstClr val="white"/>
                </a:solidFill>
                <a:ea typeface="+mn-lt"/>
                <a:cs typeface="Franklin Gothic Medium"/>
              </a:rPr>
              <a:t> eau : </a:t>
            </a:r>
            <a:r>
              <a:rPr lang="en-US" dirty="0" err="1">
                <a:solidFill>
                  <a:prstClr val="white"/>
                </a:solidFill>
                <a:ea typeface="+mn-lt"/>
                <a:cs typeface="Franklin Gothic Medium"/>
              </a:rPr>
              <a:t>croissance</a:t>
            </a:r>
            <a:r>
              <a:rPr lang="en-US" dirty="0">
                <a:solidFill>
                  <a:prstClr val="white"/>
                </a:solidFill>
                <a:ea typeface="+mn-lt"/>
                <a:cs typeface="Franklin Gothic Medium"/>
              </a:rPr>
              <a:t> de la population, modes de production et de </a:t>
            </a:r>
            <a:r>
              <a:rPr lang="en-US" dirty="0" err="1">
                <a:solidFill>
                  <a:prstClr val="white"/>
                </a:solidFill>
                <a:ea typeface="+mn-lt"/>
                <a:cs typeface="Franklin Gothic Medium"/>
              </a:rPr>
              <a:t>consommation</a:t>
            </a:r>
            <a:r>
              <a:rPr lang="en-US" dirty="0">
                <a:solidFill>
                  <a:prstClr val="white"/>
                </a:solidFill>
                <a:ea typeface="+mn-lt"/>
                <a:cs typeface="Franklin Gothic Medium"/>
              </a:rPr>
              <a:t> non durables, </a:t>
            </a:r>
            <a:r>
              <a:rPr lang="en-US" dirty="0" err="1">
                <a:solidFill>
                  <a:prstClr val="white"/>
                </a:solidFill>
                <a:ea typeface="+mn-lt"/>
                <a:cs typeface="Franklin Gothic Medium"/>
              </a:rPr>
              <a:t>changement</a:t>
            </a:r>
            <a:r>
              <a:rPr lang="en-US" dirty="0">
                <a:solidFill>
                  <a:prstClr val="white"/>
                </a:solidFill>
                <a:ea typeface="+mn-lt"/>
                <a:cs typeface="Franklin Gothic Medium"/>
              </a:rPr>
              <a:t> </a:t>
            </a:r>
            <a:r>
              <a:rPr lang="en-US" dirty="0" err="1">
                <a:solidFill>
                  <a:prstClr val="white"/>
                </a:solidFill>
                <a:ea typeface="+mn-lt"/>
                <a:cs typeface="Franklin Gothic Medium"/>
              </a:rPr>
              <a:t>climatique</a:t>
            </a:r>
            <a:endParaRPr lang="en-US" dirty="0">
              <a:solidFill>
                <a:prstClr val="white"/>
              </a:solidFill>
              <a:ea typeface="+mn-lt"/>
              <a:cs typeface="Franklin Gothic Medium"/>
            </a:endParaRP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5" name="Graphique 10" descr="Arrow: Slight curve avec un remplissage uni">
            <a:extLst>
              <a:ext uri="{FF2B5EF4-FFF2-40B4-BE49-F238E27FC236}">
                <a16:creationId xmlns:a16="http://schemas.microsoft.com/office/drawing/2014/main" id="{4F53764C-3B35-B2FC-E843-405ABA7BAE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29480">
            <a:off x="1828868" y="4229484"/>
            <a:ext cx="968892" cy="96889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C73C364-4E84-B568-4061-5A0237101419}"/>
              </a:ext>
            </a:extLst>
          </p:cNvPr>
          <p:cNvSpPr txBox="1"/>
          <p:nvPr/>
        </p:nvSpPr>
        <p:spPr>
          <a:xfrm>
            <a:off x="2910790" y="4416554"/>
            <a:ext cx="843720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0990" indent="-380990" defTabSz="914377"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white"/>
                </a:solidFill>
                <a:ea typeface="+mn-lt"/>
              </a:rPr>
              <a:t>Des </a:t>
            </a:r>
            <a:r>
              <a:rPr lang="en-US" sz="2000" dirty="0" err="1">
                <a:solidFill>
                  <a:prstClr val="white"/>
                </a:solidFill>
                <a:ea typeface="+mn-lt"/>
              </a:rPr>
              <a:t>réponses</a:t>
            </a:r>
            <a:r>
              <a:rPr lang="en-US" sz="2000" dirty="0">
                <a:solidFill>
                  <a:prstClr val="white"/>
                </a:solidFill>
                <a:ea typeface="+mn-lt"/>
              </a:rPr>
              <a:t> </a:t>
            </a:r>
            <a:r>
              <a:rPr lang="en-US" sz="2000" dirty="0" err="1">
                <a:solidFill>
                  <a:prstClr val="white"/>
                </a:solidFill>
                <a:ea typeface="+mn-lt"/>
              </a:rPr>
              <a:t>urgentes</a:t>
            </a:r>
            <a:r>
              <a:rPr lang="en-US" sz="2000" dirty="0">
                <a:solidFill>
                  <a:prstClr val="white"/>
                </a:solidFill>
                <a:ea typeface="+mn-lt"/>
              </a:rPr>
              <a:t> </a:t>
            </a:r>
            <a:r>
              <a:rPr lang="en-US" sz="2000" dirty="0" err="1">
                <a:solidFill>
                  <a:prstClr val="white"/>
                </a:solidFill>
                <a:ea typeface="+mn-lt"/>
              </a:rPr>
              <a:t>sont</a:t>
            </a:r>
            <a:r>
              <a:rPr lang="en-US" sz="2000" dirty="0">
                <a:solidFill>
                  <a:prstClr val="white"/>
                </a:solidFill>
                <a:ea typeface="+mn-lt"/>
              </a:rPr>
              <a:t> </a:t>
            </a:r>
            <a:r>
              <a:rPr lang="en-US" sz="2000" dirty="0" err="1">
                <a:solidFill>
                  <a:prstClr val="white"/>
                </a:solidFill>
                <a:ea typeface="+mn-lt"/>
              </a:rPr>
              <a:t>nécessaires</a:t>
            </a:r>
            <a:r>
              <a:rPr lang="en-US" sz="2000" dirty="0">
                <a:solidFill>
                  <a:prstClr val="white"/>
                </a:solidFill>
                <a:ea typeface="+mn-lt"/>
              </a:rPr>
              <a:t> pour </a:t>
            </a:r>
            <a:r>
              <a:rPr lang="en-US" sz="2000" dirty="0" err="1">
                <a:solidFill>
                  <a:prstClr val="white"/>
                </a:solidFill>
                <a:ea typeface="+mn-lt"/>
              </a:rPr>
              <a:t>améliorer</a:t>
            </a:r>
            <a:r>
              <a:rPr lang="en-US" sz="2000" dirty="0">
                <a:solidFill>
                  <a:prstClr val="white"/>
                </a:solidFill>
                <a:ea typeface="+mn-lt"/>
              </a:rPr>
              <a:t> la gestion de </a:t>
            </a:r>
            <a:r>
              <a:rPr lang="en-US" sz="2000" dirty="0" err="1">
                <a:solidFill>
                  <a:prstClr val="white"/>
                </a:solidFill>
                <a:ea typeface="+mn-lt"/>
              </a:rPr>
              <a:t>l'eau</a:t>
            </a:r>
            <a:r>
              <a:rPr lang="en-US" sz="2000" dirty="0">
                <a:solidFill>
                  <a:prstClr val="white"/>
                </a:solidFill>
                <a:ea typeface="+mn-lt"/>
              </a:rPr>
              <a:t> dans </a:t>
            </a:r>
            <a:r>
              <a:rPr lang="en-US" sz="2000" dirty="0" err="1">
                <a:solidFill>
                  <a:prstClr val="white"/>
                </a:solidFill>
                <a:ea typeface="+mn-lt"/>
              </a:rPr>
              <a:t>l'agriculture</a:t>
            </a:r>
            <a:r>
              <a:rPr lang="en-US" sz="2000" dirty="0">
                <a:solidFill>
                  <a:prstClr val="white"/>
                </a:solidFill>
                <a:ea typeface="+mn-lt"/>
              </a:rPr>
              <a:t> et la </a:t>
            </a:r>
            <a:r>
              <a:rPr lang="en-US" sz="2000" dirty="0" err="1">
                <a:solidFill>
                  <a:prstClr val="white"/>
                </a:solidFill>
                <a:ea typeface="+mn-lt"/>
              </a:rPr>
              <a:t>rendre</a:t>
            </a:r>
            <a:r>
              <a:rPr lang="en-US" sz="2000" dirty="0">
                <a:solidFill>
                  <a:prstClr val="white"/>
                </a:solidFill>
                <a:ea typeface="+mn-lt"/>
              </a:rPr>
              <a:t> plus </a:t>
            </a:r>
            <a:r>
              <a:rPr lang="en-US" sz="2000" dirty="0" err="1">
                <a:solidFill>
                  <a:prstClr val="white"/>
                </a:solidFill>
                <a:ea typeface="+mn-lt"/>
              </a:rPr>
              <a:t>résiliente</a:t>
            </a:r>
            <a:r>
              <a:rPr lang="en-US" sz="2000" dirty="0">
                <a:solidFill>
                  <a:prstClr val="white"/>
                </a:solidFill>
                <a:ea typeface="+mn-lt"/>
              </a:rPr>
              <a:t>, </a:t>
            </a:r>
            <a:r>
              <a:rPr lang="en-US" sz="2000" dirty="0" err="1">
                <a:solidFill>
                  <a:prstClr val="white"/>
                </a:solidFill>
                <a:ea typeface="+mn-lt"/>
              </a:rPr>
              <a:t>en</a:t>
            </a:r>
            <a:r>
              <a:rPr lang="en-US" sz="2000" dirty="0">
                <a:solidFill>
                  <a:prstClr val="white"/>
                </a:solidFill>
                <a:ea typeface="+mn-lt"/>
              </a:rPr>
              <a:t> particulier dans les </a:t>
            </a:r>
            <a:r>
              <a:rPr lang="en-US" sz="2000" dirty="0" err="1">
                <a:solidFill>
                  <a:prstClr val="white"/>
                </a:solidFill>
                <a:ea typeface="+mn-lt"/>
              </a:rPr>
              <a:t>régions</a:t>
            </a:r>
            <a:r>
              <a:rPr lang="en-US" sz="2000" dirty="0">
                <a:solidFill>
                  <a:prstClr val="white"/>
                </a:solidFill>
                <a:ea typeface="+mn-lt"/>
              </a:rPr>
              <a:t> </a:t>
            </a:r>
            <a:r>
              <a:rPr lang="en-US" sz="2000" dirty="0" err="1">
                <a:solidFill>
                  <a:prstClr val="white"/>
                </a:solidFill>
                <a:ea typeface="+mn-lt"/>
              </a:rPr>
              <a:t>où</a:t>
            </a:r>
            <a:r>
              <a:rPr lang="en-US" sz="2000" dirty="0">
                <a:solidFill>
                  <a:prstClr val="white"/>
                </a:solidFill>
                <a:ea typeface="+mn-lt"/>
              </a:rPr>
              <a:t> </a:t>
            </a:r>
            <a:r>
              <a:rPr lang="en-US" sz="2000" dirty="0" err="1">
                <a:solidFill>
                  <a:prstClr val="white"/>
                </a:solidFill>
                <a:ea typeface="+mn-lt"/>
              </a:rPr>
              <a:t>l'eau</a:t>
            </a:r>
            <a:r>
              <a:rPr lang="en-US" sz="2000" dirty="0">
                <a:solidFill>
                  <a:prstClr val="white"/>
                </a:solidFill>
                <a:ea typeface="+mn-lt"/>
              </a:rPr>
              <a:t> </a:t>
            </a:r>
            <a:r>
              <a:rPr lang="en-US" sz="2000" dirty="0" err="1">
                <a:solidFill>
                  <a:prstClr val="white"/>
                </a:solidFill>
                <a:ea typeface="+mn-lt"/>
              </a:rPr>
              <a:t>est</a:t>
            </a:r>
            <a:r>
              <a:rPr lang="en-US" sz="2000" dirty="0">
                <a:solidFill>
                  <a:prstClr val="white"/>
                </a:solidFill>
                <a:ea typeface="+mn-lt"/>
              </a:rPr>
              <a:t> rare.</a:t>
            </a:r>
          </a:p>
          <a:p>
            <a:pPr marL="380990" indent="-380990" defTabSz="914377"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white"/>
                </a:solidFill>
                <a:ea typeface="+mn-lt"/>
              </a:rPr>
              <a:t>Une transformation </a:t>
            </a:r>
            <a:r>
              <a:rPr lang="en-US" sz="2000" dirty="0" err="1">
                <a:solidFill>
                  <a:prstClr val="white"/>
                </a:solidFill>
                <a:ea typeface="+mn-lt"/>
              </a:rPr>
              <a:t>urgente</a:t>
            </a:r>
            <a:r>
              <a:rPr lang="en-US" sz="2000" dirty="0">
                <a:solidFill>
                  <a:prstClr val="white"/>
                </a:solidFill>
                <a:ea typeface="+mn-lt"/>
              </a:rPr>
              <a:t> et </a:t>
            </a:r>
            <a:r>
              <a:rPr lang="en-US" sz="2000" dirty="0" err="1">
                <a:solidFill>
                  <a:prstClr val="white"/>
                </a:solidFill>
                <a:ea typeface="+mn-lt"/>
              </a:rPr>
              <a:t>globale</a:t>
            </a:r>
            <a:r>
              <a:rPr lang="en-US" sz="2000" dirty="0">
                <a:solidFill>
                  <a:prstClr val="white"/>
                </a:solidFill>
                <a:ea typeface="+mn-lt"/>
              </a:rPr>
              <a:t> des </a:t>
            </a:r>
            <a:r>
              <a:rPr lang="en-US" sz="2000" dirty="0" err="1">
                <a:solidFill>
                  <a:prstClr val="white"/>
                </a:solidFill>
                <a:ea typeface="+mn-lt"/>
              </a:rPr>
              <a:t>systèmes</a:t>
            </a:r>
            <a:r>
              <a:rPr lang="en-US" sz="2000" dirty="0">
                <a:solidFill>
                  <a:prstClr val="white"/>
                </a:solidFill>
                <a:ea typeface="+mn-lt"/>
              </a:rPr>
              <a:t> </a:t>
            </a:r>
            <a:r>
              <a:rPr lang="en-US" sz="2000" dirty="0" err="1">
                <a:solidFill>
                  <a:prstClr val="white"/>
                </a:solidFill>
                <a:ea typeface="+mn-lt"/>
              </a:rPr>
              <a:t>alimentaires</a:t>
            </a:r>
            <a:r>
              <a:rPr lang="en-US" sz="2000" dirty="0">
                <a:solidFill>
                  <a:prstClr val="white"/>
                </a:solidFill>
                <a:ea typeface="+mn-lt"/>
              </a:rPr>
              <a:t> </a:t>
            </a:r>
            <a:r>
              <a:rPr lang="en-US" sz="2000" dirty="0" err="1">
                <a:solidFill>
                  <a:prstClr val="white"/>
                </a:solidFill>
                <a:ea typeface="+mn-lt"/>
              </a:rPr>
              <a:t>est</a:t>
            </a:r>
            <a:r>
              <a:rPr lang="en-US" sz="2000" dirty="0">
                <a:solidFill>
                  <a:prstClr val="white"/>
                </a:solidFill>
                <a:ea typeface="+mn-lt"/>
              </a:rPr>
              <a:t> indispensable.</a:t>
            </a:r>
          </a:p>
          <a:p>
            <a:pPr marL="380990" indent="-380990" defTabSz="914377"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endParaRPr lang="en-GB" sz="2000" dirty="0">
              <a:solidFill>
                <a:prstClr val="white"/>
              </a:solidFill>
              <a:ea typeface="+mn-lt"/>
            </a:endParaRPr>
          </a:p>
          <a:p>
            <a:pPr marL="380990" indent="-380990" defTabSz="914377"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GB" sz="2000" b="1" dirty="0">
                <a:solidFill>
                  <a:srgbClr val="FFC000"/>
                </a:solidFill>
                <a:ea typeface="+mn-lt"/>
              </a:rPr>
              <a:t>WASAG </a:t>
            </a:r>
            <a:r>
              <a:rPr lang="en-GB" sz="2000" b="1" dirty="0" err="1">
                <a:solidFill>
                  <a:srgbClr val="FFC000"/>
                </a:solidFill>
                <a:ea typeface="+mn-lt"/>
              </a:rPr>
              <a:t>offre</a:t>
            </a:r>
            <a:r>
              <a:rPr lang="en-GB" sz="2000" b="1" dirty="0">
                <a:solidFill>
                  <a:srgbClr val="FFC000"/>
                </a:solidFill>
                <a:ea typeface="+mn-lt"/>
              </a:rPr>
              <a:t> un cadre de collaboration (www.fao.org/wasag)</a:t>
            </a:r>
            <a:endParaRPr lang="en-US" sz="2000" b="1" dirty="0">
              <a:solidFill>
                <a:srgbClr val="FFC000"/>
              </a:solidFill>
              <a:ea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21892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350" y="844898"/>
            <a:ext cx="6661956" cy="1109112"/>
          </a:xfrm>
        </p:spPr>
        <p:txBody>
          <a:bodyPr>
            <a:noAutofit/>
          </a:bodyPr>
          <a:lstStyle/>
          <a:p>
            <a:pPr defTabSz="544145"/>
            <a:r>
              <a:rPr lang="fr-FR" sz="2800" b="1">
                <a:solidFill>
                  <a:srgbClr val="FFBF17"/>
                </a:solidFill>
                <a:latin typeface="+mn-lt"/>
              </a:rPr>
              <a:t>Pour plus d’informations : </a:t>
            </a:r>
            <a:r>
              <a:rPr lang="en-US" sz="2800" b="1">
                <a:solidFill>
                  <a:srgbClr val="FFBF17"/>
                </a:solidFill>
                <a:latin typeface="+mn-lt"/>
              </a:rPr>
              <a:t>Publication du WASAG sur </a:t>
            </a:r>
            <a:r>
              <a:rPr lang="en-US" sz="2800" b="1" err="1">
                <a:solidFill>
                  <a:srgbClr val="FFBF17"/>
                </a:solidFill>
                <a:latin typeface="+mn-lt"/>
              </a:rPr>
              <a:t>l'utilisation</a:t>
            </a:r>
            <a:r>
              <a:rPr lang="en-US" sz="2800" b="1">
                <a:solidFill>
                  <a:srgbClr val="FFBF17"/>
                </a:solidFill>
                <a:latin typeface="+mn-lt"/>
              </a:rPr>
              <a:t> durable de </a:t>
            </a:r>
            <a:r>
              <a:rPr lang="en-US" sz="2800" b="1" err="1">
                <a:solidFill>
                  <a:srgbClr val="FFBF17"/>
                </a:solidFill>
                <a:latin typeface="+mn-lt"/>
              </a:rPr>
              <a:t>l'eau</a:t>
            </a:r>
            <a:r>
              <a:rPr lang="en-US" sz="2800" b="1">
                <a:solidFill>
                  <a:srgbClr val="FFBF17"/>
                </a:solidFill>
                <a:latin typeface="+mn-lt"/>
              </a:rPr>
              <a:t> dans </a:t>
            </a:r>
            <a:r>
              <a:rPr lang="en-US" sz="2800" b="1" err="1">
                <a:solidFill>
                  <a:srgbClr val="FFBF17"/>
                </a:solidFill>
                <a:latin typeface="+mn-lt"/>
              </a:rPr>
              <a:t>l'agriculture</a:t>
            </a:r>
            <a:r>
              <a:rPr lang="en-US" sz="2800" b="1">
                <a:solidFill>
                  <a:srgbClr val="FFBF17"/>
                </a:solidFill>
                <a:latin typeface="+mn-lt"/>
              </a:rPr>
              <a:t> 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9350" y="2218765"/>
            <a:ext cx="6661955" cy="1109112"/>
          </a:xfrm>
        </p:spPr>
        <p:txBody>
          <a:bodyPr>
            <a:normAutofit fontScale="92500" lnSpcReduction="10000"/>
          </a:bodyPr>
          <a:lstStyle/>
          <a:p>
            <a:pPr marL="0" indent="0" defTabSz="544145">
              <a:buNone/>
            </a:pPr>
            <a:r>
              <a:rPr lang="en-US" i="1">
                <a:solidFill>
                  <a:schemeClr val="bg1"/>
                </a:solidFill>
                <a:ea typeface="+mj-ea"/>
                <a:cs typeface="+mj-cs"/>
              </a:rPr>
              <a:t>Les </a:t>
            </a:r>
            <a:r>
              <a:rPr lang="en-US" i="1" err="1">
                <a:solidFill>
                  <a:schemeClr val="bg1"/>
                </a:solidFill>
                <a:ea typeface="+mj-ea"/>
                <a:cs typeface="+mj-cs"/>
              </a:rPr>
              <a:t>améliorations</a:t>
            </a:r>
            <a:r>
              <a:rPr lang="en-US" i="1">
                <a:solidFill>
                  <a:schemeClr val="bg1"/>
                </a:solidFill>
                <a:ea typeface="+mj-ea"/>
                <a:cs typeface="+mj-cs"/>
              </a:rPr>
              <a:t> de la </a:t>
            </a:r>
            <a:r>
              <a:rPr lang="en-US" i="1" err="1">
                <a:solidFill>
                  <a:schemeClr val="bg1"/>
                </a:solidFill>
                <a:ea typeface="+mj-ea"/>
                <a:cs typeface="+mj-cs"/>
              </a:rPr>
              <a:t>productivité</a:t>
            </a:r>
            <a:r>
              <a:rPr lang="en-US" i="1">
                <a:solidFill>
                  <a:schemeClr val="bg1"/>
                </a:solidFill>
                <a:ea typeface="+mj-ea"/>
                <a:cs typeface="+mj-cs"/>
              </a:rPr>
              <a:t> de </a:t>
            </a:r>
            <a:r>
              <a:rPr lang="en-US" i="1" err="1">
                <a:solidFill>
                  <a:schemeClr val="bg1"/>
                </a:solidFill>
                <a:ea typeface="+mj-ea"/>
                <a:cs typeface="+mj-cs"/>
              </a:rPr>
              <a:t>l'eau</a:t>
            </a:r>
            <a:r>
              <a:rPr lang="en-US" i="1">
                <a:solidFill>
                  <a:schemeClr val="bg1"/>
                </a:solidFill>
                <a:ea typeface="+mj-ea"/>
                <a:cs typeface="+mj-cs"/>
              </a:rPr>
              <a:t> </a:t>
            </a:r>
            <a:r>
              <a:rPr lang="en-US" i="1" err="1">
                <a:solidFill>
                  <a:schemeClr val="bg1"/>
                </a:solidFill>
                <a:ea typeface="+mj-ea"/>
                <a:cs typeface="+mj-cs"/>
              </a:rPr>
              <a:t>peuvent-elles</a:t>
            </a:r>
            <a:r>
              <a:rPr lang="en-US" i="1">
                <a:solidFill>
                  <a:schemeClr val="bg1"/>
                </a:solidFill>
                <a:ea typeface="+mj-ea"/>
                <a:cs typeface="+mj-cs"/>
              </a:rPr>
              <a:t> nous </a:t>
            </a:r>
            <a:r>
              <a:rPr lang="en-US" i="1" err="1">
                <a:solidFill>
                  <a:schemeClr val="bg1"/>
                </a:solidFill>
                <a:ea typeface="+mj-ea"/>
                <a:cs typeface="+mj-cs"/>
              </a:rPr>
              <a:t>sauver</a:t>
            </a:r>
            <a:r>
              <a:rPr lang="en-US" i="1">
                <a:solidFill>
                  <a:schemeClr val="bg1"/>
                </a:solidFill>
                <a:ea typeface="+mj-ea"/>
                <a:cs typeface="+mj-cs"/>
              </a:rPr>
              <a:t> de la </a:t>
            </a:r>
            <a:r>
              <a:rPr lang="en-US" i="1" err="1">
                <a:solidFill>
                  <a:schemeClr val="bg1"/>
                </a:solidFill>
                <a:ea typeface="+mj-ea"/>
                <a:cs typeface="+mj-cs"/>
              </a:rPr>
              <a:t>pénurie</a:t>
            </a:r>
            <a:r>
              <a:rPr lang="en-US" i="1">
                <a:solidFill>
                  <a:schemeClr val="bg1"/>
                </a:solidFill>
                <a:ea typeface="+mj-ea"/>
                <a:cs typeface="+mj-cs"/>
              </a:rPr>
              <a:t> </a:t>
            </a:r>
            <a:r>
              <a:rPr lang="en-US" i="1" err="1">
                <a:solidFill>
                  <a:schemeClr val="bg1"/>
                </a:solidFill>
                <a:ea typeface="+mj-ea"/>
                <a:cs typeface="+mj-cs"/>
              </a:rPr>
              <a:t>mondiale</a:t>
            </a:r>
            <a:r>
              <a:rPr lang="en-US" i="1">
                <a:solidFill>
                  <a:schemeClr val="bg1"/>
                </a:solidFill>
                <a:ea typeface="+mj-ea"/>
                <a:cs typeface="+mj-cs"/>
              </a:rPr>
              <a:t> </a:t>
            </a:r>
            <a:r>
              <a:rPr lang="en-US" i="1" err="1">
                <a:solidFill>
                  <a:schemeClr val="bg1"/>
                </a:solidFill>
                <a:ea typeface="+mj-ea"/>
                <a:cs typeface="+mj-cs"/>
              </a:rPr>
              <a:t>d'eau</a:t>
            </a:r>
            <a:r>
              <a:rPr lang="en-US" i="1">
                <a:solidFill>
                  <a:schemeClr val="bg1"/>
                </a:solidFill>
                <a:ea typeface="+mj-ea"/>
                <a:cs typeface="+mj-cs"/>
              </a:rPr>
              <a:t> ?</a:t>
            </a:r>
          </a:p>
          <a:p>
            <a:pPr marL="0" indent="0">
              <a:buNone/>
            </a:pPr>
            <a:endParaRPr lang="fr-FR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3C7C525-1291-6856-2C81-4CFF29065FD6}"/>
              </a:ext>
            </a:extLst>
          </p:cNvPr>
          <p:cNvCxnSpPr>
            <a:cxnSpLocks/>
          </p:cNvCxnSpPr>
          <p:nvPr/>
        </p:nvCxnSpPr>
        <p:spPr>
          <a:xfrm>
            <a:off x="726233" y="3788700"/>
            <a:ext cx="3117979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F6225A66-9AEC-31E4-7A93-2EEF8CFB63E5}"/>
              </a:ext>
            </a:extLst>
          </p:cNvPr>
          <p:cNvSpPr txBox="1"/>
          <p:nvPr/>
        </p:nvSpPr>
        <p:spPr>
          <a:xfrm>
            <a:off x="632927" y="3794879"/>
            <a:ext cx="44056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544145">
              <a:spcBef>
                <a:spcPct val="0"/>
              </a:spcBef>
              <a:defRPr/>
            </a:pPr>
            <a:r>
              <a:rPr lang="en-GB" sz="2800" b="1">
                <a:solidFill>
                  <a:srgbClr val="FFBF17"/>
                </a:solidFill>
                <a:latin typeface="Franklin Gothic Medium"/>
                <a:cs typeface="Franklin Gothic Medium"/>
              </a:rPr>
              <a:t>Merci pour </a:t>
            </a:r>
            <a:r>
              <a:rPr lang="en-GB" sz="2800" b="1" err="1">
                <a:solidFill>
                  <a:srgbClr val="FFBF17"/>
                </a:solidFill>
                <a:latin typeface="Franklin Gothic Medium"/>
                <a:cs typeface="Franklin Gothic Medium"/>
              </a:rPr>
              <a:t>votre</a:t>
            </a:r>
            <a:r>
              <a:rPr lang="en-GB" sz="2800" b="1">
                <a:solidFill>
                  <a:srgbClr val="FFBF17"/>
                </a:solidFill>
                <a:latin typeface="Franklin Gothic Medium"/>
                <a:cs typeface="Franklin Gothic Medium"/>
              </a:rPr>
              <a:t> attention!</a:t>
            </a:r>
            <a:endParaRPr lang="en-US" sz="2800" b="1">
              <a:solidFill>
                <a:srgbClr val="FFBF17"/>
              </a:solidFill>
              <a:latin typeface="Franklin Gothic Medium"/>
              <a:cs typeface="Franklin Gothic Medium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FBB76F5-E3D3-7047-A03E-6FFC09D27B44}"/>
              </a:ext>
            </a:extLst>
          </p:cNvPr>
          <p:cNvSpPr txBox="1"/>
          <p:nvPr/>
        </p:nvSpPr>
        <p:spPr>
          <a:xfrm>
            <a:off x="4709627" y="5714458"/>
            <a:ext cx="22416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544145">
              <a:spcBef>
                <a:spcPct val="0"/>
              </a:spcBef>
              <a:defRPr/>
            </a:pPr>
            <a:r>
              <a:rPr lang="en-GB" sz="1800" i="1">
                <a:solidFill>
                  <a:prstClr val="white"/>
                </a:solidFill>
                <a:latin typeface="Franklin Gothic Medium"/>
                <a:cs typeface="Franklin Gothic Medium"/>
              </a:rPr>
              <a:t>Ruhiza Jean Boroto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5C8DFEA-5128-C804-52BE-E8AD518D322E}"/>
              </a:ext>
            </a:extLst>
          </p:cNvPr>
          <p:cNvSpPr txBox="1"/>
          <p:nvPr/>
        </p:nvSpPr>
        <p:spPr>
          <a:xfrm>
            <a:off x="4709626" y="5987661"/>
            <a:ext cx="26615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544145">
              <a:spcBef>
                <a:spcPct val="0"/>
              </a:spcBef>
              <a:defRPr/>
            </a:pPr>
            <a:r>
              <a:rPr lang="en-US" sz="1800" i="1">
                <a:solidFill>
                  <a:srgbClr val="FFFFFF"/>
                </a:solidFill>
                <a:latin typeface="Franklin Gothic Medium"/>
                <a:cs typeface="Franklin Gothic Medium"/>
              </a:rPr>
              <a:t>Water-Scarcity@fao.org</a:t>
            </a:r>
          </a:p>
          <a:p>
            <a:pPr defTabSz="544145">
              <a:spcBef>
                <a:spcPct val="0"/>
              </a:spcBef>
              <a:defRPr/>
            </a:pPr>
            <a:r>
              <a:rPr lang="en-US" sz="1800" i="1">
                <a:solidFill>
                  <a:srgbClr val="FFFFFF"/>
                </a:solidFill>
                <a:latin typeface="Franklin Gothic Medium"/>
                <a:cs typeface="Franklin Gothic Medium"/>
              </a:rPr>
              <a:t>fao.org/</a:t>
            </a:r>
            <a:r>
              <a:rPr lang="en-US" sz="1800" i="1" err="1">
                <a:solidFill>
                  <a:srgbClr val="FFFFFF"/>
                </a:solidFill>
                <a:latin typeface="Franklin Gothic Medium"/>
                <a:cs typeface="Franklin Gothic Medium"/>
              </a:rPr>
              <a:t>wasag</a:t>
            </a:r>
            <a:endParaRPr lang="en-US" sz="1800" i="1">
              <a:solidFill>
                <a:srgbClr val="FFFFFF"/>
              </a:solidFill>
              <a:latin typeface="Franklin Gothic Medium"/>
              <a:cs typeface="Franklin Gothic Medium"/>
            </a:endParaRPr>
          </a:p>
        </p:txBody>
      </p:sp>
      <p:pic>
        <p:nvPicPr>
          <p:cNvPr id="16" name="Picture 49">
            <a:extLst>
              <a:ext uri="{FF2B5EF4-FFF2-40B4-BE49-F238E27FC236}">
                <a16:creationId xmlns:a16="http://schemas.microsoft.com/office/drawing/2014/main" id="{7F1B7C05-4F5D-BF0A-8BE3-14E29390D5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5057" y="1076489"/>
            <a:ext cx="3534016" cy="500730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2C551BA-F9D3-C232-9EB1-102523E1A24E}"/>
              </a:ext>
            </a:extLst>
          </p:cNvPr>
          <p:cNvSpPr txBox="1"/>
          <p:nvPr/>
        </p:nvSpPr>
        <p:spPr>
          <a:xfrm>
            <a:off x="7303538" y="6273225"/>
            <a:ext cx="35340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544145">
              <a:spcBef>
                <a:spcPct val="0"/>
              </a:spcBef>
              <a:defRPr/>
            </a:pPr>
            <a:r>
              <a:rPr lang="en-US" sz="1400" i="1">
                <a:latin typeface="Franklin Gothic Medium"/>
                <a:cs typeface="Franklin Gothic Medium"/>
              </a:rPr>
              <a:t>fao.org/</a:t>
            </a:r>
            <a:r>
              <a:rPr lang="en-US" sz="1400" i="1" err="1">
                <a:latin typeface="Franklin Gothic Medium"/>
                <a:cs typeface="Franklin Gothic Medium"/>
              </a:rPr>
              <a:t>wasag</a:t>
            </a:r>
            <a:r>
              <a:rPr lang="en-US" sz="1400" i="1">
                <a:latin typeface="Franklin Gothic Medium"/>
                <a:cs typeface="Franklin Gothic Medium"/>
              </a:rPr>
              <a:t>/resources/publications</a:t>
            </a:r>
          </a:p>
          <a:p>
            <a:pPr defTabSz="544145">
              <a:spcBef>
                <a:spcPct val="0"/>
              </a:spcBef>
              <a:defRPr/>
            </a:pPr>
            <a:endParaRPr lang="en-US" sz="1800" i="1">
              <a:solidFill>
                <a:srgbClr val="FFFFFF"/>
              </a:solidFill>
              <a:latin typeface="Franklin Gothic Medium"/>
              <a:cs typeface="Franklin Gothic Medium"/>
            </a:endParaRPr>
          </a:p>
        </p:txBody>
      </p:sp>
    </p:spTree>
    <p:extLst>
      <p:ext uri="{BB962C8B-B14F-4D97-AF65-F5344CB8AC3E}">
        <p14:creationId xmlns:p14="http://schemas.microsoft.com/office/powerpoint/2010/main" val="2720384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88F54BAFE2F114480A20DBE23625A73" ma:contentTypeVersion="16" ma:contentTypeDescription="Crée un document." ma:contentTypeScope="" ma:versionID="59b74b9674f9962f688d6d1a49838b00">
  <xsd:schema xmlns:xsd="http://www.w3.org/2001/XMLSchema" xmlns:xs="http://www.w3.org/2001/XMLSchema" xmlns:p="http://schemas.microsoft.com/office/2006/metadata/properties" xmlns:ns2="295931b1-e92a-4b22-acd3-5536491a8c2a" xmlns:ns3="7ac0b51b-7cd2-4e3f-9a80-a270391ff631" targetNamespace="http://schemas.microsoft.com/office/2006/metadata/properties" ma:root="true" ma:fieldsID="8cf4c94e049f51def7bf5bd756035856" ns2:_="" ns3:_="">
    <xsd:import namespace="295931b1-e92a-4b22-acd3-5536491a8c2a"/>
    <xsd:import namespace="7ac0b51b-7cd2-4e3f-9a80-a270391ff631"/>
    <xsd:element name="properties">
      <xsd:complexType>
        <xsd:sequence>
          <xsd:element name="documentManagement">
            <xsd:complexType>
              <xsd:all>
                <xsd:element ref="ns2:_Flow_SignoffStatus" minOccurs="0"/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5931b1-e92a-4b22-acd3-5536491a8c2a" elementFormDefault="qualified">
    <xsd:import namespace="http://schemas.microsoft.com/office/2006/documentManagement/types"/>
    <xsd:import namespace="http://schemas.microsoft.com/office/infopath/2007/PartnerControls"/>
    <xsd:element name="_Flow_SignoffStatus" ma:index="8" nillable="true" ma:displayName="Stato consenso" ma:internalName="Stato_x0020_consenso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4" nillable="true" ma:taxonomy="true" ma:internalName="lcf76f155ced4ddcb4097134ff3c332f" ma:taxonomyFieldName="MediaServiceImageTags" ma:displayName="Balises d’images" ma:readOnly="false" ma:fieldId="{5cf76f15-5ced-4ddc-b409-7134ff3c332f}" ma:taxonomyMulti="true" ma:sspId="f40eee1e-ad38-437e-be40-fc9f033adc9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c0b51b-7cd2-4e3f-9a80-a270391ff631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d6a7026c-9acb-42a7-81b8-468e36ec354e}" ma:internalName="TaxCatchAll" ma:showField="CatchAllData" ma:web="7ac0b51b-7cd2-4e3f-9a80-a270391ff63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295931b1-e92a-4b22-acd3-5536491a8c2a" xsi:nil="true"/>
    <TaxCatchAll xmlns="7ac0b51b-7cd2-4e3f-9a80-a270391ff631" xsi:nil="true"/>
    <lcf76f155ced4ddcb4097134ff3c332f xmlns="295931b1-e92a-4b22-acd3-5536491a8c2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D813123-40B7-48FE-B698-CDD4095DC240}"/>
</file>

<file path=customXml/itemProps2.xml><?xml version="1.0" encoding="utf-8"?>
<ds:datastoreItem xmlns:ds="http://schemas.openxmlformats.org/officeDocument/2006/customXml" ds:itemID="{461156A8-BFBC-4909-B98C-450F8ACD2C08}"/>
</file>

<file path=customXml/itemProps3.xml><?xml version="1.0" encoding="utf-8"?>
<ds:datastoreItem xmlns:ds="http://schemas.openxmlformats.org/officeDocument/2006/customXml" ds:itemID="{34F414A8-1BF4-419B-B790-CB9C3E68D1BC}"/>
</file>

<file path=docProps/app.xml><?xml version="1.0" encoding="utf-8"?>
<Properties xmlns="http://schemas.openxmlformats.org/officeDocument/2006/extended-properties" xmlns:vt="http://schemas.openxmlformats.org/officeDocument/2006/docPropsVTypes">
  <TotalTime>1271</TotalTime>
  <Words>1100</Words>
  <Application>Microsoft Office PowerPoint</Application>
  <PresentationFormat>Widescreen</PresentationFormat>
  <Paragraphs>71</Paragraphs>
  <Slides>9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Franklin Gothic Medium</vt:lpstr>
      <vt:lpstr>Office Theme</vt:lpstr>
      <vt:lpstr>LA  GESTION DE L’EAU POUR L’AGRICULTURE DANS UN CONTEXTE DE CHANGEMENT CLIMATIQUE</vt:lpstr>
      <vt:lpstr>Eau, agriculture et changement climatique</vt:lpstr>
      <vt:lpstr>www.fao.org/wasag  En Octobre 2024, les pays membres de la FAO ont adopté la Déclaration de Rome sur la pénurie de l’eau dans l’agriculture: tous les sept groupes régionaux (Afrique;Amérique du Nord; Amérique Latine et Caraïbes;  Asie; Europe; Moyen Orient et le Pacifique Sud-Ouest) sont représentés au Comité de Direction et au Comité technique de WASAG! </vt:lpstr>
      <vt:lpstr>La pénurie d'eau : un point d'entrée pour aborder l'adaptation de l'agriculture dans le contexte du changement climatique</vt:lpstr>
      <vt:lpstr>Des réponses urgentes sont nécessaires</vt:lpstr>
      <vt:lpstr>Des réponses urgentes sont nécessaires (suite)</vt:lpstr>
      <vt:lpstr>Productivité de l’eau à différentes échelles</vt:lpstr>
      <vt:lpstr>Conclusion</vt:lpstr>
      <vt:lpstr>Pour plus d’informations : Publication du WASAG sur l'utilisation durable de l'eau dans l'agriculture 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Insérer votre titre</dc:title>
  <dc:creator>octave matamba</dc:creator>
  <cp:lastModifiedBy>Boroto, Ruhiza (NSL)</cp:lastModifiedBy>
  <cp:revision>8</cp:revision>
  <dcterms:created xsi:type="dcterms:W3CDTF">2025-01-20T17:36:47Z</dcterms:created>
  <dcterms:modified xsi:type="dcterms:W3CDTF">2025-11-19T09:37:35Z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0x010100388F54BAFE2F114480A20DBE23625A73</vt:lpwstr>
  </property>
</Properties>
</file>