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893" r:id="rId6"/>
    <p:sldId id="260" r:id="rId7"/>
    <p:sldId id="261" r:id="rId8"/>
    <p:sldId id="262" r:id="rId9"/>
    <p:sldId id="263" r:id="rId10"/>
    <p:sldId id="264" r:id="rId11"/>
    <p:sldId id="265" r:id="rId12"/>
    <p:sldId id="266" r:id="rId13"/>
    <p:sldId id="267" r:id="rId14"/>
    <p:sldId id="268" r:id="rId15"/>
    <p:sldId id="269" r:id="rId16"/>
    <p:sldId id="894" r:id="rId17"/>
    <p:sldId id="270" r:id="rId18"/>
    <p:sldId id="892" r:id="rId19"/>
    <p:sldId id="891" r:id="rId20"/>
    <p:sldId id="890" r:id="rId21"/>
    <p:sldId id="271" r:id="rId22"/>
    <p:sldId id="272" r:id="rId23"/>
  </p:sldIdLst>
  <p:sldSz cx="12192000" cy="6858000"/>
  <p:notesSz cx="6858000" cy="9144000"/>
  <p:embeddedFontLst>
    <p:embeddedFont>
      <p:font typeface="ＭＳ Ｐゴシック" panose="020B0600070205080204" pitchFamily="34" charset="-128"/>
      <p:regular r:id="rId25"/>
    </p:embeddedFont>
    <p:embeddedFont>
      <p:font typeface="Arial Black" panose="020B0A04020102020204" pitchFamily="34" charset="0"/>
      <p:regular r:id="rId26"/>
      <p:bold r:id="rId27"/>
    </p:embeddedFont>
    <p:embeddedFont>
      <p:font typeface="Corben" panose="020B0604020202020204" charset="0"/>
      <p:bold r:id="rId28"/>
    </p:embeddedFont>
    <p:embeddedFont>
      <p:font typeface="Roboto" panose="02000000000000000000" pitchFamily="2" charset="0"/>
      <p:regular r:id="rId29"/>
      <p:bold r:id="rId30"/>
      <p:italic r:id="rId31"/>
      <p:boldItalic r:id="rId32"/>
    </p:embeddedFont>
    <p:embeddedFont>
      <p:font typeface="Tahoma" panose="020B0604030504040204" pitchFamily="34" charset="0"/>
      <p:regular r:id="rId33"/>
      <p:bold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gvcz78Bn4/pneD/fZoVyd+KDj8z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BA0CAC0-3078-4325-B981-737E8C3F52BF}">
  <a:tblStyle styleId="{0BA0CAC0-3078-4325-B981-737E8C3F52BF}"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customschemas.google.com/relationships/presentationmetadata" Target="meta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heme" Target="theme/theme1.xml"/><Relationship Id="rId47"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40" Type="http://schemas.openxmlformats.org/officeDocument/2006/relationships/presProps" Target="presProps.xml"/><Relationship Id="rId45"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46"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sengZe, Armand (FAOSFC)" userId="4dc5f8ea-4f4b-4e7c-879f-231a65ca0b14" providerId="ADAL" clId="{A7B82E9C-7713-4444-B1CC-29244DBB1698}"/>
    <pc:docChg chg="modSld">
      <pc:chgData name="AssengZe, Armand (FAOSFC)" userId="4dc5f8ea-4f4b-4e7c-879f-231a65ca0b14" providerId="ADAL" clId="{A7B82E9C-7713-4444-B1CC-29244DBB1698}" dt="2025-11-19T07:37:25.224" v="34" actId="20577"/>
      <pc:docMkLst>
        <pc:docMk/>
      </pc:docMkLst>
      <pc:sldChg chg="modSp mod">
        <pc:chgData name="AssengZe, Armand (FAOSFC)" userId="4dc5f8ea-4f4b-4e7c-879f-231a65ca0b14" providerId="ADAL" clId="{A7B82E9C-7713-4444-B1CC-29244DBB1698}" dt="2025-11-19T07:37:25.224" v="34" actId="20577"/>
        <pc:sldMkLst>
          <pc:docMk/>
          <pc:sldMk cId="0" sldId="256"/>
        </pc:sldMkLst>
        <pc:spChg chg="mod">
          <ac:chgData name="AssengZe, Armand (FAOSFC)" userId="4dc5f8ea-4f4b-4e7c-879f-231a65ca0b14" providerId="ADAL" clId="{A7B82E9C-7713-4444-B1CC-29244DBB1698}" dt="2025-11-19T07:37:25.224" v="34" actId="20577"/>
          <ac:spMkLst>
            <pc:docMk/>
            <pc:sldMk cId="0" sldId="256"/>
            <ac:spMk id="9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4460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3648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2022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6237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763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84" name="Google Shape;284;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Vide">
  <p:cSld name="Vide">
    <p:spTree>
      <p:nvGrpSpPr>
        <p:cNvPr id="1" name="Shape 15"/>
        <p:cNvGrpSpPr/>
        <p:nvPr/>
      </p:nvGrpSpPr>
      <p:grpSpPr>
        <a:xfrm>
          <a:off x="0" y="0"/>
          <a:ext cx="0" cy="0"/>
          <a:chOff x="0" y="0"/>
          <a:chExt cx="0" cy="0"/>
        </a:xfrm>
      </p:grpSpPr>
      <p:sp>
        <p:nvSpPr>
          <p:cNvPr id="16" name="Google Shape;16;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a:t>
            </a:fld>
            <a:endParaRPr/>
          </a:p>
        </p:txBody>
      </p:sp>
      <p:sp>
        <p:nvSpPr>
          <p:cNvPr id="19" name="Google Shape;19;p57"/>
          <p:cNvSpPr/>
          <p:nvPr/>
        </p:nvSpPr>
        <p:spPr>
          <a:xfrm>
            <a:off x="382964" y="3881795"/>
            <a:ext cx="11165041" cy="2209726"/>
          </a:xfrm>
          <a:custGeom>
            <a:avLst/>
            <a:gdLst/>
            <a:ahLst/>
            <a:cxnLst/>
            <a:rect l="l" t="t" r="r" b="b"/>
            <a:pathLst>
              <a:path w="11165041" h="2209726" extrusionOk="0">
                <a:moveTo>
                  <a:pt x="2253535" y="9054"/>
                </a:moveTo>
                <a:lnTo>
                  <a:pt x="4397530" y="9054"/>
                </a:lnTo>
                <a:lnTo>
                  <a:pt x="4397530" y="2209726"/>
                </a:lnTo>
                <a:lnTo>
                  <a:pt x="2253535" y="2209726"/>
                </a:lnTo>
                <a:close/>
                <a:moveTo>
                  <a:pt x="0" y="9054"/>
                </a:moveTo>
                <a:lnTo>
                  <a:pt x="2143996" y="9054"/>
                </a:lnTo>
                <a:lnTo>
                  <a:pt x="2143996" y="2209726"/>
                </a:lnTo>
                <a:lnTo>
                  <a:pt x="0" y="2209726"/>
                </a:lnTo>
                <a:close/>
                <a:moveTo>
                  <a:pt x="4508167" y="2"/>
                </a:moveTo>
                <a:lnTo>
                  <a:pt x="6652162" y="2"/>
                </a:lnTo>
                <a:lnTo>
                  <a:pt x="6652162" y="2200674"/>
                </a:lnTo>
                <a:lnTo>
                  <a:pt x="4508167" y="2200674"/>
                </a:lnTo>
                <a:close/>
                <a:moveTo>
                  <a:pt x="9021046" y="0"/>
                </a:moveTo>
                <a:lnTo>
                  <a:pt x="11165041" y="0"/>
                </a:lnTo>
                <a:lnTo>
                  <a:pt x="11165041" y="2200672"/>
                </a:lnTo>
                <a:lnTo>
                  <a:pt x="9021046" y="2200672"/>
                </a:lnTo>
                <a:close/>
                <a:moveTo>
                  <a:pt x="6767434" y="0"/>
                </a:moveTo>
                <a:lnTo>
                  <a:pt x="8911429" y="0"/>
                </a:lnTo>
                <a:lnTo>
                  <a:pt x="8911429" y="2200672"/>
                </a:lnTo>
                <a:lnTo>
                  <a:pt x="6767434" y="2200672"/>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Blank" type="obj">
  <p:cSld name="OBJECT">
    <p:bg>
      <p:bgPr>
        <a:solidFill>
          <a:schemeClr val="lt1"/>
        </a:solidFill>
        <a:effectLst/>
      </p:bgPr>
    </p:bg>
    <p:spTree>
      <p:nvGrpSpPr>
        <p:cNvPr id="1" name="Shape 20"/>
        <p:cNvGrpSpPr/>
        <p:nvPr/>
      </p:nvGrpSpPr>
      <p:grpSpPr>
        <a:xfrm>
          <a:off x="0" y="0"/>
          <a:ext cx="0" cy="0"/>
          <a:chOff x="0" y="0"/>
          <a:chExt cx="0" cy="0"/>
        </a:xfrm>
      </p:grpSpPr>
      <p:sp>
        <p:nvSpPr>
          <p:cNvPr id="21" name="Google Shape;21;p58"/>
          <p:cNvSpPr txBox="1">
            <a:spLocks noGrp="1"/>
          </p:cNvSpPr>
          <p:nvPr>
            <p:ph type="ftr" idx="11"/>
          </p:nvPr>
        </p:nvSpPr>
        <p:spPr>
          <a:xfrm>
            <a:off x="4038600" y="6356350"/>
            <a:ext cx="4114800" cy="365125"/>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58"/>
          <p:cNvSpPr txBox="1">
            <a:spLocks noGrp="1"/>
          </p:cNvSpPr>
          <p:nvPr>
            <p:ph type="dt" idx="10"/>
          </p:nvPr>
        </p:nvSpPr>
        <p:spPr>
          <a:xfrm>
            <a:off x="838200" y="6356350"/>
            <a:ext cx="2743200" cy="365125"/>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58"/>
          <p:cNvSpPr txBox="1">
            <a:spLocks noGrp="1"/>
          </p:cNvSpPr>
          <p:nvPr>
            <p:ph type="sldNum" idx="12"/>
          </p:nvPr>
        </p:nvSpPr>
        <p:spPr>
          <a:xfrm>
            <a:off x="8610600" y="6356350"/>
            <a:ext cx="2743200" cy="365125"/>
          </a:xfrm>
          <a:prstGeom prst="rect">
            <a:avLst/>
          </a:prstGeom>
          <a:noFill/>
          <a:ln>
            <a:noFill/>
          </a:ln>
        </p:spPr>
        <p:txBody>
          <a:bodyPr spcFirstLastPara="1" wrap="square" lIns="0" tIns="0" rIns="0" bIns="0" anchor="ctr" anchorCtr="0">
            <a:noAutofit/>
          </a:bodyPr>
          <a:lstStyle>
            <a:lvl1pPr marL="0" lvl="0" indent="0" algn="r">
              <a:lnSpc>
                <a:spcPct val="100000"/>
              </a:lnSpc>
              <a:spcBef>
                <a:spcPts val="0"/>
              </a:spcBef>
              <a:spcAft>
                <a:spcPts val="0"/>
              </a:spcAft>
              <a:buSzPts val="1200"/>
              <a:buNone/>
              <a:defRPr>
                <a:solidFill>
                  <a:srgbClr val="888888"/>
                </a:solidFill>
              </a:defRPr>
            </a:lvl1pPr>
            <a:lvl2pPr marL="0" lvl="1" indent="0" algn="r">
              <a:lnSpc>
                <a:spcPct val="100000"/>
              </a:lnSpc>
              <a:spcBef>
                <a:spcPts val="0"/>
              </a:spcBef>
              <a:spcAft>
                <a:spcPts val="0"/>
              </a:spcAft>
              <a:buSzPts val="1200"/>
              <a:buNone/>
              <a:defRPr>
                <a:solidFill>
                  <a:srgbClr val="888888"/>
                </a:solidFill>
              </a:defRPr>
            </a:lvl2pPr>
            <a:lvl3pPr marL="0" lvl="2" indent="0" algn="r">
              <a:lnSpc>
                <a:spcPct val="100000"/>
              </a:lnSpc>
              <a:spcBef>
                <a:spcPts val="0"/>
              </a:spcBef>
              <a:spcAft>
                <a:spcPts val="0"/>
              </a:spcAft>
              <a:buSzPts val="1200"/>
              <a:buNone/>
              <a:defRPr>
                <a:solidFill>
                  <a:srgbClr val="888888"/>
                </a:solidFill>
              </a:defRPr>
            </a:lvl3pPr>
            <a:lvl4pPr marL="0" lvl="3" indent="0" algn="r">
              <a:lnSpc>
                <a:spcPct val="100000"/>
              </a:lnSpc>
              <a:spcBef>
                <a:spcPts val="0"/>
              </a:spcBef>
              <a:spcAft>
                <a:spcPts val="0"/>
              </a:spcAft>
              <a:buSzPts val="1200"/>
              <a:buNone/>
              <a:defRPr>
                <a:solidFill>
                  <a:srgbClr val="888888"/>
                </a:solidFill>
              </a:defRPr>
            </a:lvl4pPr>
            <a:lvl5pPr marL="0" lvl="4" indent="0" algn="r">
              <a:lnSpc>
                <a:spcPct val="100000"/>
              </a:lnSpc>
              <a:spcBef>
                <a:spcPts val="0"/>
              </a:spcBef>
              <a:spcAft>
                <a:spcPts val="0"/>
              </a:spcAft>
              <a:buSzPts val="1200"/>
              <a:buNone/>
              <a:defRPr>
                <a:solidFill>
                  <a:srgbClr val="888888"/>
                </a:solidFill>
              </a:defRPr>
            </a:lvl5pPr>
            <a:lvl6pPr marL="0" lvl="5" indent="0" algn="r">
              <a:lnSpc>
                <a:spcPct val="100000"/>
              </a:lnSpc>
              <a:spcBef>
                <a:spcPts val="0"/>
              </a:spcBef>
              <a:spcAft>
                <a:spcPts val="0"/>
              </a:spcAft>
              <a:buSzPts val="1200"/>
              <a:buNone/>
              <a:defRPr>
                <a:solidFill>
                  <a:srgbClr val="888888"/>
                </a:solidFill>
              </a:defRPr>
            </a:lvl6pPr>
            <a:lvl7pPr marL="0" lvl="6" indent="0" algn="r">
              <a:lnSpc>
                <a:spcPct val="100000"/>
              </a:lnSpc>
              <a:spcBef>
                <a:spcPts val="0"/>
              </a:spcBef>
              <a:spcAft>
                <a:spcPts val="0"/>
              </a:spcAft>
              <a:buSzPts val="1200"/>
              <a:buNone/>
              <a:defRPr>
                <a:solidFill>
                  <a:srgbClr val="888888"/>
                </a:solidFill>
              </a:defRPr>
            </a:lvl7pPr>
            <a:lvl8pPr marL="0" lvl="7" indent="0" algn="r">
              <a:lnSpc>
                <a:spcPct val="100000"/>
              </a:lnSpc>
              <a:spcBef>
                <a:spcPts val="0"/>
              </a:spcBef>
              <a:spcAft>
                <a:spcPts val="0"/>
              </a:spcAft>
              <a:buSzPts val="1200"/>
              <a:buNone/>
              <a:defRPr>
                <a:solidFill>
                  <a:srgbClr val="888888"/>
                </a:solidFill>
              </a:defRPr>
            </a:lvl8pPr>
            <a:lvl9pPr marL="0" lvl="8" indent="0" algn="r">
              <a:lnSpc>
                <a:spcPct val="100000"/>
              </a:lnSpc>
              <a:spcBef>
                <a:spcPts val="0"/>
              </a:spcBef>
              <a:spcAft>
                <a:spcPts val="0"/>
              </a:spcAft>
              <a:buSzPts val="1200"/>
              <a:buNone/>
              <a:defRPr>
                <a:solidFill>
                  <a:srgbClr val="888888"/>
                </a:solidFill>
              </a:defRPr>
            </a:lvl9pPr>
          </a:lstStyle>
          <a:p>
            <a:pPr marL="0" lvl="0" indent="0" algn="r" rtl="0">
              <a:spcBef>
                <a:spcPts val="0"/>
              </a:spcBef>
              <a:spcAft>
                <a:spcPts val="0"/>
              </a:spcAft>
              <a:buNone/>
            </a:pPr>
            <a:fld id="{00000000-1234-1234-1234-123412341234}" type="slidenum">
              <a:rPr lang="fr-FR"/>
              <a:t>‹#›</a:t>
            </a:fld>
            <a:endParaRPr sz="1200" b="0" i="0" u="none" strike="noStrike" cap="none">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4"/>
        <p:cNvGrpSpPr/>
        <p:nvPr/>
      </p:nvGrpSpPr>
      <p:grpSpPr>
        <a:xfrm>
          <a:off x="0" y="0"/>
          <a:ext cx="0" cy="0"/>
          <a:chOff x="0" y="0"/>
          <a:chExt cx="0" cy="0"/>
        </a:xfrm>
      </p:grpSpPr>
      <p:sp>
        <p:nvSpPr>
          <p:cNvPr id="25" name="Google Shape;25;p27"/>
          <p:cNvSpPr/>
          <p:nvPr/>
        </p:nvSpPr>
        <p:spPr>
          <a:xfrm>
            <a:off x="8020669" y="-1299316"/>
            <a:ext cx="5276900" cy="5965952"/>
          </a:xfrm>
          <a:custGeom>
            <a:avLst/>
            <a:gdLst/>
            <a:ahLst/>
            <a:cxnLst/>
            <a:rect l="l" t="t" r="r" b="b"/>
            <a:pathLst>
              <a:path w="4122578" h="4660900" extrusionOk="0">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chemeClr val="lt2"/>
          </a:solidFill>
          <a:ln>
            <a:noFill/>
          </a:ln>
        </p:spPr>
        <p:txBody>
          <a:bodyPr spcFirstLastPara="1" wrap="square" lIns="121900" tIns="60925" rIns="121900" bIns="60925" anchor="ctr" anchorCtr="0">
            <a:noAutofit/>
          </a:bodyPr>
          <a:lstStyle/>
          <a:p>
            <a:pPr marL="0" marR="0" lvl="0" indent="0" algn="l" rtl="0">
              <a:lnSpc>
                <a:spcPct val="100000"/>
              </a:lnSpc>
              <a:spcBef>
                <a:spcPts val="0"/>
              </a:spcBef>
              <a:spcAft>
                <a:spcPts val="0"/>
              </a:spcAft>
              <a:buClr>
                <a:schemeClr val="dk1"/>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26" name="Google Shape;26;p27"/>
          <p:cNvSpPr txBox="1">
            <a:spLocks noGrp="1"/>
          </p:cNvSpPr>
          <p:nvPr>
            <p:ph type="title"/>
          </p:nvPr>
        </p:nvSpPr>
        <p:spPr>
          <a:xfrm>
            <a:off x="1140400" y="1114667"/>
            <a:ext cx="9911200" cy="528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200"/>
              <a:buFont typeface="Arial Black"/>
              <a:buNone/>
              <a:defRPr>
                <a:latin typeface="Arial Black"/>
                <a:ea typeface="Arial Black"/>
                <a:cs typeface="Arial Black"/>
                <a:sym typeface="Arial Black"/>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27" name="Google Shape;27;p27"/>
          <p:cNvSpPr txBox="1">
            <a:spLocks noGrp="1"/>
          </p:cNvSpPr>
          <p:nvPr>
            <p:ph type="body" idx="1"/>
          </p:nvPr>
        </p:nvSpPr>
        <p:spPr>
          <a:xfrm>
            <a:off x="1140367" y="1805267"/>
            <a:ext cx="4630800" cy="4396400"/>
          </a:xfrm>
          <a:prstGeom prst="rect">
            <a:avLst/>
          </a:prstGeom>
          <a:noFill/>
          <a:ln>
            <a:noFill/>
          </a:ln>
        </p:spPr>
        <p:txBody>
          <a:bodyPr spcFirstLastPara="1" wrap="square" lIns="0" tIns="0" rIns="0" bIns="0" anchor="t" anchorCtr="0">
            <a:noAutofit/>
          </a:bodyPr>
          <a:lstStyle>
            <a:lvl1pPr marL="457200" lvl="0" indent="-355600" algn="l">
              <a:lnSpc>
                <a:spcPct val="90000"/>
              </a:lnSpc>
              <a:spcBef>
                <a:spcPts val="800"/>
              </a:spcBef>
              <a:spcAft>
                <a:spcPts val="0"/>
              </a:spcAft>
              <a:buClr>
                <a:schemeClr val="dk1"/>
              </a:buClr>
              <a:buSzPts val="2000"/>
              <a:buChar char="●"/>
              <a:defRPr sz="2667"/>
            </a:lvl1pPr>
            <a:lvl2pPr marL="914400" lvl="1" indent="-355600" algn="l">
              <a:lnSpc>
                <a:spcPct val="90000"/>
              </a:lnSpc>
              <a:spcBef>
                <a:spcPts val="0"/>
              </a:spcBef>
              <a:spcAft>
                <a:spcPts val="0"/>
              </a:spcAft>
              <a:buClr>
                <a:schemeClr val="dk1"/>
              </a:buClr>
              <a:buSzPts val="2000"/>
              <a:buChar char="○"/>
              <a:defRPr sz="2667"/>
            </a:lvl2pPr>
            <a:lvl3pPr marL="1371600" lvl="2" indent="-355600" algn="l">
              <a:lnSpc>
                <a:spcPct val="90000"/>
              </a:lnSpc>
              <a:spcBef>
                <a:spcPts val="0"/>
              </a:spcBef>
              <a:spcAft>
                <a:spcPts val="0"/>
              </a:spcAft>
              <a:buClr>
                <a:schemeClr val="dk1"/>
              </a:buClr>
              <a:buSzPts val="2000"/>
              <a:buChar char="■"/>
              <a:defRPr sz="2667"/>
            </a:lvl3pPr>
            <a:lvl4pPr marL="1828800" lvl="3" indent="-355600" algn="l">
              <a:lnSpc>
                <a:spcPct val="90000"/>
              </a:lnSpc>
              <a:spcBef>
                <a:spcPts val="0"/>
              </a:spcBef>
              <a:spcAft>
                <a:spcPts val="0"/>
              </a:spcAft>
              <a:buClr>
                <a:schemeClr val="dk1"/>
              </a:buClr>
              <a:buSzPts val="2000"/>
              <a:buChar char="●"/>
              <a:defRPr sz="2667"/>
            </a:lvl4pPr>
            <a:lvl5pPr marL="2286000" lvl="4" indent="-355600" algn="l">
              <a:lnSpc>
                <a:spcPct val="90000"/>
              </a:lnSpc>
              <a:spcBef>
                <a:spcPts val="0"/>
              </a:spcBef>
              <a:spcAft>
                <a:spcPts val="0"/>
              </a:spcAft>
              <a:buClr>
                <a:schemeClr val="dk1"/>
              </a:buClr>
              <a:buSzPts val="2000"/>
              <a:buChar char="○"/>
              <a:defRPr sz="2667"/>
            </a:lvl5pPr>
            <a:lvl6pPr marL="2743200" lvl="5" indent="-355600" algn="l">
              <a:lnSpc>
                <a:spcPct val="90000"/>
              </a:lnSpc>
              <a:spcBef>
                <a:spcPts val="0"/>
              </a:spcBef>
              <a:spcAft>
                <a:spcPts val="0"/>
              </a:spcAft>
              <a:buClr>
                <a:schemeClr val="dk1"/>
              </a:buClr>
              <a:buSzPts val="2000"/>
              <a:buChar char="■"/>
              <a:defRPr sz="2667"/>
            </a:lvl6pPr>
            <a:lvl7pPr marL="3200400" lvl="6" indent="-355600" algn="l">
              <a:lnSpc>
                <a:spcPct val="90000"/>
              </a:lnSpc>
              <a:spcBef>
                <a:spcPts val="0"/>
              </a:spcBef>
              <a:spcAft>
                <a:spcPts val="0"/>
              </a:spcAft>
              <a:buClr>
                <a:schemeClr val="dk1"/>
              </a:buClr>
              <a:buSzPts val="2000"/>
              <a:buChar char="●"/>
              <a:defRPr sz="2667"/>
            </a:lvl7pPr>
            <a:lvl8pPr marL="3657600" lvl="7" indent="-355600" algn="l">
              <a:lnSpc>
                <a:spcPct val="90000"/>
              </a:lnSpc>
              <a:spcBef>
                <a:spcPts val="0"/>
              </a:spcBef>
              <a:spcAft>
                <a:spcPts val="0"/>
              </a:spcAft>
              <a:buClr>
                <a:schemeClr val="dk1"/>
              </a:buClr>
              <a:buSzPts val="2000"/>
              <a:buChar char="○"/>
              <a:defRPr sz="2667"/>
            </a:lvl8pPr>
            <a:lvl9pPr marL="4114800" lvl="8" indent="-355600" algn="l">
              <a:lnSpc>
                <a:spcPct val="90000"/>
              </a:lnSpc>
              <a:spcBef>
                <a:spcPts val="0"/>
              </a:spcBef>
              <a:spcAft>
                <a:spcPts val="0"/>
              </a:spcAft>
              <a:buClr>
                <a:schemeClr val="dk1"/>
              </a:buClr>
              <a:buSzPts val="2000"/>
              <a:buChar char="■"/>
              <a:defRPr sz="2667"/>
            </a:lvl9pPr>
          </a:lstStyle>
          <a:p>
            <a:endParaRPr/>
          </a:p>
        </p:txBody>
      </p:sp>
      <p:sp>
        <p:nvSpPr>
          <p:cNvPr id="28" name="Google Shape;28;p27"/>
          <p:cNvSpPr txBox="1">
            <a:spLocks noGrp="1"/>
          </p:cNvSpPr>
          <p:nvPr>
            <p:ph type="body" idx="2"/>
          </p:nvPr>
        </p:nvSpPr>
        <p:spPr>
          <a:xfrm>
            <a:off x="6420799" y="1805267"/>
            <a:ext cx="4630800" cy="4396400"/>
          </a:xfrm>
          <a:prstGeom prst="rect">
            <a:avLst/>
          </a:prstGeom>
          <a:noFill/>
          <a:ln>
            <a:noFill/>
          </a:ln>
        </p:spPr>
        <p:txBody>
          <a:bodyPr spcFirstLastPara="1" wrap="square" lIns="0" tIns="0" rIns="0" bIns="0" anchor="t" anchorCtr="0">
            <a:noAutofit/>
          </a:bodyPr>
          <a:lstStyle>
            <a:lvl1pPr marL="457200" lvl="0" indent="-355600" algn="l">
              <a:lnSpc>
                <a:spcPct val="90000"/>
              </a:lnSpc>
              <a:spcBef>
                <a:spcPts val="800"/>
              </a:spcBef>
              <a:spcAft>
                <a:spcPts val="0"/>
              </a:spcAft>
              <a:buClr>
                <a:schemeClr val="dk1"/>
              </a:buClr>
              <a:buSzPts val="2000"/>
              <a:buChar char="●"/>
              <a:defRPr sz="2667"/>
            </a:lvl1pPr>
            <a:lvl2pPr marL="914400" lvl="1" indent="-355600" algn="l">
              <a:lnSpc>
                <a:spcPct val="90000"/>
              </a:lnSpc>
              <a:spcBef>
                <a:spcPts val="0"/>
              </a:spcBef>
              <a:spcAft>
                <a:spcPts val="0"/>
              </a:spcAft>
              <a:buClr>
                <a:schemeClr val="dk1"/>
              </a:buClr>
              <a:buSzPts val="2000"/>
              <a:buChar char="○"/>
              <a:defRPr sz="2667"/>
            </a:lvl2pPr>
            <a:lvl3pPr marL="1371600" lvl="2" indent="-355600" algn="l">
              <a:lnSpc>
                <a:spcPct val="90000"/>
              </a:lnSpc>
              <a:spcBef>
                <a:spcPts val="0"/>
              </a:spcBef>
              <a:spcAft>
                <a:spcPts val="0"/>
              </a:spcAft>
              <a:buClr>
                <a:schemeClr val="dk1"/>
              </a:buClr>
              <a:buSzPts val="2000"/>
              <a:buChar char="■"/>
              <a:defRPr sz="2667"/>
            </a:lvl3pPr>
            <a:lvl4pPr marL="1828800" lvl="3" indent="-355600" algn="l">
              <a:lnSpc>
                <a:spcPct val="90000"/>
              </a:lnSpc>
              <a:spcBef>
                <a:spcPts val="0"/>
              </a:spcBef>
              <a:spcAft>
                <a:spcPts val="0"/>
              </a:spcAft>
              <a:buClr>
                <a:schemeClr val="dk1"/>
              </a:buClr>
              <a:buSzPts val="2000"/>
              <a:buChar char="●"/>
              <a:defRPr sz="2667"/>
            </a:lvl4pPr>
            <a:lvl5pPr marL="2286000" lvl="4" indent="-355600" algn="l">
              <a:lnSpc>
                <a:spcPct val="90000"/>
              </a:lnSpc>
              <a:spcBef>
                <a:spcPts val="0"/>
              </a:spcBef>
              <a:spcAft>
                <a:spcPts val="0"/>
              </a:spcAft>
              <a:buClr>
                <a:schemeClr val="dk1"/>
              </a:buClr>
              <a:buSzPts val="2000"/>
              <a:buChar char="○"/>
              <a:defRPr sz="2667"/>
            </a:lvl5pPr>
            <a:lvl6pPr marL="2743200" lvl="5" indent="-355600" algn="l">
              <a:lnSpc>
                <a:spcPct val="90000"/>
              </a:lnSpc>
              <a:spcBef>
                <a:spcPts val="0"/>
              </a:spcBef>
              <a:spcAft>
                <a:spcPts val="0"/>
              </a:spcAft>
              <a:buClr>
                <a:schemeClr val="dk1"/>
              </a:buClr>
              <a:buSzPts val="2000"/>
              <a:buChar char="■"/>
              <a:defRPr sz="2667"/>
            </a:lvl6pPr>
            <a:lvl7pPr marL="3200400" lvl="6" indent="-355600" algn="l">
              <a:lnSpc>
                <a:spcPct val="90000"/>
              </a:lnSpc>
              <a:spcBef>
                <a:spcPts val="0"/>
              </a:spcBef>
              <a:spcAft>
                <a:spcPts val="0"/>
              </a:spcAft>
              <a:buClr>
                <a:schemeClr val="dk1"/>
              </a:buClr>
              <a:buSzPts val="2000"/>
              <a:buChar char="●"/>
              <a:defRPr sz="2667"/>
            </a:lvl7pPr>
            <a:lvl8pPr marL="3657600" lvl="7" indent="-355600" algn="l">
              <a:lnSpc>
                <a:spcPct val="90000"/>
              </a:lnSpc>
              <a:spcBef>
                <a:spcPts val="0"/>
              </a:spcBef>
              <a:spcAft>
                <a:spcPts val="0"/>
              </a:spcAft>
              <a:buClr>
                <a:schemeClr val="dk1"/>
              </a:buClr>
              <a:buSzPts val="2000"/>
              <a:buChar char="○"/>
              <a:defRPr sz="2667"/>
            </a:lvl8pPr>
            <a:lvl9pPr marL="4114800" lvl="8" indent="-355600" algn="l">
              <a:lnSpc>
                <a:spcPct val="90000"/>
              </a:lnSpc>
              <a:spcBef>
                <a:spcPts val="0"/>
              </a:spcBef>
              <a:spcAft>
                <a:spcPts val="0"/>
              </a:spcAft>
              <a:buClr>
                <a:schemeClr val="dk1"/>
              </a:buClr>
              <a:buSzPts val="2000"/>
              <a:buChar char="■"/>
              <a:defRPr sz="2667"/>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29"/>
        <p:cNvGrpSpPr/>
        <p:nvPr/>
      </p:nvGrpSpPr>
      <p:grpSpPr>
        <a:xfrm>
          <a:off x="0" y="0"/>
          <a:ext cx="0" cy="0"/>
          <a:chOff x="0" y="0"/>
          <a:chExt cx="0" cy="0"/>
        </a:xfrm>
      </p:grpSpPr>
      <p:sp>
        <p:nvSpPr>
          <p:cNvPr id="30" name="Google Shape;30;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bg>
      <p:bgPr>
        <a:solidFill>
          <a:schemeClr val="lt1"/>
        </a:solidFill>
        <a:effectLst/>
      </p:bgPr>
    </p:bg>
    <p:spTree>
      <p:nvGrpSpPr>
        <p:cNvPr id="1" name="Shape 34"/>
        <p:cNvGrpSpPr/>
        <p:nvPr/>
      </p:nvGrpSpPr>
      <p:grpSpPr>
        <a:xfrm>
          <a:off x="0" y="0"/>
          <a:ext cx="0" cy="0"/>
          <a:chOff x="0" y="0"/>
          <a:chExt cx="0" cy="0"/>
        </a:xfrm>
      </p:grpSpPr>
      <p:sp>
        <p:nvSpPr>
          <p:cNvPr id="35" name="Google Shape;35;p26"/>
          <p:cNvSpPr txBox="1">
            <a:spLocks noGrp="1"/>
          </p:cNvSpPr>
          <p:nvPr>
            <p:ph type="title"/>
          </p:nvPr>
        </p:nvSpPr>
        <p:spPr>
          <a:xfrm>
            <a:off x="1140400" y="1001700"/>
            <a:ext cx="4976000" cy="1213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rgbClr val="009F60"/>
              </a:buClr>
              <a:buSzPts val="3200"/>
              <a:buFont typeface="Arial Black"/>
              <a:buNone/>
              <a:defRPr>
                <a:solidFill>
                  <a:srgbClr val="009F60"/>
                </a:solidFill>
                <a:latin typeface="Arial Black"/>
                <a:ea typeface="Arial Black"/>
                <a:cs typeface="Arial Black"/>
                <a:sym typeface="Arial Black"/>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36" name="Google Shape;36;p26"/>
          <p:cNvSpPr txBox="1">
            <a:spLocks noGrp="1"/>
          </p:cNvSpPr>
          <p:nvPr>
            <p:ph type="body" idx="1"/>
          </p:nvPr>
        </p:nvSpPr>
        <p:spPr>
          <a:xfrm>
            <a:off x="1140400" y="2377100"/>
            <a:ext cx="4976000" cy="3479200"/>
          </a:xfrm>
          <a:prstGeom prst="rect">
            <a:avLst/>
          </a:prstGeom>
          <a:noFill/>
          <a:ln>
            <a:noFill/>
          </a:ln>
        </p:spPr>
        <p:txBody>
          <a:bodyPr spcFirstLastPara="1" wrap="square" lIns="0" tIns="0" rIns="0" bIns="0" anchor="t" anchorCtr="0">
            <a:noAutofit/>
          </a:bodyPr>
          <a:lstStyle>
            <a:lvl1pPr marL="457200" lvl="0" indent="-355600" algn="l">
              <a:lnSpc>
                <a:spcPct val="90000"/>
              </a:lnSpc>
              <a:spcBef>
                <a:spcPts val="800"/>
              </a:spcBef>
              <a:spcAft>
                <a:spcPts val="0"/>
              </a:spcAft>
              <a:buClr>
                <a:schemeClr val="dk1"/>
              </a:buClr>
              <a:buSzPts val="2000"/>
              <a:buChar char="●"/>
              <a:defRPr sz="2667"/>
            </a:lvl1pPr>
            <a:lvl2pPr marL="914400" lvl="1" indent="-355600" algn="l">
              <a:lnSpc>
                <a:spcPct val="90000"/>
              </a:lnSpc>
              <a:spcBef>
                <a:spcPts val="0"/>
              </a:spcBef>
              <a:spcAft>
                <a:spcPts val="0"/>
              </a:spcAft>
              <a:buClr>
                <a:schemeClr val="dk1"/>
              </a:buClr>
              <a:buSzPts val="2000"/>
              <a:buChar char="○"/>
              <a:defRPr sz="2667"/>
            </a:lvl2pPr>
            <a:lvl3pPr marL="1371600" lvl="2" indent="-355600" algn="l">
              <a:lnSpc>
                <a:spcPct val="90000"/>
              </a:lnSpc>
              <a:spcBef>
                <a:spcPts val="0"/>
              </a:spcBef>
              <a:spcAft>
                <a:spcPts val="0"/>
              </a:spcAft>
              <a:buClr>
                <a:schemeClr val="dk1"/>
              </a:buClr>
              <a:buSzPts val="2000"/>
              <a:buChar char="■"/>
              <a:defRPr sz="2667"/>
            </a:lvl3pPr>
            <a:lvl4pPr marL="1828800" lvl="3" indent="-355600" algn="l">
              <a:lnSpc>
                <a:spcPct val="90000"/>
              </a:lnSpc>
              <a:spcBef>
                <a:spcPts val="0"/>
              </a:spcBef>
              <a:spcAft>
                <a:spcPts val="0"/>
              </a:spcAft>
              <a:buClr>
                <a:schemeClr val="dk1"/>
              </a:buClr>
              <a:buSzPts val="2000"/>
              <a:buChar char="●"/>
              <a:defRPr sz="2667"/>
            </a:lvl4pPr>
            <a:lvl5pPr marL="2286000" lvl="4" indent="-355600" algn="l">
              <a:lnSpc>
                <a:spcPct val="90000"/>
              </a:lnSpc>
              <a:spcBef>
                <a:spcPts val="0"/>
              </a:spcBef>
              <a:spcAft>
                <a:spcPts val="0"/>
              </a:spcAft>
              <a:buClr>
                <a:schemeClr val="dk1"/>
              </a:buClr>
              <a:buSzPts val="2000"/>
              <a:buChar char="○"/>
              <a:defRPr sz="2667"/>
            </a:lvl5pPr>
            <a:lvl6pPr marL="2743200" lvl="5" indent="-355600" algn="l">
              <a:lnSpc>
                <a:spcPct val="90000"/>
              </a:lnSpc>
              <a:spcBef>
                <a:spcPts val="0"/>
              </a:spcBef>
              <a:spcAft>
                <a:spcPts val="0"/>
              </a:spcAft>
              <a:buClr>
                <a:schemeClr val="dk1"/>
              </a:buClr>
              <a:buSzPts val="2000"/>
              <a:buChar char="■"/>
              <a:defRPr sz="2667"/>
            </a:lvl6pPr>
            <a:lvl7pPr marL="3200400" lvl="6" indent="-355600" algn="l">
              <a:lnSpc>
                <a:spcPct val="90000"/>
              </a:lnSpc>
              <a:spcBef>
                <a:spcPts val="0"/>
              </a:spcBef>
              <a:spcAft>
                <a:spcPts val="0"/>
              </a:spcAft>
              <a:buClr>
                <a:schemeClr val="dk1"/>
              </a:buClr>
              <a:buSzPts val="2000"/>
              <a:buChar char="●"/>
              <a:defRPr sz="2667"/>
            </a:lvl7pPr>
            <a:lvl8pPr marL="3657600" lvl="7" indent="-355600" algn="l">
              <a:lnSpc>
                <a:spcPct val="90000"/>
              </a:lnSpc>
              <a:spcBef>
                <a:spcPts val="0"/>
              </a:spcBef>
              <a:spcAft>
                <a:spcPts val="0"/>
              </a:spcAft>
              <a:buClr>
                <a:schemeClr val="dk1"/>
              </a:buClr>
              <a:buSzPts val="2000"/>
              <a:buChar char="○"/>
              <a:defRPr sz="2667"/>
            </a:lvl8pPr>
            <a:lvl9pPr marL="4114800" lvl="8" indent="-355600" algn="l">
              <a:lnSpc>
                <a:spcPct val="90000"/>
              </a:lnSpc>
              <a:spcBef>
                <a:spcPts val="0"/>
              </a:spcBef>
              <a:spcAft>
                <a:spcPts val="0"/>
              </a:spcAft>
              <a:buClr>
                <a:schemeClr val="dk1"/>
              </a:buClr>
              <a:buSzPts val="2000"/>
              <a:buChar char="■"/>
              <a:defRPr sz="2667"/>
            </a:lvl9pPr>
          </a:lstStyle>
          <a:p>
            <a:endParaRPr/>
          </a:p>
        </p:txBody>
      </p:sp>
      <p:sp>
        <p:nvSpPr>
          <p:cNvPr id="37" name="Google Shape;37;p26"/>
          <p:cNvSpPr/>
          <p:nvPr/>
        </p:nvSpPr>
        <p:spPr>
          <a:xfrm>
            <a:off x="5450745" y="-7"/>
            <a:ext cx="6741243" cy="6416813"/>
          </a:xfrm>
          <a:custGeom>
            <a:avLst/>
            <a:gdLst/>
            <a:ahLst/>
            <a:cxnLst/>
            <a:rect l="l" t="t" r="r" b="b"/>
            <a:pathLst>
              <a:path w="3611380" h="3431451" extrusionOk="0">
                <a:moveTo>
                  <a:pt x="927187" y="875737"/>
                </a:moveTo>
                <a:lnTo>
                  <a:pt x="1721821" y="81562"/>
                </a:lnTo>
                <a:cubicBezTo>
                  <a:pt x="1743746" y="59605"/>
                  <a:pt x="1757534" y="30838"/>
                  <a:pt x="1760917" y="0"/>
                </a:cubicBezTo>
                <a:lnTo>
                  <a:pt x="1415173" y="0"/>
                </a:lnTo>
                <a:lnTo>
                  <a:pt x="733169" y="681756"/>
                </a:lnTo>
                <a:cubicBezTo>
                  <a:pt x="680100" y="735831"/>
                  <a:pt x="680930" y="822671"/>
                  <a:pt x="735025" y="875720"/>
                </a:cubicBezTo>
                <a:cubicBezTo>
                  <a:pt x="788382" y="928046"/>
                  <a:pt x="873819" y="928056"/>
                  <a:pt x="927187" y="875737"/>
                </a:cubicBezTo>
                <a:close/>
                <a:moveTo>
                  <a:pt x="40184" y="2238094"/>
                </a:moveTo>
                <a:cubicBezTo>
                  <a:pt x="-13398" y="2291660"/>
                  <a:pt x="-13394" y="2378506"/>
                  <a:pt x="40192" y="2432069"/>
                </a:cubicBezTo>
                <a:cubicBezTo>
                  <a:pt x="93778" y="2485631"/>
                  <a:pt x="180654" y="2485628"/>
                  <a:pt x="234236" y="2432058"/>
                </a:cubicBezTo>
                <a:cubicBezTo>
                  <a:pt x="287814" y="2378496"/>
                  <a:pt x="287814" y="2291656"/>
                  <a:pt x="234236" y="2238094"/>
                </a:cubicBezTo>
                <a:cubicBezTo>
                  <a:pt x="180559" y="2184749"/>
                  <a:pt x="93861" y="2184749"/>
                  <a:pt x="40184" y="2238094"/>
                </a:cubicBezTo>
                <a:close/>
                <a:moveTo>
                  <a:pt x="3307248" y="2745375"/>
                </a:moveTo>
                <a:cubicBezTo>
                  <a:pt x="3360919" y="2798741"/>
                  <a:pt x="3447620" y="2798741"/>
                  <a:pt x="3501300" y="2745375"/>
                </a:cubicBezTo>
                <a:lnTo>
                  <a:pt x="3611381" y="2635368"/>
                </a:lnTo>
                <a:lnTo>
                  <a:pt x="3611381" y="2247439"/>
                </a:lnTo>
                <a:lnTo>
                  <a:pt x="3307248" y="2551428"/>
                </a:lnTo>
                <a:cubicBezTo>
                  <a:pt x="3253867" y="2605044"/>
                  <a:pt x="3253809" y="2691684"/>
                  <a:pt x="3307112" y="2745375"/>
                </a:cubicBezTo>
                <a:close/>
                <a:moveTo>
                  <a:pt x="1516414" y="3090144"/>
                </a:moveTo>
                <a:lnTo>
                  <a:pt x="1410141" y="3196379"/>
                </a:lnTo>
                <a:cubicBezTo>
                  <a:pt x="1356046" y="3249428"/>
                  <a:pt x="1355216" y="3336268"/>
                  <a:pt x="1408285" y="3390343"/>
                </a:cubicBezTo>
                <a:cubicBezTo>
                  <a:pt x="1461353" y="3444429"/>
                  <a:pt x="1548225" y="3445245"/>
                  <a:pt x="1602320" y="3392199"/>
                </a:cubicBezTo>
                <a:cubicBezTo>
                  <a:pt x="1602949" y="3391580"/>
                  <a:pt x="1603575" y="3390955"/>
                  <a:pt x="1604193" y="3390326"/>
                </a:cubicBezTo>
                <a:lnTo>
                  <a:pt x="1710194" y="3284126"/>
                </a:lnTo>
                <a:cubicBezTo>
                  <a:pt x="1765724" y="3232582"/>
                  <a:pt x="1768940" y="3145797"/>
                  <a:pt x="1717378" y="3090284"/>
                </a:cubicBezTo>
                <a:cubicBezTo>
                  <a:pt x="1665812" y="3034774"/>
                  <a:pt x="1578995" y="3031559"/>
                  <a:pt x="1523465" y="3083106"/>
                </a:cubicBezTo>
                <a:cubicBezTo>
                  <a:pt x="1521031" y="3085366"/>
                  <a:pt x="1518678" y="3087714"/>
                  <a:pt x="1516414" y="3090144"/>
                </a:cubicBezTo>
                <a:close/>
                <a:moveTo>
                  <a:pt x="3403594" y="427758"/>
                </a:moveTo>
                <a:cubicBezTo>
                  <a:pt x="3350019" y="481351"/>
                  <a:pt x="3263121" y="481382"/>
                  <a:pt x="3209508" y="427826"/>
                </a:cubicBezTo>
                <a:cubicBezTo>
                  <a:pt x="3155893" y="374271"/>
                  <a:pt x="3155865" y="287406"/>
                  <a:pt x="3209440" y="233811"/>
                </a:cubicBezTo>
                <a:lnTo>
                  <a:pt x="3443302" y="0"/>
                </a:lnTo>
                <a:lnTo>
                  <a:pt x="1891022" y="0"/>
                </a:lnTo>
                <a:lnTo>
                  <a:pt x="782736" y="1107883"/>
                </a:lnTo>
                <a:cubicBezTo>
                  <a:pt x="729371" y="1161541"/>
                  <a:pt x="729371" y="1248207"/>
                  <a:pt x="782736" y="1301865"/>
                </a:cubicBezTo>
                <a:cubicBezTo>
                  <a:pt x="836114" y="1355502"/>
                  <a:pt x="836114" y="1442175"/>
                  <a:pt x="782736" y="1495812"/>
                </a:cubicBezTo>
                <a:lnTo>
                  <a:pt x="296586" y="1981785"/>
                </a:lnTo>
                <a:cubicBezTo>
                  <a:pt x="243526" y="2035868"/>
                  <a:pt x="244372" y="2122711"/>
                  <a:pt x="298476" y="2175750"/>
                </a:cubicBezTo>
                <a:cubicBezTo>
                  <a:pt x="351840" y="2228068"/>
                  <a:pt x="437280" y="2228058"/>
                  <a:pt x="490638" y="2175733"/>
                </a:cubicBezTo>
                <a:lnTo>
                  <a:pt x="883841" y="1782672"/>
                </a:lnTo>
                <a:cubicBezTo>
                  <a:pt x="938297" y="1729993"/>
                  <a:pt x="1025161" y="1731414"/>
                  <a:pt x="1077859" y="1785850"/>
                </a:cubicBezTo>
                <a:cubicBezTo>
                  <a:pt x="1129340" y="1839028"/>
                  <a:pt x="1129340" y="1923441"/>
                  <a:pt x="1077859" y="1976620"/>
                </a:cubicBezTo>
                <a:lnTo>
                  <a:pt x="779370" y="2275035"/>
                </a:lnTo>
                <a:cubicBezTo>
                  <a:pt x="726301" y="2329110"/>
                  <a:pt x="727131" y="2415950"/>
                  <a:pt x="781226" y="2468999"/>
                </a:cubicBezTo>
                <a:cubicBezTo>
                  <a:pt x="834584" y="2521324"/>
                  <a:pt x="920020" y="2521335"/>
                  <a:pt x="973388" y="2469016"/>
                </a:cubicBezTo>
                <a:lnTo>
                  <a:pt x="1028836" y="2413588"/>
                </a:lnTo>
                <a:cubicBezTo>
                  <a:pt x="1082411" y="2360032"/>
                  <a:pt x="1169279" y="2360032"/>
                  <a:pt x="1222854" y="2413588"/>
                </a:cubicBezTo>
                <a:cubicBezTo>
                  <a:pt x="1276430" y="2467144"/>
                  <a:pt x="1276430" y="2553980"/>
                  <a:pt x="1222854" y="2607536"/>
                </a:cubicBezTo>
                <a:lnTo>
                  <a:pt x="686559" y="3143533"/>
                </a:lnTo>
                <a:cubicBezTo>
                  <a:pt x="632947" y="3197120"/>
                  <a:pt x="632937" y="3284007"/>
                  <a:pt x="686543" y="3337600"/>
                </a:cubicBezTo>
                <a:cubicBezTo>
                  <a:pt x="740148" y="3391193"/>
                  <a:pt x="827064" y="3391203"/>
                  <a:pt x="880680" y="3337617"/>
                </a:cubicBezTo>
                <a:lnTo>
                  <a:pt x="1802665" y="2415899"/>
                </a:lnTo>
                <a:cubicBezTo>
                  <a:pt x="1856281" y="2362343"/>
                  <a:pt x="1943176" y="2362374"/>
                  <a:pt x="1996751" y="2415967"/>
                </a:cubicBezTo>
                <a:cubicBezTo>
                  <a:pt x="2050326" y="2469563"/>
                  <a:pt x="2050299" y="2556427"/>
                  <a:pt x="1996683" y="2609982"/>
                </a:cubicBezTo>
                <a:lnTo>
                  <a:pt x="1809702" y="2796895"/>
                </a:lnTo>
                <a:cubicBezTo>
                  <a:pt x="1756127" y="2850451"/>
                  <a:pt x="1756127" y="2937287"/>
                  <a:pt x="1809702" y="2990843"/>
                </a:cubicBezTo>
                <a:cubicBezTo>
                  <a:pt x="1863277" y="3044398"/>
                  <a:pt x="1950145" y="3044398"/>
                  <a:pt x="2003720" y="2990843"/>
                </a:cubicBezTo>
                <a:lnTo>
                  <a:pt x="2597503" y="2397377"/>
                </a:lnTo>
                <a:cubicBezTo>
                  <a:pt x="2652771" y="2345579"/>
                  <a:pt x="2739581" y="2348376"/>
                  <a:pt x="2791399" y="2403627"/>
                </a:cubicBezTo>
                <a:cubicBezTo>
                  <a:pt x="2840915" y="2456422"/>
                  <a:pt x="2840864" y="2538592"/>
                  <a:pt x="2791283" y="2591325"/>
                </a:cubicBezTo>
                <a:lnTo>
                  <a:pt x="2442513" y="2940070"/>
                </a:lnTo>
                <a:cubicBezTo>
                  <a:pt x="2388938" y="2993626"/>
                  <a:pt x="2388938" y="3080462"/>
                  <a:pt x="2442513" y="3134018"/>
                </a:cubicBezTo>
                <a:cubicBezTo>
                  <a:pt x="2496088" y="3187573"/>
                  <a:pt x="2582956" y="3187573"/>
                  <a:pt x="2636531" y="3134018"/>
                </a:cubicBezTo>
                <a:lnTo>
                  <a:pt x="3611245" y="2159692"/>
                </a:lnTo>
                <a:lnTo>
                  <a:pt x="3611245" y="220047"/>
                </a:lnTo>
                <a:close/>
              </a:path>
            </a:pathLst>
          </a:custGeom>
          <a:solidFill>
            <a:srgbClr val="E7EDEB"/>
          </a:solidFill>
          <a:ln>
            <a:noFill/>
          </a:ln>
        </p:spPr>
        <p:txBody>
          <a:bodyPr spcFirstLastPara="1" wrap="square" lIns="121900" tIns="60925" rIns="121900" bIns="60925" anchor="ctr" anchorCtr="0">
            <a:noAutofit/>
          </a:bodyPr>
          <a:lstStyle/>
          <a:p>
            <a:pPr marL="0" marR="0" lvl="0" indent="0" algn="l" rtl="0">
              <a:lnSpc>
                <a:spcPct val="100000"/>
              </a:lnSpc>
              <a:spcBef>
                <a:spcPts val="0"/>
              </a:spcBef>
              <a:spcAft>
                <a:spcPts val="0"/>
              </a:spcAft>
              <a:buClr>
                <a:schemeClr val="dk1"/>
              </a:buClr>
              <a:buSzPts val="2400"/>
              <a:buFont typeface="Calibri"/>
              <a:buNone/>
            </a:pPr>
            <a:endParaRPr sz="24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38"/>
        <p:cNvGrpSpPr/>
        <p:nvPr/>
      </p:nvGrpSpPr>
      <p:grpSpPr>
        <a:xfrm>
          <a:off x="0" y="0"/>
          <a:ext cx="0" cy="0"/>
          <a:chOff x="0" y="0"/>
          <a:chExt cx="0" cy="0"/>
        </a:xfrm>
      </p:grpSpPr>
      <p:sp>
        <p:nvSpPr>
          <p:cNvPr id="39" name="Google Shape;39;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1" name="Google Shape;4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44"/>
        <p:cNvGrpSpPr/>
        <p:nvPr/>
      </p:nvGrpSpPr>
      <p:grpSpPr>
        <a:xfrm>
          <a:off x="0" y="0"/>
          <a:ext cx="0" cy="0"/>
          <a:chOff x="0" y="0"/>
          <a:chExt cx="0" cy="0"/>
        </a:xfrm>
      </p:grpSpPr>
      <p:sp>
        <p:nvSpPr>
          <p:cNvPr id="45" name="Google Shape;45;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51"/>
        <p:cNvGrpSpPr/>
        <p:nvPr/>
      </p:nvGrpSpPr>
      <p:grpSpPr>
        <a:xfrm>
          <a:off x="0" y="0"/>
          <a:ext cx="0" cy="0"/>
          <a:chOff x="0" y="0"/>
          <a:chExt cx="0" cy="0"/>
        </a:xfrm>
      </p:grpSpPr>
      <p:sp>
        <p:nvSpPr>
          <p:cNvPr id="52" name="Google Shape;52;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60"/>
        <p:cNvGrpSpPr/>
        <p:nvPr/>
      </p:nvGrpSpPr>
      <p:grpSpPr>
        <a:xfrm>
          <a:off x="0" y="0"/>
          <a:ext cx="0" cy="0"/>
          <a:chOff x="0" y="0"/>
          <a:chExt cx="0" cy="0"/>
        </a:xfrm>
      </p:grpSpPr>
      <p:sp>
        <p:nvSpPr>
          <p:cNvPr id="61" name="Google Shape;61;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3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67"/>
        <p:cNvGrpSpPr/>
        <p:nvPr/>
      </p:nvGrpSpPr>
      <p:grpSpPr>
        <a:xfrm>
          <a:off x="0" y="0"/>
          <a:ext cx="0" cy="0"/>
          <a:chOff x="0" y="0"/>
          <a:chExt cx="0" cy="0"/>
        </a:xfrm>
      </p:grpSpPr>
      <p:sp>
        <p:nvSpPr>
          <p:cNvPr id="68" name="Google Shape;68;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38"/>
          <p:cNvSpPr>
            <a:spLocks noGrp="1"/>
          </p:cNvSpPr>
          <p:nvPr>
            <p:ph type="pic" idx="2"/>
          </p:nvPr>
        </p:nvSpPr>
        <p:spPr>
          <a:xfrm>
            <a:off x="5183188" y="987425"/>
            <a:ext cx="6172200" cy="4873625"/>
          </a:xfrm>
          <a:prstGeom prst="rect">
            <a:avLst/>
          </a:prstGeom>
          <a:noFill/>
          <a:ln>
            <a:noFill/>
          </a:ln>
        </p:spPr>
      </p:sp>
      <p:sp>
        <p:nvSpPr>
          <p:cNvPr id="70" name="Google Shape;70;p3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74"/>
        <p:cNvGrpSpPr/>
        <p:nvPr/>
      </p:nvGrpSpPr>
      <p:grpSpPr>
        <a:xfrm>
          <a:off x="0" y="0"/>
          <a:ext cx="0" cy="0"/>
          <a:chOff x="0" y="0"/>
          <a:chExt cx="0" cy="0"/>
        </a:xfrm>
      </p:grpSpPr>
      <p:sp>
        <p:nvSpPr>
          <p:cNvPr id="75" name="Google Shape;75;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80"/>
        <p:cNvGrpSpPr/>
        <p:nvPr/>
      </p:nvGrpSpPr>
      <p:grpSpPr>
        <a:xfrm>
          <a:off x="0" y="0"/>
          <a:ext cx="0" cy="0"/>
          <a:chOff x="0" y="0"/>
          <a:chExt cx="0" cy="0"/>
        </a:xfrm>
      </p:grpSpPr>
      <p:sp>
        <p:nvSpPr>
          <p:cNvPr id="81" name="Google Shape;81;p4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4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4.png"/><Relationship Id="rId7"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jpg"/><Relationship Id="rId5" Type="http://schemas.openxmlformats.org/officeDocument/2006/relationships/image" Target="../media/image17.jp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png"/><Relationship Id="rId7"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pn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png"/><Relationship Id="rId7"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46.JPG"/><Relationship Id="rId5" Type="http://schemas.openxmlformats.org/officeDocument/2006/relationships/image" Target="../media/image45.jpeg"/><Relationship Id="rId4" Type="http://schemas.openxmlformats.org/officeDocument/2006/relationships/image" Target="../media/image44.png"/><Relationship Id="rId9" Type="http://schemas.openxmlformats.org/officeDocument/2006/relationships/image" Target="../media/image49.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png"/><Relationship Id="rId7"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54.jpg"/><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58.jpeg"/></Relationships>
</file>

<file path=ppt/slides/_rels/slide2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4.png"/><Relationship Id="rId7" Type="http://schemas.openxmlformats.org/officeDocument/2006/relationships/image" Target="../media/image62.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41"/>
          <p:cNvPicPr preferRelativeResize="0"/>
          <p:nvPr/>
        </p:nvPicPr>
        <p:blipFill rotWithShape="1">
          <a:blip r:embed="rId3">
            <a:alphaModFix/>
          </a:blip>
          <a:srcRect l="48" b="25000"/>
          <a:stretch/>
        </p:blipFill>
        <p:spPr>
          <a:xfrm>
            <a:off x="0" y="0"/>
            <a:ext cx="12198400" cy="6858000"/>
          </a:xfrm>
          <a:prstGeom prst="rect">
            <a:avLst/>
          </a:prstGeom>
          <a:noFill/>
          <a:ln>
            <a:noFill/>
          </a:ln>
        </p:spPr>
      </p:pic>
      <p:pic>
        <p:nvPicPr>
          <p:cNvPr id="91" name="Google Shape;91;p41"/>
          <p:cNvPicPr preferRelativeResize="0"/>
          <p:nvPr/>
        </p:nvPicPr>
        <p:blipFill rotWithShape="1">
          <a:blip r:embed="rId4">
            <a:alphaModFix/>
          </a:blip>
          <a:srcRect l="2940" r="-206"/>
          <a:stretch/>
        </p:blipFill>
        <p:spPr>
          <a:xfrm>
            <a:off x="7784644" y="-24847"/>
            <a:ext cx="4407355" cy="6876000"/>
          </a:xfrm>
          <a:custGeom>
            <a:avLst/>
            <a:gdLst/>
            <a:ahLst/>
            <a:cxnLst/>
            <a:rect l="l" t="t" r="r" b="b"/>
            <a:pathLst>
              <a:path w="4407355" h="6876000" extrusionOk="0">
                <a:moveTo>
                  <a:pt x="537324" y="0"/>
                </a:moveTo>
                <a:lnTo>
                  <a:pt x="4407355" y="0"/>
                </a:lnTo>
                <a:lnTo>
                  <a:pt x="4407355" y="6871437"/>
                </a:lnTo>
                <a:lnTo>
                  <a:pt x="2744975" y="6876000"/>
                </a:lnTo>
                <a:lnTo>
                  <a:pt x="434028" y="6876000"/>
                </a:lnTo>
                <a:lnTo>
                  <a:pt x="327916" y="6779445"/>
                </a:lnTo>
                <a:cubicBezTo>
                  <a:pt x="-189599" y="6204852"/>
                  <a:pt x="-3906" y="4762507"/>
                  <a:pt x="267158" y="4037665"/>
                </a:cubicBezTo>
                <a:cubicBezTo>
                  <a:pt x="901913" y="2887129"/>
                  <a:pt x="990602" y="2510039"/>
                  <a:pt x="1000129" y="1846010"/>
                </a:cubicBezTo>
                <a:cubicBezTo>
                  <a:pt x="1064764" y="1188785"/>
                  <a:pt x="826692" y="544060"/>
                  <a:pt x="620312" y="148846"/>
                </a:cubicBezTo>
                <a:close/>
              </a:path>
            </a:pathLst>
          </a:custGeom>
          <a:noFill/>
          <a:ln>
            <a:noFill/>
          </a:ln>
        </p:spPr>
      </p:pic>
      <p:grpSp>
        <p:nvGrpSpPr>
          <p:cNvPr id="92" name="Google Shape;92;p41"/>
          <p:cNvGrpSpPr/>
          <p:nvPr/>
        </p:nvGrpSpPr>
        <p:grpSpPr>
          <a:xfrm>
            <a:off x="10258" y="-24847"/>
            <a:ext cx="2876550" cy="932355"/>
            <a:chOff x="614849" y="1733550"/>
            <a:chExt cx="10434151" cy="3381947"/>
          </a:xfrm>
        </p:grpSpPr>
        <p:sp>
          <p:nvSpPr>
            <p:cNvPr id="93" name="Google Shape;93;p41"/>
            <p:cNvSpPr/>
            <p:nvPr/>
          </p:nvSpPr>
          <p:spPr>
            <a:xfrm>
              <a:off x="627025" y="1733550"/>
              <a:ext cx="10421975" cy="33528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94" name="Google Shape;94;p41"/>
            <p:cNvPicPr preferRelativeResize="0"/>
            <p:nvPr/>
          </p:nvPicPr>
          <p:blipFill rotWithShape="1">
            <a:blip r:embed="rId5">
              <a:alphaModFix/>
            </a:blip>
            <a:srcRect/>
            <a:stretch/>
          </p:blipFill>
          <p:spPr>
            <a:xfrm>
              <a:off x="614849" y="1742502"/>
              <a:ext cx="10421975" cy="3372995"/>
            </a:xfrm>
            <a:prstGeom prst="rect">
              <a:avLst/>
            </a:prstGeom>
            <a:noFill/>
            <a:ln>
              <a:noFill/>
            </a:ln>
          </p:spPr>
        </p:pic>
      </p:grpSp>
      <p:sp>
        <p:nvSpPr>
          <p:cNvPr id="95" name="Google Shape;95;p41"/>
          <p:cNvSpPr/>
          <p:nvPr/>
        </p:nvSpPr>
        <p:spPr>
          <a:xfrm>
            <a:off x="637787" y="5576048"/>
            <a:ext cx="8886825" cy="1165410"/>
          </a:xfrm>
          <a:prstGeom prst="roundRect">
            <a:avLst>
              <a:gd name="adj" fmla="val 16667"/>
            </a:avLst>
          </a:prstGeom>
          <a:solidFill>
            <a:srgbClr val="F2F2F2">
              <a:alpha val="6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1" u="none" strike="noStrike" cap="none" dirty="0">
              <a:solidFill>
                <a:srgbClr val="FFFFFF"/>
              </a:solidFill>
              <a:latin typeface="Arial Black"/>
              <a:ea typeface="Arial Black"/>
              <a:cs typeface="Arial Black"/>
              <a:sym typeface="Arial Black"/>
            </a:endParaRPr>
          </a:p>
          <a:p>
            <a:pPr marL="0" marR="0" lvl="0" indent="0" algn="ctr" rtl="0">
              <a:lnSpc>
                <a:spcPct val="100000"/>
              </a:lnSpc>
              <a:spcBef>
                <a:spcPts val="0"/>
              </a:spcBef>
              <a:spcAft>
                <a:spcPts val="0"/>
              </a:spcAft>
              <a:buClr>
                <a:srgbClr val="000000"/>
              </a:buClr>
              <a:buSzPts val="2000"/>
              <a:buFont typeface="Arial"/>
              <a:buNone/>
            </a:pPr>
            <a:r>
              <a:rPr lang="fr-FR" sz="2000" b="1" i="1" u="none" strike="noStrike" cap="none" dirty="0">
                <a:solidFill>
                  <a:srgbClr val="7F6000"/>
                </a:solidFill>
                <a:latin typeface="Corben"/>
                <a:ea typeface="Corben"/>
                <a:cs typeface="Corben"/>
                <a:sym typeface="Corben"/>
              </a:rPr>
              <a:t>L’OBSERVATION SPATIALE AU SERVICE DU DEVELOPPMENT DURABLE ET A LA SURVEILLANCE DES RESSOURCES NATURELLES </a:t>
            </a:r>
            <a:endParaRPr dirty="0"/>
          </a:p>
          <a:p>
            <a:pPr marL="0" marR="0" lvl="0" indent="0" algn="ctr" rtl="0">
              <a:lnSpc>
                <a:spcPct val="100000"/>
              </a:lnSpc>
              <a:spcBef>
                <a:spcPts val="0"/>
              </a:spcBef>
              <a:spcAft>
                <a:spcPts val="0"/>
              </a:spcAft>
              <a:buNone/>
            </a:pPr>
            <a:endParaRPr sz="2000" b="1" i="1" u="none" strike="noStrike" cap="none" dirty="0">
              <a:solidFill>
                <a:srgbClr val="7F6000"/>
              </a:solidFill>
              <a:latin typeface="Corben"/>
              <a:ea typeface="Corben"/>
              <a:cs typeface="Corben"/>
              <a:sym typeface="Corben"/>
            </a:endParaRPr>
          </a:p>
          <a:p>
            <a:pPr marL="0" marR="0" lvl="0" indent="0" algn="ctr" rtl="0">
              <a:lnSpc>
                <a:spcPct val="100000"/>
              </a:lnSpc>
              <a:spcBef>
                <a:spcPts val="0"/>
              </a:spcBef>
              <a:spcAft>
                <a:spcPts val="0"/>
              </a:spcAft>
              <a:buNone/>
            </a:pPr>
            <a:endParaRPr sz="1000" b="0" i="1" u="none" strike="noStrike" cap="none" dirty="0">
              <a:solidFill>
                <a:schemeClr val="lt1"/>
              </a:solidFill>
              <a:latin typeface="Arial"/>
              <a:ea typeface="Arial"/>
              <a:cs typeface="Arial"/>
              <a:sym typeface="Arial"/>
            </a:endParaRPr>
          </a:p>
        </p:txBody>
      </p:sp>
      <p:sp>
        <p:nvSpPr>
          <p:cNvPr id="96" name="Google Shape;96;p41"/>
          <p:cNvSpPr/>
          <p:nvPr/>
        </p:nvSpPr>
        <p:spPr>
          <a:xfrm>
            <a:off x="598650" y="1586754"/>
            <a:ext cx="8886825" cy="3370726"/>
          </a:xfrm>
          <a:prstGeom prst="roundRect">
            <a:avLst>
              <a:gd name="adj" fmla="val 16667"/>
            </a:avLst>
          </a:prstGeom>
          <a:solidFill>
            <a:srgbClr val="F2F2F2">
              <a:alpha val="69803"/>
            </a:srgbClr>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rgbClr val="FF0000"/>
              </a:solidFill>
              <a:latin typeface="Arial Black"/>
              <a:ea typeface="Arial Black"/>
              <a:cs typeface="Arial Black"/>
              <a:sym typeface="Arial Black"/>
            </a:endParaRPr>
          </a:p>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dirty="0">
                <a:solidFill>
                  <a:schemeClr val="accent1">
                    <a:lumMod val="75000"/>
                  </a:schemeClr>
                </a:solidFill>
                <a:latin typeface="Arial"/>
                <a:ea typeface="Arial"/>
                <a:cs typeface="Arial"/>
                <a:sym typeface="Arial"/>
              </a:rPr>
              <a:t>LES INNOVATIONS TECHNOLOGIQUES AU SERVICE D’UNE MEILLEURE CONNAISSANCE ET UNE GESTION INTELLIGENTE DES RESSOURCES NATURELLES</a:t>
            </a:r>
            <a:endParaRPr dirty="0">
              <a:solidFill>
                <a:schemeClr val="accent1">
                  <a:lumMod val="75000"/>
                </a:schemeClr>
              </a:solidFill>
            </a:endParaRPr>
          </a:p>
          <a:p>
            <a:pPr marL="0" marR="0" lvl="0" indent="0" algn="just" rtl="0">
              <a:lnSpc>
                <a:spcPct val="100000"/>
              </a:lnSpc>
              <a:spcBef>
                <a:spcPts val="0"/>
              </a:spcBef>
              <a:spcAft>
                <a:spcPts val="0"/>
              </a:spcAft>
              <a:buClr>
                <a:srgbClr val="000000"/>
              </a:buClr>
              <a:buSzPts val="2000"/>
              <a:buFont typeface="Arial"/>
              <a:buNone/>
            </a:pPr>
            <a:endParaRPr sz="2000" b="1" i="1" u="none" strike="noStrike" cap="none" dirty="0">
              <a:solidFill>
                <a:schemeClr val="accent1">
                  <a:lumMod val="75000"/>
                </a:schemeClr>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fr-FR" sz="2000" b="1" i="1" u="none" strike="noStrike" cap="none" dirty="0">
                <a:solidFill>
                  <a:schemeClr val="accent1">
                    <a:lumMod val="75000"/>
                  </a:schemeClr>
                </a:solidFill>
                <a:latin typeface="Arial"/>
                <a:ea typeface="Arial"/>
                <a:cs typeface="Arial"/>
                <a:sym typeface="Arial"/>
              </a:rPr>
              <a:t>Par Jean Norbert MINKO MENGUE</a:t>
            </a:r>
            <a:endParaRPr sz="2000" b="1" i="1" u="none" strike="noStrike" cap="none" dirty="0">
              <a:solidFill>
                <a:schemeClr val="accent1">
                  <a:lumMod val="75000"/>
                </a:schemeClr>
              </a:solidFill>
              <a:latin typeface="Arial"/>
              <a:ea typeface="Arial"/>
              <a:cs typeface="Arial"/>
              <a:sym typeface="Arial"/>
            </a:endParaRPr>
          </a:p>
          <a:p>
            <a:pPr algn="just">
              <a:buSzPts val="2000"/>
            </a:pPr>
            <a:r>
              <a:rPr lang="fr-FR" b="1" i="1" dirty="0">
                <a:solidFill>
                  <a:schemeClr val="accent1">
                    <a:lumMod val="75000"/>
                  </a:schemeClr>
                </a:solidFill>
              </a:rPr>
              <a:t>Ingénieur Télédétection et SIG</a:t>
            </a:r>
          </a:p>
          <a:p>
            <a:pPr algn="just">
              <a:buSzPts val="2000"/>
            </a:pPr>
            <a:r>
              <a:rPr lang="fr-FR" sz="1400" b="1" i="1" u="none" strike="noStrike" cap="none" dirty="0">
                <a:solidFill>
                  <a:schemeClr val="accent1">
                    <a:lumMod val="75000"/>
                  </a:schemeClr>
                </a:solidFill>
                <a:latin typeface="Arial"/>
                <a:ea typeface="Arial"/>
                <a:cs typeface="Arial"/>
                <a:sym typeface="Arial"/>
              </a:rPr>
              <a:t>Responsable de la surveillance des forêts par satellites </a:t>
            </a:r>
          </a:p>
          <a:p>
            <a:pPr algn="just">
              <a:buSzPts val="2000"/>
            </a:pPr>
            <a:r>
              <a:rPr lang="fr-FR" b="1" i="1" dirty="0">
                <a:solidFill>
                  <a:schemeClr val="accent1">
                    <a:lumMod val="75000"/>
                  </a:schemeClr>
                </a:solidFill>
              </a:rPr>
              <a:t>jeannorbertminkomengue@gmail.com</a:t>
            </a:r>
            <a:endParaRPr lang="fr-FR" sz="1400" b="1" i="1" u="none" strike="noStrike" cap="none" dirty="0">
              <a:solidFill>
                <a:schemeClr val="accent1">
                  <a:lumMod val="75000"/>
                </a:schemeClr>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fr-FR" sz="1400" b="1" i="1" u="none" strike="noStrike" cap="none" dirty="0">
                <a:solidFill>
                  <a:schemeClr val="accent1">
                    <a:lumMod val="75000"/>
                  </a:schemeClr>
                </a:solidFill>
                <a:latin typeface="Arial"/>
                <a:ea typeface="Arial"/>
                <a:cs typeface="Arial"/>
                <a:sym typeface="Arial"/>
              </a:rPr>
              <a:t>Libreville, le 18 novembre 2025</a:t>
            </a:r>
          </a:p>
          <a:p>
            <a:pPr marL="0" marR="0" lvl="0" indent="0" algn="just" rtl="0">
              <a:lnSpc>
                <a:spcPct val="100000"/>
              </a:lnSpc>
              <a:spcBef>
                <a:spcPts val="0"/>
              </a:spcBef>
              <a:spcAft>
                <a:spcPts val="0"/>
              </a:spcAft>
              <a:buClr>
                <a:srgbClr val="000000"/>
              </a:buClr>
              <a:buSzPts val="1400"/>
              <a:buFont typeface="Arial"/>
              <a:buNone/>
            </a:pPr>
            <a:endParaRPr sz="1400" b="1" i="1" u="none" strike="noStrike" cap="none" dirty="0">
              <a:solidFill>
                <a:schemeClr val="accent1">
                  <a:lumMod val="75000"/>
                </a:schemeClr>
              </a:solidFill>
              <a:latin typeface="Arial"/>
              <a:ea typeface="Arial"/>
              <a:cs typeface="Arial"/>
              <a:sym typeface="Arial"/>
            </a:endParaRPr>
          </a:p>
          <a:p>
            <a:pPr marL="0" marR="0" lvl="0" indent="0" algn="just" rtl="0">
              <a:lnSpc>
                <a:spcPct val="100000"/>
              </a:lnSpc>
              <a:spcBef>
                <a:spcPts val="0"/>
              </a:spcBef>
              <a:spcAft>
                <a:spcPts val="0"/>
              </a:spcAft>
              <a:buNone/>
            </a:pPr>
            <a:endParaRPr sz="1100" b="0" i="0" u="none" strike="noStrike" cap="none" dirty="0">
              <a:solidFill>
                <a:srgbClr val="FF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42"/>
          <p:cNvPicPr preferRelativeResize="0"/>
          <p:nvPr/>
        </p:nvPicPr>
        <p:blipFill rotWithShape="1">
          <a:blip r:embed="rId3">
            <a:alphaModFix/>
          </a:blip>
          <a:srcRect l="8203" t="2029" b="50998"/>
          <a:stretch/>
        </p:blipFill>
        <p:spPr>
          <a:xfrm>
            <a:off x="-25378" y="-13504"/>
            <a:ext cx="12193906" cy="807022"/>
          </a:xfrm>
          <a:prstGeom prst="rect">
            <a:avLst/>
          </a:prstGeom>
          <a:noFill/>
          <a:ln>
            <a:noFill/>
          </a:ln>
        </p:spPr>
      </p:pic>
      <p:sp>
        <p:nvSpPr>
          <p:cNvPr id="102" name="Google Shape;102;p42"/>
          <p:cNvSpPr/>
          <p:nvPr/>
        </p:nvSpPr>
        <p:spPr>
          <a:xfrm>
            <a:off x="0" y="-4029"/>
            <a:ext cx="12192000" cy="796706"/>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r>
              <a:rPr lang="fr-FR" sz="3200" b="0" i="0" u="none" strike="noStrike" cap="none">
                <a:solidFill>
                  <a:schemeClr val="lt1"/>
                </a:solidFill>
                <a:latin typeface="Arial Black"/>
                <a:ea typeface="Arial Black"/>
                <a:cs typeface="Arial Black"/>
                <a:sym typeface="Arial Black"/>
              </a:rPr>
              <a:t>PLAN</a:t>
            </a:r>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3" name="Google Shape;103;p42"/>
          <p:cNvSpPr txBox="1"/>
          <p:nvPr/>
        </p:nvSpPr>
        <p:spPr>
          <a:xfrm>
            <a:off x="164700" y="792677"/>
            <a:ext cx="7368988" cy="5355272"/>
          </a:xfrm>
          <a:prstGeom prst="rect">
            <a:avLst/>
          </a:prstGeom>
          <a:noFill/>
          <a:ln>
            <a:noFill/>
          </a:ln>
        </p:spPr>
        <p:txBody>
          <a:bodyPr spcFirstLastPara="1" wrap="square" lIns="91425" tIns="45700" rIns="91425" bIns="45700" anchor="t" anchorCtr="0">
            <a:spAutoFit/>
          </a:bodyPr>
          <a:lstStyle/>
          <a:p>
            <a:pPr marL="400050" marR="0" lvl="0" indent="-400050" algn="l" rtl="0">
              <a:lnSpc>
                <a:spcPct val="100000"/>
              </a:lnSpc>
              <a:spcBef>
                <a:spcPts val="0"/>
              </a:spcBef>
              <a:spcAft>
                <a:spcPts val="0"/>
              </a:spcAft>
              <a:buClr>
                <a:srgbClr val="000000"/>
              </a:buClr>
              <a:buSzPts val="2800"/>
              <a:buFont typeface="Arial"/>
              <a:buAutoNum type="romanUcPeriod"/>
            </a:pPr>
            <a:r>
              <a:rPr lang="fr-FR" sz="1800" b="1" i="0" u="none" strike="noStrike" cap="none" dirty="0">
                <a:solidFill>
                  <a:srgbClr val="000000"/>
                </a:solidFill>
                <a:latin typeface="Arial"/>
                <a:ea typeface="Arial"/>
                <a:cs typeface="Arial"/>
                <a:sym typeface="Arial"/>
              </a:rPr>
              <a:t>Présentation de l’AGEOS</a:t>
            </a:r>
            <a:endParaRPr sz="1800" b="1" dirty="0"/>
          </a:p>
          <a:p>
            <a:pPr marL="400050" marR="0" lvl="0" indent="-273050" algn="l" rtl="0">
              <a:lnSpc>
                <a:spcPct val="100000"/>
              </a:lnSpc>
              <a:spcBef>
                <a:spcPts val="0"/>
              </a:spcBef>
              <a:spcAft>
                <a:spcPts val="0"/>
              </a:spcAft>
              <a:buClr>
                <a:srgbClr val="000000"/>
              </a:buClr>
              <a:buSzPts val="2000"/>
              <a:buFont typeface="Arial"/>
              <a:buNone/>
            </a:pPr>
            <a:endParaRPr sz="1800" b="1" i="0" u="none" strike="noStrike" cap="none" dirty="0">
              <a:solidFill>
                <a:srgbClr val="000000"/>
              </a:solidFill>
              <a:latin typeface="Arial"/>
              <a:ea typeface="Arial"/>
              <a:cs typeface="Arial"/>
              <a:sym typeface="Arial"/>
            </a:endParaRPr>
          </a:p>
          <a:p>
            <a:pPr marL="400050" marR="0" lvl="0" indent="-400050" algn="l" rtl="0">
              <a:lnSpc>
                <a:spcPct val="100000"/>
              </a:lnSpc>
              <a:spcBef>
                <a:spcPts val="0"/>
              </a:spcBef>
              <a:spcAft>
                <a:spcPts val="0"/>
              </a:spcAft>
              <a:buClr>
                <a:srgbClr val="000000"/>
              </a:buClr>
              <a:buSzPts val="2800"/>
              <a:buFont typeface="Arial"/>
              <a:buAutoNum type="romanUcPeriod"/>
            </a:pPr>
            <a:r>
              <a:rPr lang="fr-FR" sz="1800" b="1" i="0" u="none" strike="noStrike" cap="none" dirty="0">
                <a:solidFill>
                  <a:srgbClr val="000000"/>
                </a:solidFill>
                <a:latin typeface="Arial"/>
                <a:ea typeface="Arial"/>
                <a:cs typeface="Arial"/>
                <a:sym typeface="Arial"/>
              </a:rPr>
              <a:t>Infrastructures</a:t>
            </a:r>
            <a:endParaRPr sz="1800" b="1" dirty="0"/>
          </a:p>
          <a:p>
            <a:pPr marL="400050" marR="0" lvl="0" indent="-273050" algn="l" rtl="0">
              <a:lnSpc>
                <a:spcPct val="100000"/>
              </a:lnSpc>
              <a:spcBef>
                <a:spcPts val="0"/>
              </a:spcBef>
              <a:spcAft>
                <a:spcPts val="0"/>
              </a:spcAft>
              <a:buClr>
                <a:srgbClr val="000000"/>
              </a:buClr>
              <a:buSzPts val="2000"/>
              <a:buFont typeface="Arial"/>
              <a:buNone/>
            </a:pPr>
            <a:endParaRPr sz="18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fr-FR" sz="1800" b="1" i="0" u="none" strike="noStrike" cap="none" dirty="0">
                <a:solidFill>
                  <a:srgbClr val="000000"/>
                </a:solidFill>
                <a:latin typeface="Arial"/>
                <a:ea typeface="Arial"/>
                <a:cs typeface="Arial"/>
                <a:sym typeface="Arial"/>
              </a:rPr>
              <a:t>III. Outils de gestion et de surveillance des ressources naturelles</a:t>
            </a:r>
            <a:endParaRPr sz="1800" dirty="0"/>
          </a:p>
          <a:p>
            <a:pPr marL="342900" marR="0" lvl="0" indent="-342900" algn="l" rtl="0">
              <a:lnSpc>
                <a:spcPct val="100000"/>
              </a:lnSpc>
              <a:spcBef>
                <a:spcPts val="0"/>
              </a:spcBef>
              <a:spcAft>
                <a:spcPts val="0"/>
              </a:spcAft>
              <a:buClr>
                <a:srgbClr val="000000"/>
              </a:buClr>
              <a:buSzPts val="2000"/>
              <a:buFont typeface="Arial"/>
              <a:buAutoNum type="alphaLcPeriod"/>
            </a:pPr>
            <a:r>
              <a:rPr lang="fr-FR" sz="1800" b="0" i="0" u="none" strike="noStrike" cap="none" dirty="0">
                <a:solidFill>
                  <a:srgbClr val="000000"/>
                </a:solidFill>
                <a:latin typeface="Arial"/>
                <a:ea typeface="Arial"/>
                <a:cs typeface="Arial"/>
                <a:sym typeface="Arial"/>
              </a:rPr>
              <a:t>SNORNF</a:t>
            </a:r>
            <a:endParaRPr sz="1800" dirty="0"/>
          </a:p>
          <a:p>
            <a:pPr marL="342900" marR="0" lvl="0" indent="-342900" algn="l" rtl="0">
              <a:lnSpc>
                <a:spcPct val="100000"/>
              </a:lnSpc>
              <a:spcBef>
                <a:spcPts val="0"/>
              </a:spcBef>
              <a:spcAft>
                <a:spcPts val="0"/>
              </a:spcAft>
              <a:buClr>
                <a:srgbClr val="000000"/>
              </a:buClr>
              <a:buSzPts val="2000"/>
              <a:buFont typeface="Arial"/>
              <a:buAutoNum type="alphaLcPeriod"/>
            </a:pPr>
            <a:r>
              <a:rPr lang="fr-FR" sz="1800" b="0" i="0" u="none" strike="noStrike" cap="none" dirty="0">
                <a:solidFill>
                  <a:srgbClr val="000000"/>
                </a:solidFill>
                <a:latin typeface="Arial"/>
                <a:ea typeface="Arial"/>
                <a:cs typeface="Arial"/>
                <a:sym typeface="Arial"/>
              </a:rPr>
              <a:t>Forest </a:t>
            </a:r>
            <a:r>
              <a:rPr lang="fr-FR" sz="1800" b="0" i="0" u="none" strike="noStrike" cap="none" dirty="0" err="1">
                <a:solidFill>
                  <a:srgbClr val="000000"/>
                </a:solidFill>
                <a:latin typeface="Arial"/>
                <a:ea typeface="Arial"/>
                <a:cs typeface="Arial"/>
                <a:sym typeface="Arial"/>
              </a:rPr>
              <a:t>Forsight</a:t>
            </a:r>
            <a:r>
              <a:rPr lang="fr-FR" sz="1800" b="0" i="0" u="none" strike="noStrike" cap="none" dirty="0">
                <a:solidFill>
                  <a:srgbClr val="000000"/>
                </a:solidFill>
                <a:latin typeface="Arial"/>
                <a:ea typeface="Arial"/>
                <a:cs typeface="Arial"/>
                <a:sym typeface="Arial"/>
              </a:rPr>
              <a:t> </a:t>
            </a:r>
            <a:endParaRPr sz="1800" dirty="0"/>
          </a:p>
          <a:p>
            <a:pPr marL="342900" marR="0" lvl="0" indent="-342900" algn="l" rtl="0">
              <a:lnSpc>
                <a:spcPct val="100000"/>
              </a:lnSpc>
              <a:spcBef>
                <a:spcPts val="0"/>
              </a:spcBef>
              <a:spcAft>
                <a:spcPts val="0"/>
              </a:spcAft>
              <a:buClr>
                <a:srgbClr val="000000"/>
              </a:buClr>
              <a:buSzPts val="2000"/>
              <a:buFont typeface="Arial"/>
              <a:buAutoNum type="alphaLcPeriod"/>
            </a:pPr>
            <a:r>
              <a:rPr lang="fr-FR" sz="1800" b="0" i="0" u="none" strike="noStrike" cap="none" dirty="0">
                <a:solidFill>
                  <a:srgbClr val="000000"/>
                </a:solidFill>
                <a:latin typeface="Arial"/>
                <a:ea typeface="Arial"/>
                <a:cs typeface="Arial"/>
                <a:sym typeface="Arial"/>
              </a:rPr>
              <a:t>PNAT</a:t>
            </a:r>
            <a:endParaRPr sz="1800" dirty="0"/>
          </a:p>
          <a:p>
            <a:pPr marL="342900" marR="0" lvl="0" indent="-342900" algn="l" rtl="0">
              <a:lnSpc>
                <a:spcPct val="100000"/>
              </a:lnSpc>
              <a:spcBef>
                <a:spcPts val="0"/>
              </a:spcBef>
              <a:spcAft>
                <a:spcPts val="0"/>
              </a:spcAft>
              <a:buClr>
                <a:srgbClr val="000000"/>
              </a:buClr>
              <a:buSzPts val="2000"/>
              <a:buFont typeface="Arial"/>
              <a:buAutoNum type="alphaLcPeriod"/>
            </a:pPr>
            <a:r>
              <a:rPr lang="fr-FR" sz="1800" b="0" i="0" u="none" strike="noStrike" cap="none" dirty="0">
                <a:solidFill>
                  <a:srgbClr val="000000"/>
                </a:solidFill>
                <a:latin typeface="Arial"/>
                <a:ea typeface="Arial"/>
                <a:cs typeface="Arial"/>
                <a:sym typeface="Arial"/>
              </a:rPr>
              <a:t>SUMAG</a:t>
            </a:r>
            <a:endParaRPr sz="1800" dirty="0"/>
          </a:p>
          <a:p>
            <a:pPr marL="0" marR="0" lvl="0" indent="0" algn="l" rtl="0">
              <a:lnSpc>
                <a:spcPct val="100000"/>
              </a:lnSpc>
              <a:spcBef>
                <a:spcPts val="0"/>
              </a:spcBef>
              <a:spcAft>
                <a:spcPts val="0"/>
              </a:spcAft>
              <a:buNone/>
            </a:pPr>
            <a:endParaRPr sz="18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fr-FR" sz="1800" b="1" i="0" u="none" strike="noStrike" cap="none" dirty="0">
                <a:solidFill>
                  <a:srgbClr val="000000"/>
                </a:solidFill>
                <a:latin typeface="Arial"/>
                <a:ea typeface="Arial"/>
                <a:cs typeface="Arial"/>
                <a:sym typeface="Arial"/>
              </a:rPr>
              <a:t>IV. Produits et services</a:t>
            </a:r>
            <a:endParaRPr sz="1800" dirty="0"/>
          </a:p>
          <a:p>
            <a:pPr marL="342900" marR="0" lvl="0" indent="-342900" algn="l" rtl="0">
              <a:lnSpc>
                <a:spcPct val="100000"/>
              </a:lnSpc>
              <a:spcBef>
                <a:spcPts val="0"/>
              </a:spcBef>
              <a:spcAft>
                <a:spcPts val="0"/>
              </a:spcAft>
              <a:buClr>
                <a:srgbClr val="000000"/>
              </a:buClr>
              <a:buSzPts val="2000"/>
              <a:buFont typeface="Arial"/>
              <a:buAutoNum type="alphaLcPeriod"/>
            </a:pPr>
            <a:r>
              <a:rPr lang="fr-FR" sz="1800" b="0" i="0" u="none" strike="noStrike" cap="none" dirty="0">
                <a:solidFill>
                  <a:srgbClr val="000000"/>
                </a:solidFill>
                <a:latin typeface="Arial"/>
                <a:ea typeface="Arial"/>
                <a:cs typeface="Arial"/>
                <a:sym typeface="Arial"/>
              </a:rPr>
              <a:t>Occupation du sol  </a:t>
            </a:r>
            <a:endParaRPr sz="1800" dirty="0"/>
          </a:p>
          <a:p>
            <a:pPr marL="342900" marR="0" lvl="0" indent="-342900" algn="l" rtl="0">
              <a:lnSpc>
                <a:spcPct val="100000"/>
              </a:lnSpc>
              <a:spcBef>
                <a:spcPts val="0"/>
              </a:spcBef>
              <a:spcAft>
                <a:spcPts val="0"/>
              </a:spcAft>
              <a:buClr>
                <a:srgbClr val="000000"/>
              </a:buClr>
              <a:buSzPts val="2000"/>
              <a:buFont typeface="Arial"/>
              <a:buAutoNum type="alphaLcPeriod"/>
            </a:pPr>
            <a:r>
              <a:rPr lang="fr-FR" sz="1800" b="0" i="0" u="none" strike="noStrike" cap="none" dirty="0">
                <a:solidFill>
                  <a:srgbClr val="000000"/>
                </a:solidFill>
                <a:latin typeface="Arial"/>
                <a:ea typeface="Arial"/>
                <a:cs typeface="Arial"/>
                <a:sym typeface="Arial"/>
              </a:rPr>
              <a:t>Exploitation forestière </a:t>
            </a:r>
            <a:endParaRPr sz="1800" dirty="0"/>
          </a:p>
          <a:p>
            <a:pPr marL="342900" marR="0" lvl="0" indent="-342900" algn="l" rtl="0">
              <a:lnSpc>
                <a:spcPct val="100000"/>
              </a:lnSpc>
              <a:spcBef>
                <a:spcPts val="0"/>
              </a:spcBef>
              <a:spcAft>
                <a:spcPts val="0"/>
              </a:spcAft>
              <a:buClr>
                <a:srgbClr val="000000"/>
              </a:buClr>
              <a:buSzPts val="2000"/>
              <a:buFont typeface="Arial"/>
              <a:buAutoNum type="alphaLcPeriod"/>
            </a:pPr>
            <a:r>
              <a:rPr lang="fr-FR" sz="1800" b="0" i="0" u="none" strike="noStrike" cap="none" dirty="0">
                <a:solidFill>
                  <a:srgbClr val="000000"/>
                </a:solidFill>
                <a:latin typeface="Arial"/>
                <a:ea typeface="Arial"/>
                <a:cs typeface="Arial"/>
                <a:sym typeface="Arial"/>
              </a:rPr>
              <a:t>Exploitation minière </a:t>
            </a:r>
            <a:endParaRPr sz="1800" dirty="0"/>
          </a:p>
          <a:p>
            <a:pPr marL="342900" marR="0" lvl="0" indent="-342900" algn="l" rtl="0">
              <a:lnSpc>
                <a:spcPct val="100000"/>
              </a:lnSpc>
              <a:spcBef>
                <a:spcPts val="0"/>
              </a:spcBef>
              <a:spcAft>
                <a:spcPts val="0"/>
              </a:spcAft>
              <a:buClr>
                <a:srgbClr val="000000"/>
              </a:buClr>
              <a:buSzPts val="2000"/>
              <a:buFont typeface="Arial"/>
              <a:buAutoNum type="alphaLcPeriod"/>
            </a:pPr>
            <a:r>
              <a:rPr lang="fr-FR" sz="1800" b="0" i="0" u="none" strike="noStrike" cap="none" dirty="0">
                <a:solidFill>
                  <a:srgbClr val="000000"/>
                </a:solidFill>
                <a:latin typeface="Arial"/>
                <a:ea typeface="Arial"/>
                <a:cs typeface="Arial"/>
                <a:sym typeface="Arial"/>
              </a:rPr>
              <a:t>Ressources halieutiques</a:t>
            </a:r>
            <a:endParaRPr sz="1800" dirty="0"/>
          </a:p>
          <a:p>
            <a:pPr marL="342900" marR="0" lvl="0" indent="-342900" algn="l" rtl="0">
              <a:lnSpc>
                <a:spcPct val="100000"/>
              </a:lnSpc>
              <a:spcBef>
                <a:spcPts val="0"/>
              </a:spcBef>
              <a:spcAft>
                <a:spcPts val="0"/>
              </a:spcAft>
              <a:buClr>
                <a:srgbClr val="000000"/>
              </a:buClr>
              <a:buSzPts val="2000"/>
              <a:buFont typeface="Arial"/>
              <a:buAutoNum type="alphaLcPeriod"/>
            </a:pPr>
            <a:r>
              <a:rPr lang="fr-FR" sz="1800" b="0" i="0" u="none" strike="noStrike" cap="none" dirty="0">
                <a:solidFill>
                  <a:srgbClr val="000000"/>
                </a:solidFill>
                <a:latin typeface="Arial"/>
                <a:ea typeface="Arial"/>
                <a:cs typeface="Arial"/>
                <a:sym typeface="Arial"/>
              </a:rPr>
              <a:t>Carbone forestier</a:t>
            </a:r>
            <a:endParaRPr lang="fr-FR" sz="1800" dirty="0"/>
          </a:p>
          <a:p>
            <a:pPr marR="0" lvl="0" algn="l" rtl="0">
              <a:lnSpc>
                <a:spcPct val="100000"/>
              </a:lnSpc>
              <a:spcBef>
                <a:spcPts val="0"/>
              </a:spcBef>
              <a:spcAft>
                <a:spcPts val="0"/>
              </a:spcAft>
              <a:buClr>
                <a:srgbClr val="000000"/>
              </a:buClr>
              <a:buSzPts val="2000"/>
            </a:pPr>
            <a:endParaRPr lang="fr-FR" sz="1800" dirty="0"/>
          </a:p>
          <a:p>
            <a:pPr marR="0" lvl="0" algn="l" rtl="0">
              <a:lnSpc>
                <a:spcPct val="100000"/>
              </a:lnSpc>
              <a:spcBef>
                <a:spcPts val="0"/>
              </a:spcBef>
              <a:spcAft>
                <a:spcPts val="0"/>
              </a:spcAft>
              <a:buClr>
                <a:srgbClr val="000000"/>
              </a:buClr>
              <a:buSzPts val="2000"/>
            </a:pPr>
            <a:r>
              <a:rPr lang="fr-FR" sz="1800" b="1" i="0" u="none" strike="noStrike" cap="none" dirty="0">
                <a:solidFill>
                  <a:srgbClr val="000000"/>
                </a:solidFill>
                <a:latin typeface="Arial"/>
                <a:ea typeface="Arial"/>
                <a:cs typeface="Arial"/>
                <a:sym typeface="Arial"/>
              </a:rPr>
              <a:t>V. Quelques collaborations </a:t>
            </a:r>
            <a:endParaRPr sz="1800" b="1" i="0" u="none" strike="noStrike" cap="none" dirty="0">
              <a:solidFill>
                <a:srgbClr val="000000"/>
              </a:solidFill>
              <a:latin typeface="Arial"/>
              <a:ea typeface="Arial"/>
              <a:cs typeface="Arial"/>
              <a:sym typeface="Arial"/>
            </a:endParaRPr>
          </a:p>
          <a:p>
            <a:pPr marL="342900" marR="0" lvl="0" indent="-228600" algn="l"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Arial"/>
              <a:ea typeface="Arial"/>
              <a:cs typeface="Arial"/>
              <a:sym typeface="Arial"/>
            </a:endParaRPr>
          </a:p>
        </p:txBody>
      </p:sp>
      <p:pic>
        <p:nvPicPr>
          <p:cNvPr id="104" name="Google Shape;104;p42"/>
          <p:cNvPicPr preferRelativeResize="0"/>
          <p:nvPr/>
        </p:nvPicPr>
        <p:blipFill rotWithShape="1">
          <a:blip r:embed="rId4">
            <a:alphaModFix/>
          </a:blip>
          <a:srcRect l="2940" r="-206"/>
          <a:stretch/>
        </p:blipFill>
        <p:spPr>
          <a:xfrm>
            <a:off x="7784644" y="-24847"/>
            <a:ext cx="4407355" cy="6876000"/>
          </a:xfrm>
          <a:custGeom>
            <a:avLst/>
            <a:gdLst/>
            <a:ahLst/>
            <a:cxnLst/>
            <a:rect l="l" t="t" r="r" b="b"/>
            <a:pathLst>
              <a:path w="4407355" h="6876000" extrusionOk="0">
                <a:moveTo>
                  <a:pt x="537324" y="0"/>
                </a:moveTo>
                <a:lnTo>
                  <a:pt x="4407355" y="0"/>
                </a:lnTo>
                <a:lnTo>
                  <a:pt x="4407355" y="6871437"/>
                </a:lnTo>
                <a:lnTo>
                  <a:pt x="2744975" y="6876000"/>
                </a:lnTo>
                <a:lnTo>
                  <a:pt x="434028" y="6876000"/>
                </a:lnTo>
                <a:lnTo>
                  <a:pt x="327916" y="6779445"/>
                </a:lnTo>
                <a:cubicBezTo>
                  <a:pt x="-189599" y="6204852"/>
                  <a:pt x="-3906" y="4762507"/>
                  <a:pt x="267158" y="4037665"/>
                </a:cubicBezTo>
                <a:cubicBezTo>
                  <a:pt x="901913" y="2887129"/>
                  <a:pt x="990602" y="2510039"/>
                  <a:pt x="1000129" y="1846010"/>
                </a:cubicBezTo>
                <a:cubicBezTo>
                  <a:pt x="1064764" y="1188785"/>
                  <a:pt x="826692" y="544060"/>
                  <a:pt x="620312" y="148846"/>
                </a:cubicBezTo>
                <a:close/>
              </a:path>
            </a:pathLst>
          </a:cu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43"/>
          <p:cNvPicPr preferRelativeResize="0"/>
          <p:nvPr/>
        </p:nvPicPr>
        <p:blipFill rotWithShape="1">
          <a:blip r:embed="rId3">
            <a:alphaModFix/>
          </a:blip>
          <a:srcRect l="8203" t="2029" b="50998"/>
          <a:stretch/>
        </p:blipFill>
        <p:spPr>
          <a:xfrm>
            <a:off x="-25378" y="-13504"/>
            <a:ext cx="12193906" cy="807022"/>
          </a:xfrm>
          <a:prstGeom prst="rect">
            <a:avLst/>
          </a:prstGeom>
          <a:noFill/>
          <a:ln>
            <a:noFill/>
          </a:ln>
        </p:spPr>
      </p:pic>
      <p:sp>
        <p:nvSpPr>
          <p:cNvPr id="110" name="Google Shape;110;p43"/>
          <p:cNvSpPr/>
          <p:nvPr/>
        </p:nvSpPr>
        <p:spPr>
          <a:xfrm>
            <a:off x="0" y="-4029"/>
            <a:ext cx="12168528" cy="807022"/>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r>
              <a:rPr lang="fr-FR" sz="3200" b="1" i="0" u="none" strike="noStrike" cap="none">
                <a:solidFill>
                  <a:schemeClr val="lt1"/>
                </a:solidFill>
                <a:latin typeface="Arial"/>
                <a:ea typeface="Arial"/>
                <a:cs typeface="Arial"/>
                <a:sym typeface="Arial"/>
              </a:rPr>
              <a:t>I. Présentation de l’AGEOS</a:t>
            </a:r>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1" name="Google Shape;111;p43"/>
          <p:cNvSpPr txBox="1"/>
          <p:nvPr/>
        </p:nvSpPr>
        <p:spPr>
          <a:xfrm>
            <a:off x="466112" y="722372"/>
            <a:ext cx="11210925" cy="114300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2800"/>
              <a:buFont typeface="Arial"/>
              <a:buNone/>
            </a:pPr>
            <a:r>
              <a:rPr lang="fr-FR" sz="2800" b="1" i="0" u="none" strike="noStrike" cap="none">
                <a:solidFill>
                  <a:schemeClr val="dk1"/>
                </a:solidFill>
                <a:latin typeface="Calibri"/>
                <a:ea typeface="Calibri"/>
                <a:cs typeface="Calibri"/>
                <a:sym typeface="Calibri"/>
              </a:rPr>
              <a:t>Ordonnance 02/2010 du 25 février 2010 portant création, attribution et organisation de l’AGEOS</a:t>
            </a:r>
            <a:endParaRPr/>
          </a:p>
        </p:txBody>
      </p:sp>
      <p:sp>
        <p:nvSpPr>
          <p:cNvPr id="112" name="Google Shape;112;p43"/>
          <p:cNvSpPr txBox="1"/>
          <p:nvPr/>
        </p:nvSpPr>
        <p:spPr>
          <a:xfrm>
            <a:off x="490537" y="1848029"/>
            <a:ext cx="11210925" cy="4795564"/>
          </a:xfrm>
          <a:prstGeom prst="rect">
            <a:avLst/>
          </a:prstGeom>
          <a:noFill/>
          <a:ln>
            <a:noFill/>
          </a:ln>
        </p:spPr>
        <p:txBody>
          <a:bodyPr spcFirstLastPara="1" wrap="square" lIns="91425" tIns="45700" rIns="91425" bIns="45700" anchor="t" anchorCtr="0">
            <a:normAutofit fontScale="77500" lnSpcReduction="20000"/>
          </a:bodyPr>
          <a:lstStyle/>
          <a:p>
            <a:pPr marL="457200" marR="0" lvl="0" indent="-457200" algn="just" rtl="0">
              <a:lnSpc>
                <a:spcPct val="100000"/>
              </a:lnSpc>
              <a:spcBef>
                <a:spcPts val="0"/>
              </a:spcBef>
              <a:spcAft>
                <a:spcPts val="0"/>
              </a:spcAft>
              <a:buClr>
                <a:srgbClr val="000000"/>
              </a:buClr>
              <a:buSzPct val="100000"/>
              <a:buFont typeface="Noto Sans Symbols"/>
              <a:buChar char="❑"/>
            </a:pPr>
            <a:r>
              <a:rPr lang="fr-FR" sz="3200" b="1" i="0" u="sng" strike="noStrike" cap="none">
                <a:solidFill>
                  <a:srgbClr val="7F6000"/>
                </a:solidFill>
                <a:latin typeface="Arial"/>
                <a:ea typeface="Arial"/>
                <a:cs typeface="Arial"/>
                <a:sym typeface="Arial"/>
              </a:rPr>
              <a:t>Mission principale: </a:t>
            </a:r>
            <a:endParaRPr/>
          </a:p>
          <a:p>
            <a:pPr marL="171450" marR="0" lvl="0" indent="-127190" algn="just" rtl="0">
              <a:lnSpc>
                <a:spcPct val="100000"/>
              </a:lnSpc>
              <a:spcBef>
                <a:spcPts val="139"/>
              </a:spcBef>
              <a:spcAft>
                <a:spcPts val="0"/>
              </a:spcAft>
              <a:buClr>
                <a:srgbClr val="000000"/>
              </a:buClr>
              <a:buSzPct val="100000"/>
              <a:buFont typeface="Arial"/>
              <a:buNone/>
            </a:pPr>
            <a:endParaRPr sz="900" b="1" i="0" u="none" strike="noStrike" cap="none">
              <a:solidFill>
                <a:srgbClr val="7F6000"/>
              </a:solidFill>
              <a:latin typeface="Arial"/>
              <a:ea typeface="Arial"/>
              <a:cs typeface="Arial"/>
              <a:sym typeface="Arial"/>
            </a:endParaRPr>
          </a:p>
          <a:p>
            <a:pPr marL="0" marR="0" lvl="0" indent="0" algn="just" rtl="0">
              <a:lnSpc>
                <a:spcPct val="100000"/>
              </a:lnSpc>
              <a:spcBef>
                <a:spcPts val="496"/>
              </a:spcBef>
              <a:spcAft>
                <a:spcPts val="0"/>
              </a:spcAft>
              <a:buClr>
                <a:srgbClr val="000000"/>
              </a:buClr>
              <a:buSzPct val="100000"/>
              <a:buFont typeface="Arial"/>
              <a:buNone/>
            </a:pPr>
            <a:r>
              <a:rPr lang="fr-FR" sz="3200" b="1" i="0" u="none" strike="noStrike" cap="none">
                <a:solidFill>
                  <a:srgbClr val="7F6000"/>
                </a:solidFill>
                <a:latin typeface="Arial"/>
                <a:ea typeface="Arial"/>
                <a:cs typeface="Arial"/>
                <a:sym typeface="Arial"/>
              </a:rPr>
              <a:t>« </a:t>
            </a:r>
            <a:r>
              <a:rPr lang="fr-FR" sz="3200" b="0" i="1" u="none" strike="noStrike" cap="none">
                <a:solidFill>
                  <a:srgbClr val="7F6000"/>
                </a:solidFill>
                <a:latin typeface="Arial"/>
                <a:ea typeface="Arial"/>
                <a:cs typeface="Arial"/>
                <a:sym typeface="Arial"/>
              </a:rPr>
              <a:t>contribuer à la mise en œuvre de la politique du Gouvernement en matière de collecte, d’analyse et de mise à disposition des données issues de l’observation spatiale du territoire national pour la gestion durable de l‘environnement, des ressources naturelles, de l’occupation des sols, de l’aménagement du territoire, ainsi que de la recherche et de l’innovation »</a:t>
            </a:r>
            <a:endParaRPr/>
          </a:p>
          <a:p>
            <a:pPr marL="457200" marR="0" lvl="0" indent="-457200" algn="just" rtl="0">
              <a:lnSpc>
                <a:spcPct val="100000"/>
              </a:lnSpc>
              <a:spcBef>
                <a:spcPts val="1200"/>
              </a:spcBef>
              <a:spcAft>
                <a:spcPts val="0"/>
              </a:spcAft>
              <a:buClr>
                <a:srgbClr val="000000"/>
              </a:buClr>
              <a:buSzPct val="100000"/>
              <a:buFont typeface="Noto Sans Symbols"/>
              <a:buChar char="❑"/>
            </a:pPr>
            <a:r>
              <a:rPr lang="fr-FR" sz="3200" b="1" i="0" u="sng" strike="noStrike" cap="none">
                <a:solidFill>
                  <a:srgbClr val="7F6000"/>
                </a:solidFill>
                <a:latin typeface="Arial"/>
                <a:ea typeface="Arial"/>
                <a:cs typeface="Arial"/>
                <a:sym typeface="Arial"/>
              </a:rPr>
              <a:t>Missions complémentaires: </a:t>
            </a:r>
            <a:endParaRPr/>
          </a:p>
          <a:p>
            <a:pPr marL="1143000" marR="0" lvl="1" indent="-457200" algn="just" rtl="0">
              <a:lnSpc>
                <a:spcPct val="100000"/>
              </a:lnSpc>
              <a:spcBef>
                <a:spcPts val="434"/>
              </a:spcBef>
              <a:spcAft>
                <a:spcPts val="0"/>
              </a:spcAft>
              <a:buClr>
                <a:srgbClr val="000000"/>
              </a:buClr>
              <a:buSzPct val="100000"/>
              <a:buFont typeface="Noto Sans Symbols"/>
              <a:buChar char="⮚"/>
            </a:pPr>
            <a:r>
              <a:rPr lang="fr-FR" sz="2800" b="0" i="0" u="none" strike="noStrike" cap="none">
                <a:solidFill>
                  <a:srgbClr val="7F6000"/>
                </a:solidFill>
                <a:latin typeface="Arial"/>
                <a:ea typeface="Arial"/>
                <a:cs typeface="Arial"/>
                <a:sym typeface="Arial"/>
              </a:rPr>
              <a:t>Elaborer une stratégie nationale des activités d’observation spatiale,</a:t>
            </a:r>
            <a:endParaRPr/>
          </a:p>
          <a:p>
            <a:pPr marL="1143000" marR="0" lvl="1" indent="-457200" algn="just" rtl="0">
              <a:lnSpc>
                <a:spcPct val="100000"/>
              </a:lnSpc>
              <a:spcBef>
                <a:spcPts val="434"/>
              </a:spcBef>
              <a:spcAft>
                <a:spcPts val="0"/>
              </a:spcAft>
              <a:buClr>
                <a:srgbClr val="000000"/>
              </a:buClr>
              <a:buSzPct val="100000"/>
              <a:buFont typeface="Noto Sans Symbols"/>
              <a:buChar char="⮚"/>
            </a:pPr>
            <a:r>
              <a:rPr lang="fr-FR" sz="2800" b="0" i="0" u="none" strike="noStrike" cap="none">
                <a:solidFill>
                  <a:srgbClr val="7F6000"/>
                </a:solidFill>
                <a:latin typeface="Arial"/>
                <a:ea typeface="Arial"/>
                <a:cs typeface="Arial"/>
                <a:sym typeface="Arial"/>
              </a:rPr>
              <a:t>Mettre en place une  infrastructure spatiale,</a:t>
            </a:r>
            <a:endParaRPr/>
          </a:p>
          <a:p>
            <a:pPr marL="1143000" marR="0" lvl="1" indent="-457200" algn="just" rtl="0">
              <a:lnSpc>
                <a:spcPct val="100000"/>
              </a:lnSpc>
              <a:spcBef>
                <a:spcPts val="434"/>
              </a:spcBef>
              <a:spcAft>
                <a:spcPts val="0"/>
              </a:spcAft>
              <a:buClr>
                <a:srgbClr val="000000"/>
              </a:buClr>
              <a:buSzPct val="100000"/>
              <a:buFont typeface="Noto Sans Symbols"/>
              <a:buChar char="⮚"/>
            </a:pPr>
            <a:r>
              <a:rPr lang="fr-FR" sz="2800" b="0" i="0" u="none" strike="noStrike" cap="none">
                <a:solidFill>
                  <a:srgbClr val="7F6000"/>
                </a:solidFill>
                <a:latin typeface="Arial"/>
                <a:ea typeface="Arial"/>
                <a:cs typeface="Arial"/>
                <a:sym typeface="Arial"/>
              </a:rPr>
              <a:t>Assurer le suivi et l’évaluation de la mise en œuvre des politiques publiques (routes, habitat, énergie, ressources naturelles, etc.),</a:t>
            </a:r>
            <a:endParaRPr/>
          </a:p>
          <a:p>
            <a:pPr marL="1143000" marR="0" lvl="1" indent="-457200" algn="just" rtl="0">
              <a:lnSpc>
                <a:spcPct val="100000"/>
              </a:lnSpc>
              <a:spcBef>
                <a:spcPts val="434"/>
              </a:spcBef>
              <a:spcAft>
                <a:spcPts val="0"/>
              </a:spcAft>
              <a:buClr>
                <a:srgbClr val="000000"/>
              </a:buClr>
              <a:buSzPct val="100000"/>
              <a:buFont typeface="Noto Sans Symbols"/>
              <a:buChar char="⮚"/>
            </a:pPr>
            <a:r>
              <a:rPr lang="fr-FR" sz="2800" b="0" i="0" u="none" strike="noStrike" cap="none">
                <a:solidFill>
                  <a:srgbClr val="7F6000"/>
                </a:solidFill>
                <a:latin typeface="Arial"/>
                <a:ea typeface="Arial"/>
                <a:cs typeface="Arial"/>
                <a:sym typeface="Arial"/>
              </a:rPr>
              <a:t>Fournir les données relatives au changement climatique,</a:t>
            </a:r>
            <a:endParaRPr/>
          </a:p>
          <a:p>
            <a:pPr marL="1143000" marR="0" lvl="1" indent="-457200" algn="just" rtl="0">
              <a:lnSpc>
                <a:spcPct val="100000"/>
              </a:lnSpc>
              <a:spcBef>
                <a:spcPts val="434"/>
              </a:spcBef>
              <a:spcAft>
                <a:spcPts val="0"/>
              </a:spcAft>
              <a:buClr>
                <a:srgbClr val="000000"/>
              </a:buClr>
              <a:buSzPct val="100000"/>
              <a:buFont typeface="Noto Sans Symbols"/>
              <a:buChar char="⮚"/>
            </a:pPr>
            <a:r>
              <a:rPr lang="fr-FR" sz="2800" b="0" i="0" u="none" strike="noStrike" cap="none">
                <a:solidFill>
                  <a:srgbClr val="7F6000"/>
                </a:solidFill>
                <a:latin typeface="Arial"/>
                <a:ea typeface="Arial"/>
                <a:cs typeface="Arial"/>
                <a:sym typeface="Arial"/>
              </a:rPr>
              <a:t>Promouvoir les activités de formation, de recherche et de développement.</a:t>
            </a:r>
            <a:endParaRPr/>
          </a:p>
          <a:p>
            <a:pPr marL="0" marR="0" lvl="0" indent="0" algn="ctr" rtl="0">
              <a:lnSpc>
                <a:spcPct val="100000"/>
              </a:lnSpc>
              <a:spcBef>
                <a:spcPts val="496"/>
              </a:spcBef>
              <a:spcAft>
                <a:spcPts val="0"/>
              </a:spcAft>
              <a:buClr>
                <a:srgbClr val="000000"/>
              </a:buClr>
              <a:buSzPct val="100000"/>
              <a:buFont typeface="Arial"/>
              <a:buNone/>
            </a:pPr>
            <a:endParaRPr sz="3200" b="0" i="0" u="none" strike="noStrike" cap="none">
              <a:solidFill>
                <a:srgbClr val="888888"/>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44"/>
          <p:cNvPicPr preferRelativeResize="0"/>
          <p:nvPr/>
        </p:nvPicPr>
        <p:blipFill rotWithShape="1">
          <a:blip r:embed="rId3">
            <a:alphaModFix/>
          </a:blip>
          <a:srcRect l="8203" t="2029" b="50998"/>
          <a:stretch/>
        </p:blipFill>
        <p:spPr>
          <a:xfrm>
            <a:off x="-25378" y="-13504"/>
            <a:ext cx="12193906" cy="807022"/>
          </a:xfrm>
          <a:prstGeom prst="rect">
            <a:avLst/>
          </a:prstGeom>
          <a:noFill/>
          <a:ln>
            <a:noFill/>
          </a:ln>
        </p:spPr>
      </p:pic>
      <p:sp>
        <p:nvSpPr>
          <p:cNvPr id="118" name="Google Shape;118;p44"/>
          <p:cNvSpPr/>
          <p:nvPr/>
        </p:nvSpPr>
        <p:spPr>
          <a:xfrm>
            <a:off x="0" y="-4030"/>
            <a:ext cx="12192000" cy="807023"/>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3200" b="1" i="0" u="none" strike="noStrike" cap="none">
                <a:solidFill>
                  <a:schemeClr val="lt1"/>
                </a:solidFill>
                <a:latin typeface="Arial"/>
                <a:ea typeface="Arial"/>
                <a:cs typeface="Arial"/>
                <a:sym typeface="Arial"/>
              </a:rPr>
              <a:t>I. Présentation  de l’AGEOS</a:t>
            </a:r>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9" name="Google Shape;119;p44"/>
          <p:cNvSpPr txBox="1"/>
          <p:nvPr/>
        </p:nvSpPr>
        <p:spPr>
          <a:xfrm>
            <a:off x="114959" y="1268216"/>
            <a:ext cx="6838315" cy="1872949"/>
          </a:xfrm>
          <a:prstGeom prst="rect">
            <a:avLst/>
          </a:prstGeom>
          <a:noFill/>
          <a:ln>
            <a:noFill/>
          </a:ln>
        </p:spPr>
        <p:txBody>
          <a:bodyPr spcFirstLastPara="1" wrap="square" lIns="0" tIns="13325" rIns="0" bIns="0" anchor="t" anchorCtr="0">
            <a:spAutoFit/>
          </a:bodyPr>
          <a:lstStyle/>
          <a:p>
            <a:pPr marL="354965" marR="0" lvl="0" indent="-342265" algn="l" rtl="0">
              <a:lnSpc>
                <a:spcPct val="100000"/>
              </a:lnSpc>
              <a:spcBef>
                <a:spcPts val="0"/>
              </a:spcBef>
              <a:spcAft>
                <a:spcPts val="0"/>
              </a:spcAft>
              <a:buClr>
                <a:srgbClr val="000000"/>
              </a:buClr>
              <a:buSzPts val="2400"/>
              <a:buFont typeface="Arial"/>
              <a:buChar char="•"/>
            </a:pPr>
            <a:r>
              <a:rPr lang="fr-FR" sz="2400" b="0" i="0" u="none" strike="noStrike" cap="none">
                <a:solidFill>
                  <a:srgbClr val="3594B7"/>
                </a:solidFill>
                <a:latin typeface="Calibri"/>
                <a:ea typeface="Calibri"/>
                <a:cs typeface="Calibri"/>
                <a:sym typeface="Calibri"/>
              </a:rPr>
              <a:t>Service de réception direct d’image satellite;</a:t>
            </a:r>
            <a:endParaRPr/>
          </a:p>
          <a:p>
            <a:pPr marL="354965" marR="0" lvl="0" indent="-342265" algn="l" rtl="0">
              <a:lnSpc>
                <a:spcPct val="100000"/>
              </a:lnSpc>
              <a:spcBef>
                <a:spcPts val="105"/>
              </a:spcBef>
              <a:spcAft>
                <a:spcPts val="0"/>
              </a:spcAft>
              <a:buClr>
                <a:srgbClr val="000000"/>
              </a:buClr>
              <a:buSzPts val="2400"/>
              <a:buFont typeface="Arial"/>
              <a:buChar char="•"/>
            </a:pPr>
            <a:r>
              <a:rPr lang="fr-FR" sz="2400" b="0" i="0" u="none" strike="noStrike" cap="none">
                <a:solidFill>
                  <a:srgbClr val="3594B7"/>
                </a:solidFill>
                <a:latin typeface="Calibri"/>
                <a:ea typeface="Calibri"/>
                <a:cs typeface="Calibri"/>
                <a:sym typeface="Calibri"/>
              </a:rPr>
              <a:t>Service informatique;</a:t>
            </a:r>
            <a:endParaRPr sz="2400" b="0" i="0" u="none" strike="noStrike" cap="none">
              <a:solidFill>
                <a:srgbClr val="000000"/>
              </a:solidFill>
              <a:latin typeface="Calibri"/>
              <a:ea typeface="Calibri"/>
              <a:cs typeface="Calibri"/>
              <a:sym typeface="Calibri"/>
            </a:endParaRPr>
          </a:p>
          <a:p>
            <a:pPr marL="354965" marR="0" lvl="0" indent="-342265" algn="l" rtl="0">
              <a:lnSpc>
                <a:spcPct val="100000"/>
              </a:lnSpc>
              <a:spcBef>
                <a:spcPts val="0"/>
              </a:spcBef>
              <a:spcAft>
                <a:spcPts val="0"/>
              </a:spcAft>
              <a:buClr>
                <a:srgbClr val="000000"/>
              </a:buClr>
              <a:buSzPts val="2400"/>
              <a:buFont typeface="Arial"/>
              <a:buChar char="•"/>
            </a:pPr>
            <a:r>
              <a:rPr lang="fr-FR" sz="2400" b="0" i="0" u="none" strike="noStrike" cap="none">
                <a:solidFill>
                  <a:srgbClr val="3594B7"/>
                </a:solidFill>
                <a:latin typeface="Calibri"/>
                <a:ea typeface="Calibri"/>
                <a:cs typeface="Calibri"/>
                <a:sym typeface="Calibri"/>
              </a:rPr>
              <a:t>Service forêt;</a:t>
            </a:r>
            <a:endParaRPr sz="2400" b="0" i="0" u="none" strike="noStrike" cap="none">
              <a:solidFill>
                <a:srgbClr val="000000"/>
              </a:solidFill>
              <a:latin typeface="Calibri"/>
              <a:ea typeface="Calibri"/>
              <a:cs typeface="Calibri"/>
              <a:sym typeface="Calibri"/>
            </a:endParaRPr>
          </a:p>
          <a:p>
            <a:pPr marL="354965" marR="0" lvl="0" indent="-342265" algn="l" rtl="0">
              <a:lnSpc>
                <a:spcPct val="100000"/>
              </a:lnSpc>
              <a:spcBef>
                <a:spcPts val="0"/>
              </a:spcBef>
              <a:spcAft>
                <a:spcPts val="0"/>
              </a:spcAft>
              <a:buClr>
                <a:srgbClr val="000000"/>
              </a:buClr>
              <a:buSzPts val="2400"/>
              <a:buFont typeface="Arial"/>
              <a:buChar char="•"/>
            </a:pPr>
            <a:r>
              <a:rPr lang="fr-FR" sz="2400" b="0" i="0" u="none" strike="noStrike" cap="none">
                <a:solidFill>
                  <a:srgbClr val="3594B7"/>
                </a:solidFill>
                <a:latin typeface="Calibri"/>
                <a:ea typeface="Calibri"/>
                <a:cs typeface="Calibri"/>
                <a:sym typeface="Calibri"/>
              </a:rPr>
              <a:t>Service Thématiques prioritaires;</a:t>
            </a:r>
            <a:endParaRPr/>
          </a:p>
          <a:p>
            <a:pPr marL="354965" marR="0" lvl="0" indent="-342265" algn="l" rtl="0">
              <a:lnSpc>
                <a:spcPct val="100000"/>
              </a:lnSpc>
              <a:spcBef>
                <a:spcPts val="0"/>
              </a:spcBef>
              <a:spcAft>
                <a:spcPts val="0"/>
              </a:spcAft>
              <a:buClr>
                <a:srgbClr val="000000"/>
              </a:buClr>
              <a:buSzPts val="2400"/>
              <a:buFont typeface="Arial"/>
              <a:buChar char="•"/>
            </a:pPr>
            <a:r>
              <a:rPr lang="fr-FR" sz="2400" b="0" i="0" u="none" strike="noStrike" cap="none">
                <a:solidFill>
                  <a:srgbClr val="3594B7"/>
                </a:solidFill>
                <a:latin typeface="Calibri"/>
                <a:ea typeface="Calibri"/>
                <a:cs typeface="Calibri"/>
                <a:sym typeface="Calibri"/>
              </a:rPr>
              <a:t>Service Suivi et Evaluation des politiques Publiques.</a:t>
            </a:r>
            <a:endParaRPr sz="2400" b="0" i="0" u="none" strike="noStrike" cap="none">
              <a:solidFill>
                <a:srgbClr val="000000"/>
              </a:solidFill>
              <a:latin typeface="Calibri"/>
              <a:ea typeface="Calibri"/>
              <a:cs typeface="Calibri"/>
              <a:sym typeface="Calibri"/>
            </a:endParaRPr>
          </a:p>
        </p:txBody>
      </p:sp>
      <p:sp>
        <p:nvSpPr>
          <p:cNvPr id="120" name="Google Shape;120;p44"/>
          <p:cNvSpPr txBox="1"/>
          <p:nvPr/>
        </p:nvSpPr>
        <p:spPr>
          <a:xfrm>
            <a:off x="114959" y="868106"/>
            <a:ext cx="130997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2000" b="1" i="0" u="none" strike="noStrike" cap="none">
                <a:solidFill>
                  <a:srgbClr val="000000"/>
                </a:solidFill>
                <a:latin typeface="Arial"/>
                <a:ea typeface="Arial"/>
                <a:cs typeface="Arial"/>
                <a:sym typeface="Arial"/>
              </a:rPr>
              <a:t>Services </a:t>
            </a:r>
            <a:endParaRPr/>
          </a:p>
        </p:txBody>
      </p:sp>
      <p:sp>
        <p:nvSpPr>
          <p:cNvPr id="121" name="Google Shape;121;p44"/>
          <p:cNvSpPr txBox="1"/>
          <p:nvPr/>
        </p:nvSpPr>
        <p:spPr>
          <a:xfrm>
            <a:off x="114959" y="3318665"/>
            <a:ext cx="3175869"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2000" b="1" i="0" u="none" strike="noStrike" cap="none">
                <a:solidFill>
                  <a:srgbClr val="000000"/>
                </a:solidFill>
                <a:latin typeface="Arial"/>
                <a:ea typeface="Arial"/>
                <a:cs typeface="Arial"/>
                <a:sym typeface="Arial"/>
              </a:rPr>
              <a:t>Domaines d’intervention</a:t>
            </a:r>
            <a:endParaRPr/>
          </a:p>
        </p:txBody>
      </p:sp>
      <p:sp>
        <p:nvSpPr>
          <p:cNvPr id="122" name="Google Shape;122;p44"/>
          <p:cNvSpPr txBox="1"/>
          <p:nvPr/>
        </p:nvSpPr>
        <p:spPr>
          <a:xfrm>
            <a:off x="114958" y="3727340"/>
            <a:ext cx="6838315" cy="2242280"/>
          </a:xfrm>
          <a:prstGeom prst="rect">
            <a:avLst/>
          </a:prstGeom>
          <a:noFill/>
          <a:ln>
            <a:noFill/>
          </a:ln>
        </p:spPr>
        <p:txBody>
          <a:bodyPr spcFirstLastPara="1" wrap="square" lIns="0" tIns="13325" rIns="0" bIns="0" anchor="t" anchorCtr="0">
            <a:spAutoFit/>
          </a:bodyPr>
          <a:lstStyle/>
          <a:p>
            <a:pPr marL="354965" marR="0" lvl="0" indent="-342265" algn="l" rtl="0">
              <a:lnSpc>
                <a:spcPct val="100000"/>
              </a:lnSpc>
              <a:spcBef>
                <a:spcPts val="0"/>
              </a:spcBef>
              <a:spcAft>
                <a:spcPts val="0"/>
              </a:spcAft>
              <a:buClr>
                <a:srgbClr val="000000"/>
              </a:buClr>
              <a:buSzPts val="2400"/>
              <a:buFont typeface="Arial"/>
              <a:buChar char="•"/>
            </a:pPr>
            <a:r>
              <a:rPr lang="fr-FR" sz="2400" b="0" i="0" u="none" strike="noStrike" cap="none">
                <a:solidFill>
                  <a:srgbClr val="3594B7"/>
                </a:solidFill>
                <a:latin typeface="Calibri"/>
                <a:ea typeface="Calibri"/>
                <a:cs typeface="Calibri"/>
                <a:sym typeface="Calibri"/>
              </a:rPr>
              <a:t>Planification urbaine;</a:t>
            </a:r>
            <a:endParaRPr/>
          </a:p>
          <a:p>
            <a:pPr marL="354965" marR="0" lvl="0" indent="-342265" algn="l" rtl="0">
              <a:lnSpc>
                <a:spcPct val="100000"/>
              </a:lnSpc>
              <a:spcBef>
                <a:spcPts val="105"/>
              </a:spcBef>
              <a:spcAft>
                <a:spcPts val="0"/>
              </a:spcAft>
              <a:buClr>
                <a:srgbClr val="000000"/>
              </a:buClr>
              <a:buSzPts val="2400"/>
              <a:buFont typeface="Arial"/>
              <a:buChar char="•"/>
            </a:pPr>
            <a:r>
              <a:rPr lang="fr-FR" sz="2400" b="0" i="0" u="none" strike="noStrike" cap="none">
                <a:solidFill>
                  <a:srgbClr val="3594B7"/>
                </a:solidFill>
                <a:latin typeface="Calibri"/>
                <a:ea typeface="Calibri"/>
                <a:cs typeface="Calibri"/>
                <a:sym typeface="Calibri"/>
              </a:rPr>
              <a:t>Changement climatique;</a:t>
            </a:r>
            <a:endParaRPr sz="2400" b="0" i="0" u="none" strike="noStrike" cap="none">
              <a:solidFill>
                <a:srgbClr val="000000"/>
              </a:solidFill>
              <a:latin typeface="Calibri"/>
              <a:ea typeface="Calibri"/>
              <a:cs typeface="Calibri"/>
              <a:sym typeface="Calibri"/>
            </a:endParaRPr>
          </a:p>
          <a:p>
            <a:pPr marL="354965" marR="0" lvl="0" indent="-342265" algn="l" rtl="0">
              <a:lnSpc>
                <a:spcPct val="100000"/>
              </a:lnSpc>
              <a:spcBef>
                <a:spcPts val="0"/>
              </a:spcBef>
              <a:spcAft>
                <a:spcPts val="0"/>
              </a:spcAft>
              <a:buClr>
                <a:srgbClr val="000000"/>
              </a:buClr>
              <a:buSzPts val="2400"/>
              <a:buFont typeface="Arial"/>
              <a:buChar char="•"/>
            </a:pPr>
            <a:r>
              <a:rPr lang="fr-FR" sz="2400" b="0" i="0" u="none" strike="noStrike" cap="none">
                <a:solidFill>
                  <a:srgbClr val="3594B7"/>
                </a:solidFill>
                <a:latin typeface="Calibri"/>
                <a:ea typeface="Calibri"/>
                <a:cs typeface="Calibri"/>
                <a:sym typeface="Calibri"/>
              </a:rPr>
              <a:t>Ressources naturelles;</a:t>
            </a:r>
            <a:endParaRPr sz="2400" b="0" i="0" u="none" strike="noStrike" cap="none">
              <a:solidFill>
                <a:srgbClr val="000000"/>
              </a:solidFill>
              <a:latin typeface="Calibri"/>
              <a:ea typeface="Calibri"/>
              <a:cs typeface="Calibri"/>
              <a:sym typeface="Calibri"/>
            </a:endParaRPr>
          </a:p>
          <a:p>
            <a:pPr marL="354965" marR="0" lvl="0" indent="-342265" algn="l" rtl="0">
              <a:lnSpc>
                <a:spcPct val="100000"/>
              </a:lnSpc>
              <a:spcBef>
                <a:spcPts val="0"/>
              </a:spcBef>
              <a:spcAft>
                <a:spcPts val="0"/>
              </a:spcAft>
              <a:buClr>
                <a:srgbClr val="000000"/>
              </a:buClr>
              <a:buSzPts val="2400"/>
              <a:buFont typeface="Arial"/>
              <a:buChar char="•"/>
            </a:pPr>
            <a:r>
              <a:rPr lang="fr-FR" sz="2400" b="0" i="0" u="none" strike="noStrike" cap="none">
                <a:solidFill>
                  <a:srgbClr val="3594B7"/>
                </a:solidFill>
                <a:latin typeface="Calibri"/>
                <a:ea typeface="Calibri"/>
                <a:cs typeface="Calibri"/>
                <a:sym typeface="Calibri"/>
              </a:rPr>
              <a:t>Maritime ;</a:t>
            </a:r>
            <a:endParaRPr/>
          </a:p>
          <a:p>
            <a:pPr marL="354965" marR="0" lvl="0" indent="-342265" algn="l" rtl="0">
              <a:lnSpc>
                <a:spcPct val="100000"/>
              </a:lnSpc>
              <a:spcBef>
                <a:spcPts val="0"/>
              </a:spcBef>
              <a:spcAft>
                <a:spcPts val="0"/>
              </a:spcAft>
              <a:buClr>
                <a:srgbClr val="000000"/>
              </a:buClr>
              <a:buSzPts val="2400"/>
              <a:buFont typeface="Arial"/>
              <a:buChar char="•"/>
            </a:pPr>
            <a:r>
              <a:rPr lang="fr-FR" sz="2400" b="0" i="0" u="none" strike="noStrike" cap="none">
                <a:solidFill>
                  <a:srgbClr val="3594B7"/>
                </a:solidFill>
                <a:latin typeface="Calibri"/>
                <a:ea typeface="Calibri"/>
                <a:cs typeface="Calibri"/>
                <a:sym typeface="Calibri"/>
              </a:rPr>
              <a:t>Sécurité; </a:t>
            </a:r>
            <a:endParaRPr/>
          </a:p>
          <a:p>
            <a:pPr marL="354965" marR="0" lvl="0" indent="-342265" algn="l" rtl="0">
              <a:lnSpc>
                <a:spcPct val="100000"/>
              </a:lnSpc>
              <a:spcBef>
                <a:spcPts val="0"/>
              </a:spcBef>
              <a:spcAft>
                <a:spcPts val="0"/>
              </a:spcAft>
              <a:buClr>
                <a:srgbClr val="000000"/>
              </a:buClr>
              <a:buSzPts val="2400"/>
              <a:buFont typeface="Arial"/>
              <a:buChar char="•"/>
            </a:pPr>
            <a:r>
              <a:rPr lang="fr-FR" sz="2400" b="0" i="0" u="none" strike="noStrike" cap="none">
                <a:solidFill>
                  <a:srgbClr val="3594B7"/>
                </a:solidFill>
                <a:latin typeface="Calibri"/>
                <a:ea typeface="Calibri"/>
                <a:cs typeface="Calibri"/>
                <a:sym typeface="Calibri"/>
              </a:rPr>
              <a:t>Risques et catastrophes naturelles. </a:t>
            </a:r>
            <a:endParaRPr sz="2400" b="0" i="0" u="none" strike="noStrike" cap="none">
              <a:solidFill>
                <a:srgbClr val="000000"/>
              </a:solidFill>
              <a:latin typeface="Calibri"/>
              <a:ea typeface="Calibri"/>
              <a:cs typeface="Calibri"/>
              <a:sym typeface="Calibri"/>
            </a:endParaRPr>
          </a:p>
        </p:txBody>
      </p:sp>
      <p:pic>
        <p:nvPicPr>
          <p:cNvPr id="123" name="Google Shape;123;p44"/>
          <p:cNvPicPr preferRelativeResize="0"/>
          <p:nvPr/>
        </p:nvPicPr>
        <p:blipFill rotWithShape="1">
          <a:blip r:embed="rId4">
            <a:alphaModFix/>
          </a:blip>
          <a:srcRect/>
          <a:stretch/>
        </p:blipFill>
        <p:spPr>
          <a:xfrm>
            <a:off x="7236549" y="834949"/>
            <a:ext cx="4037076" cy="3025140"/>
          </a:xfrm>
          <a:prstGeom prst="rect">
            <a:avLst/>
          </a:prstGeom>
          <a:noFill/>
          <a:ln>
            <a:noFill/>
          </a:ln>
        </p:spPr>
      </p:pic>
      <p:pic>
        <p:nvPicPr>
          <p:cNvPr id="124" name="Google Shape;124;p44"/>
          <p:cNvPicPr preferRelativeResize="0"/>
          <p:nvPr/>
        </p:nvPicPr>
        <p:blipFill rotWithShape="1">
          <a:blip r:embed="rId5">
            <a:alphaModFix/>
          </a:blip>
          <a:srcRect/>
          <a:stretch/>
        </p:blipFill>
        <p:spPr>
          <a:xfrm>
            <a:off x="9164742" y="3880104"/>
            <a:ext cx="2912300" cy="2977896"/>
          </a:xfrm>
          <a:prstGeom prst="rect">
            <a:avLst/>
          </a:prstGeom>
          <a:noFill/>
          <a:ln>
            <a:noFill/>
          </a:ln>
        </p:spPr>
      </p:pic>
      <p:pic>
        <p:nvPicPr>
          <p:cNvPr id="125" name="Google Shape;125;p44"/>
          <p:cNvPicPr preferRelativeResize="0"/>
          <p:nvPr/>
        </p:nvPicPr>
        <p:blipFill rotWithShape="1">
          <a:blip r:embed="rId6">
            <a:alphaModFix/>
          </a:blip>
          <a:srcRect/>
          <a:stretch/>
        </p:blipFill>
        <p:spPr>
          <a:xfrm>
            <a:off x="5079879" y="4024614"/>
            <a:ext cx="2477368" cy="266329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p46"/>
          <p:cNvPicPr preferRelativeResize="0"/>
          <p:nvPr/>
        </p:nvPicPr>
        <p:blipFill rotWithShape="1">
          <a:blip r:embed="rId3">
            <a:alphaModFix/>
          </a:blip>
          <a:srcRect l="8203" t="2029" b="50998"/>
          <a:stretch/>
        </p:blipFill>
        <p:spPr>
          <a:xfrm>
            <a:off x="-25378" y="-13504"/>
            <a:ext cx="12193906" cy="807022"/>
          </a:xfrm>
          <a:prstGeom prst="rect">
            <a:avLst/>
          </a:prstGeom>
          <a:noFill/>
          <a:ln>
            <a:noFill/>
          </a:ln>
        </p:spPr>
      </p:pic>
      <p:sp>
        <p:nvSpPr>
          <p:cNvPr id="145" name="Google Shape;145;p46"/>
          <p:cNvSpPr/>
          <p:nvPr/>
        </p:nvSpPr>
        <p:spPr>
          <a:xfrm>
            <a:off x="0" y="-4029"/>
            <a:ext cx="12168528" cy="796706"/>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r>
              <a:rPr lang="fr-FR" sz="3200" b="1" i="0" u="none" strike="noStrike" cap="none">
                <a:solidFill>
                  <a:schemeClr val="lt1"/>
                </a:solidFill>
                <a:latin typeface="Arial"/>
                <a:ea typeface="Arial"/>
                <a:cs typeface="Arial"/>
                <a:sym typeface="Arial"/>
              </a:rPr>
              <a:t>II. Infrastructures</a:t>
            </a:r>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8" name="Image 21" descr="zone_seas_gabon.jpg">
            <a:extLst>
              <a:ext uri="{FF2B5EF4-FFF2-40B4-BE49-F238E27FC236}">
                <a16:creationId xmlns:a16="http://schemas.microsoft.com/office/drawing/2014/main" id="{6A638A08-28F1-4545-B862-78898D485FB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1161" y="3272368"/>
            <a:ext cx="4495209" cy="3441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ixaDeTexto 23">
            <a:extLst>
              <a:ext uri="{FF2B5EF4-FFF2-40B4-BE49-F238E27FC236}">
                <a16:creationId xmlns:a16="http://schemas.microsoft.com/office/drawing/2014/main" id="{CEF53C79-59C7-4439-B003-A99122A292EC}"/>
              </a:ext>
            </a:extLst>
          </p:cNvPr>
          <p:cNvSpPr txBox="1">
            <a:spLocks noChangeArrowheads="1"/>
          </p:cNvSpPr>
          <p:nvPr/>
        </p:nvSpPr>
        <p:spPr bwMode="auto">
          <a:xfrm>
            <a:off x="1215555" y="515147"/>
            <a:ext cx="10632495" cy="2405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endParaRPr lang="fr-FR" altLang="fr-FR" b="1" dirty="0">
              <a:solidFill>
                <a:srgbClr val="002060"/>
              </a:solidFill>
              <a:latin typeface="Futura-Book" panose="020B0500000000000000" pitchFamily="34" charset="0"/>
            </a:endParaRPr>
          </a:p>
          <a:p>
            <a:pPr marL="285744" indent="-285744" algn="just" eaLnBrk="1" hangingPunct="1">
              <a:lnSpc>
                <a:spcPct val="150000"/>
              </a:lnSpc>
              <a:buFont typeface="Wingdings" panose="05000000000000000000" pitchFamily="2" charset="2"/>
              <a:buChar char="q"/>
            </a:pPr>
            <a:r>
              <a:rPr lang="fr-FR" altLang="fr-FR" dirty="0">
                <a:latin typeface="Futura-Book" panose="020B0500000000000000" pitchFamily="34" charset="0"/>
              </a:rPr>
              <a:t>Utilisée pour la surveillance environnementale du bassin de la forêt du Congo et du golf de Guinée; </a:t>
            </a:r>
          </a:p>
          <a:p>
            <a:pPr marL="285744" indent="-285744" algn="just" eaLnBrk="1" hangingPunct="1">
              <a:lnSpc>
                <a:spcPct val="150000"/>
              </a:lnSpc>
              <a:buFont typeface="Wingdings" panose="05000000000000000000" pitchFamily="2" charset="2"/>
              <a:buChar char="q"/>
            </a:pPr>
            <a:r>
              <a:rPr lang="fr-FR" altLang="fr-FR" b="1" dirty="0">
                <a:solidFill>
                  <a:srgbClr val="C00000"/>
                </a:solidFill>
                <a:latin typeface="Futura-Book" panose="020B0500000000000000" pitchFamily="34" charset="0"/>
              </a:rPr>
              <a:t>Couvre 24 pays </a:t>
            </a:r>
            <a:r>
              <a:rPr lang="fr-FR" altLang="fr-FR" dirty="0">
                <a:latin typeface="Futura-Book" panose="020B0500000000000000" pitchFamily="34" charset="0"/>
              </a:rPr>
              <a:t> de l’</a:t>
            </a:r>
            <a:r>
              <a:rPr lang="fr-FR" altLang="fr-FR" b="1" dirty="0">
                <a:latin typeface="Futura-Book" panose="020B0500000000000000" pitchFamily="34" charset="0"/>
              </a:rPr>
              <a:t>Algérie</a:t>
            </a:r>
            <a:r>
              <a:rPr lang="fr-FR" altLang="fr-FR" dirty="0">
                <a:latin typeface="Futura-Book" panose="020B0500000000000000" pitchFamily="34" charset="0"/>
              </a:rPr>
              <a:t> à la </a:t>
            </a:r>
            <a:r>
              <a:rPr lang="fr-FR" altLang="fr-FR" b="1" dirty="0">
                <a:latin typeface="Futura-Book" panose="020B0500000000000000" pitchFamily="34" charset="0"/>
              </a:rPr>
              <a:t>Namibie </a:t>
            </a:r>
            <a:r>
              <a:rPr lang="fr-FR" altLang="fr-FR" dirty="0">
                <a:latin typeface="Futura-Book" panose="020B0500000000000000" pitchFamily="34" charset="0"/>
              </a:rPr>
              <a:t>( </a:t>
            </a:r>
            <a:r>
              <a:rPr lang="fr-FR" altLang="fr-FR" dirty="0">
                <a:solidFill>
                  <a:srgbClr val="0070C0"/>
                </a:solidFill>
                <a:latin typeface="Futura-Book" panose="020B0500000000000000" pitchFamily="34" charset="0"/>
              </a:rPr>
              <a:t>Nord-Sud</a:t>
            </a:r>
            <a:r>
              <a:rPr lang="fr-FR" altLang="fr-FR" dirty="0">
                <a:latin typeface="Futura-Book" panose="020B0500000000000000" pitchFamily="34" charset="0"/>
              </a:rPr>
              <a:t> ) et du </a:t>
            </a:r>
            <a:r>
              <a:rPr lang="fr-FR" altLang="fr-FR" b="1" dirty="0">
                <a:latin typeface="Futura-Book" panose="020B0500000000000000" pitchFamily="34" charset="0"/>
              </a:rPr>
              <a:t>Libéria</a:t>
            </a:r>
            <a:r>
              <a:rPr lang="fr-FR" altLang="fr-FR" dirty="0">
                <a:latin typeface="Futura-Book" panose="020B0500000000000000" pitchFamily="34" charset="0"/>
              </a:rPr>
              <a:t> au </a:t>
            </a:r>
            <a:r>
              <a:rPr lang="fr-FR" altLang="fr-FR" b="1" dirty="0">
                <a:latin typeface="Futura-Book" panose="020B0500000000000000" pitchFamily="34" charset="0"/>
              </a:rPr>
              <a:t>Burundi</a:t>
            </a:r>
            <a:r>
              <a:rPr lang="fr-FR" altLang="fr-FR" dirty="0">
                <a:latin typeface="Futura-Book" panose="020B0500000000000000" pitchFamily="34" charset="0"/>
              </a:rPr>
              <a:t> ( </a:t>
            </a:r>
            <a:r>
              <a:rPr lang="fr-FR" altLang="fr-FR" dirty="0">
                <a:solidFill>
                  <a:srgbClr val="0070C0"/>
                </a:solidFill>
                <a:latin typeface="Futura-Book" panose="020B0500000000000000" pitchFamily="34" charset="0"/>
              </a:rPr>
              <a:t>Ouest-Est</a:t>
            </a:r>
            <a:r>
              <a:rPr lang="fr-FR" altLang="fr-FR" dirty="0">
                <a:latin typeface="Futura-Book" panose="020B0500000000000000" pitchFamily="34" charset="0"/>
              </a:rPr>
              <a:t> );</a:t>
            </a:r>
            <a:r>
              <a:rPr lang="fr-FR" altLang="fr-FR" b="1" dirty="0">
                <a:solidFill>
                  <a:srgbClr val="FF0000"/>
                </a:solidFill>
                <a:latin typeface="Futura-Book" panose="020B0500000000000000" pitchFamily="34" charset="0"/>
              </a:rPr>
              <a:t> </a:t>
            </a:r>
          </a:p>
          <a:p>
            <a:pPr marL="285744" indent="-285744" algn="just" eaLnBrk="1" hangingPunct="1">
              <a:lnSpc>
                <a:spcPct val="150000"/>
              </a:lnSpc>
              <a:buFont typeface="Wingdings" panose="05000000000000000000" pitchFamily="2" charset="2"/>
              <a:buChar char="q"/>
            </a:pPr>
            <a:r>
              <a:rPr lang="fr-FR" altLang="fr-FR" dirty="0">
                <a:latin typeface="Futura-Book" panose="020B0500000000000000" pitchFamily="34" charset="0"/>
              </a:rPr>
              <a:t>Couvre  tout le golfe de guinée , la totalité des massifs forestiers de l’AC et plus de 80 % des massifs de l’AO;</a:t>
            </a:r>
          </a:p>
          <a:p>
            <a:pPr marL="285744" indent="-285744" algn="just" eaLnBrk="1" hangingPunct="1">
              <a:lnSpc>
                <a:spcPct val="150000"/>
              </a:lnSpc>
              <a:buFont typeface="Wingdings" panose="05000000000000000000" pitchFamily="2" charset="2"/>
              <a:buChar char="q"/>
            </a:pPr>
            <a:endParaRPr lang="fr-FR" altLang="fr-FR" b="1" dirty="0">
              <a:solidFill>
                <a:srgbClr val="FF0000"/>
              </a:solidFill>
              <a:latin typeface="Futura-Book" panose="020B0500000000000000" pitchFamily="34" charset="0"/>
            </a:endParaRPr>
          </a:p>
        </p:txBody>
      </p:sp>
      <p:sp>
        <p:nvSpPr>
          <p:cNvPr id="11" name="ZoneTexte 20">
            <a:extLst>
              <a:ext uri="{FF2B5EF4-FFF2-40B4-BE49-F238E27FC236}">
                <a16:creationId xmlns:a16="http://schemas.microsoft.com/office/drawing/2014/main" id="{AD0CD3CC-54E6-4FB8-A1BB-03267FA3562D}"/>
              </a:ext>
            </a:extLst>
          </p:cNvPr>
          <p:cNvSpPr txBox="1">
            <a:spLocks noChangeArrowheads="1"/>
          </p:cNvSpPr>
          <p:nvPr/>
        </p:nvSpPr>
        <p:spPr bwMode="auto">
          <a:xfrm flipH="1">
            <a:off x="193157" y="1718689"/>
            <a:ext cx="4020234" cy="1569660"/>
          </a:xfrm>
          <a:prstGeom prst="rect">
            <a:avLst/>
          </a:prstGeom>
          <a:noFill/>
          <a:ln w="9525">
            <a:noFill/>
            <a:miter lim="800000"/>
            <a:headEnd/>
            <a:tailEnd/>
          </a:ln>
        </p:spPr>
        <p:txBody>
          <a:bodyPr wrap="square" lIns="91440" tIns="45720" rIns="91440" bIns="45720">
            <a:spAutoFit/>
          </a:bodyPr>
          <a:lstStyle/>
          <a:p>
            <a:pPr marL="171446" indent="-171446">
              <a:lnSpc>
                <a:spcPct val="150000"/>
              </a:lnSpc>
              <a:buFont typeface="Wingdings" panose="05000000000000000000" pitchFamily="2" charset="2"/>
              <a:buChar char="§"/>
              <a:defRPr/>
            </a:pPr>
            <a:r>
              <a:rPr lang="fr-FR" altLang="fr-FR" sz="1600" dirty="0">
                <a:latin typeface="Futura-Book" panose="020B0500000000000000" pitchFamily="34" charset="0"/>
                <a:cs typeface="Arial" panose="020B0604020202020204" pitchFamily="34" charset="0"/>
              </a:rPr>
              <a:t>Diamètre: </a:t>
            </a:r>
            <a:r>
              <a:rPr lang="fr-FR" altLang="fr-FR" sz="1600" dirty="0">
                <a:solidFill>
                  <a:srgbClr val="0070C0"/>
                </a:solidFill>
                <a:latin typeface="Futura-Book" panose="020B0500000000000000" pitchFamily="34" charset="0"/>
                <a:cs typeface="Arial" panose="020B0604020202020204" pitchFamily="34" charset="0"/>
              </a:rPr>
              <a:t>7,30 m</a:t>
            </a:r>
          </a:p>
          <a:p>
            <a:pPr marL="171446" indent="-171446">
              <a:lnSpc>
                <a:spcPct val="150000"/>
              </a:lnSpc>
              <a:buFont typeface="Wingdings" panose="05000000000000000000" pitchFamily="2" charset="2"/>
              <a:buChar char="§"/>
              <a:defRPr/>
            </a:pPr>
            <a:r>
              <a:rPr lang="fr-FR" altLang="fr-FR" sz="1600" dirty="0">
                <a:latin typeface="Futura-Book" panose="020B0500000000000000" pitchFamily="34" charset="0"/>
                <a:cs typeface="Arial" panose="020B0604020202020204" pitchFamily="34" charset="0"/>
              </a:rPr>
              <a:t>Rayon de couverture: </a:t>
            </a:r>
            <a:r>
              <a:rPr lang="fr-FR" altLang="fr-FR" sz="1600" dirty="0">
                <a:solidFill>
                  <a:srgbClr val="0070C0"/>
                </a:solidFill>
                <a:latin typeface="Futura-Book" panose="020B0500000000000000" pitchFamily="34" charset="0"/>
                <a:cs typeface="Arial" panose="020B0604020202020204" pitchFamily="34" charset="0"/>
              </a:rPr>
              <a:t>2800 Km</a:t>
            </a:r>
          </a:p>
          <a:p>
            <a:pPr marL="171446" indent="-171446">
              <a:lnSpc>
                <a:spcPct val="150000"/>
              </a:lnSpc>
              <a:buFont typeface="Wingdings" panose="05000000000000000000" pitchFamily="2" charset="2"/>
              <a:buChar char="§"/>
              <a:defRPr/>
            </a:pPr>
            <a:r>
              <a:rPr lang="fr-FR" altLang="fr-FR" sz="1600" dirty="0">
                <a:latin typeface="Futura-Book" panose="020B0500000000000000" pitchFamily="34" charset="0"/>
                <a:cs typeface="Arial" panose="020B0604020202020204" pitchFamily="34" charset="0"/>
              </a:rPr>
              <a:t>Capteurs: </a:t>
            </a:r>
            <a:r>
              <a:rPr lang="fr-FR" altLang="fr-FR" sz="1600" dirty="0">
                <a:solidFill>
                  <a:srgbClr val="0070C0"/>
                </a:solidFill>
                <a:latin typeface="Futura-Book" panose="020B0500000000000000" pitchFamily="34" charset="0"/>
                <a:cs typeface="Arial" panose="020B0604020202020204" pitchFamily="34" charset="0"/>
              </a:rPr>
              <a:t>Optical &amp; Radar    </a:t>
            </a:r>
          </a:p>
          <a:p>
            <a:pPr marL="171446" indent="-171446">
              <a:lnSpc>
                <a:spcPct val="150000"/>
              </a:lnSpc>
              <a:buFont typeface="Wingdings" panose="05000000000000000000" pitchFamily="2" charset="2"/>
              <a:buChar char="§"/>
              <a:defRPr/>
            </a:pPr>
            <a:r>
              <a:rPr lang="fr-FR" altLang="fr-FR" sz="1600" dirty="0">
                <a:latin typeface="Futura-Book" panose="020B0500000000000000" pitchFamily="34" charset="0"/>
                <a:cs typeface="Arial" panose="020B0604020202020204" pitchFamily="34" charset="0"/>
              </a:rPr>
              <a:t>Technologie: </a:t>
            </a:r>
            <a:r>
              <a:rPr lang="fr-FR" altLang="fr-FR" sz="1600" dirty="0" err="1">
                <a:solidFill>
                  <a:srgbClr val="0070C0"/>
                </a:solidFill>
                <a:latin typeface="Futura-Book" panose="020B0500000000000000" pitchFamily="34" charset="0"/>
                <a:cs typeface="Arial" panose="020B0604020202020204" pitchFamily="34" charset="0"/>
              </a:rPr>
              <a:t>Cryogenie</a:t>
            </a:r>
            <a:endParaRPr lang="fr-FR" altLang="fr-FR" sz="1600" i="1" dirty="0">
              <a:solidFill>
                <a:srgbClr val="00B050"/>
              </a:solidFill>
              <a:latin typeface="Futura-Book" panose="020B0500000000000000" pitchFamily="34" charset="0"/>
              <a:cs typeface="Arial" panose="020B0604020202020204" pitchFamily="34" charset="0"/>
            </a:endParaRPr>
          </a:p>
        </p:txBody>
      </p:sp>
      <p:sp>
        <p:nvSpPr>
          <p:cNvPr id="12" name="ZoneTexte 20">
            <a:extLst>
              <a:ext uri="{FF2B5EF4-FFF2-40B4-BE49-F238E27FC236}">
                <a16:creationId xmlns:a16="http://schemas.microsoft.com/office/drawing/2014/main" id="{8C78774E-C2A5-497B-AD56-DE386A155838}"/>
              </a:ext>
            </a:extLst>
          </p:cNvPr>
          <p:cNvSpPr txBox="1">
            <a:spLocks noChangeArrowheads="1"/>
          </p:cNvSpPr>
          <p:nvPr/>
        </p:nvSpPr>
        <p:spPr bwMode="auto">
          <a:xfrm flipH="1">
            <a:off x="5713046" y="2207302"/>
            <a:ext cx="5096335" cy="338554"/>
          </a:xfrm>
          <a:prstGeom prst="rect">
            <a:avLst/>
          </a:prstGeom>
          <a:noFill/>
          <a:ln w="9525">
            <a:noFill/>
            <a:miter lim="800000"/>
            <a:headEnd/>
            <a:tailEnd/>
          </a:ln>
        </p:spPr>
        <p:txBody>
          <a:bodyPr wrap="square" lIns="91440" tIns="45720" rIns="91440" bIns="45720">
            <a:spAutoFit/>
          </a:bodyPr>
          <a:lstStyle/>
          <a:p>
            <a:pPr marL="285744" indent="-285744">
              <a:buFont typeface="Wingdings" panose="05000000000000000000" pitchFamily="2" charset="2"/>
              <a:buChar char="§"/>
              <a:defRPr/>
            </a:pPr>
            <a:r>
              <a:rPr lang="fr-FR" altLang="fr-FR" sz="1600" dirty="0">
                <a:solidFill>
                  <a:srgbClr val="0070C0"/>
                </a:solidFill>
                <a:latin typeface="Futura-Book" panose="020B0500000000000000" pitchFamily="34" charset="0"/>
                <a:cs typeface="Arial" panose="020B0604020202020204" pitchFamily="34" charset="0"/>
              </a:rPr>
              <a:t>LANDSAT 7 , LANDAST 8 , AQUA , TERRA , </a:t>
            </a:r>
          </a:p>
        </p:txBody>
      </p:sp>
      <p:sp>
        <p:nvSpPr>
          <p:cNvPr id="13" name="Elipse 18">
            <a:extLst>
              <a:ext uri="{FF2B5EF4-FFF2-40B4-BE49-F238E27FC236}">
                <a16:creationId xmlns:a16="http://schemas.microsoft.com/office/drawing/2014/main" id="{DA60461A-AACA-44FD-8454-92338F619A63}"/>
              </a:ext>
            </a:extLst>
          </p:cNvPr>
          <p:cNvSpPr/>
          <p:nvPr/>
        </p:nvSpPr>
        <p:spPr>
          <a:xfrm>
            <a:off x="1905677" y="3466633"/>
            <a:ext cx="2792396" cy="3052812"/>
          </a:xfrm>
          <a:prstGeom prst="ellipse">
            <a:avLst/>
          </a:prstGeom>
          <a:gradFill flip="none" rotWithShape="1">
            <a:gsLst>
              <a:gs pos="0">
                <a:srgbClr val="A2A5D2">
                  <a:alpha val="0"/>
                </a:srgbClr>
              </a:gs>
              <a:gs pos="19000">
                <a:srgbClr val="819FFF">
                  <a:alpha val="24706"/>
                </a:srgbClr>
              </a:gs>
              <a:gs pos="80000">
                <a:srgbClr val="8BA7FF">
                  <a:alpha val="15686"/>
                </a:srgbClr>
              </a:gs>
              <a:gs pos="93000">
                <a:srgbClr val="7796C9">
                  <a:alpha val="37647"/>
                </a:srgbClr>
              </a:gs>
            </a:gsLst>
            <a:path path="shape">
              <a:fillToRect l="50000" t="50000" r="50000" b="50000"/>
            </a:path>
            <a:tileRect/>
          </a:gradFill>
          <a:ln w="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ffectLst>
            <a:glow rad="101600">
              <a:schemeClr val="accent5">
                <a:satMod val="175000"/>
                <a:alpha val="40000"/>
              </a:schemeClr>
            </a:glow>
            <a:innerShdw blurRad="63500" dist="50800" dir="2700000">
              <a:prstClr val="black">
                <a:alpha val="50000"/>
              </a:prstClr>
            </a:innerShdw>
          </a:effectLst>
          <a:scene3d>
            <a:camera prst="orthographicFront"/>
            <a:lightRig rig="threePt" dir="t">
              <a:rot lat="0" lon="0" rev="9000000"/>
            </a:lightRig>
          </a:scene3d>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defRPr/>
            </a:pPr>
            <a:endParaRPr lang="fr-FR" sz="2400">
              <a:solidFill>
                <a:srgbClr val="FFFFFF"/>
              </a:solidFill>
              <a:ea typeface="ＭＳ Ｐゴシック" charset="-128"/>
              <a:cs typeface="ＭＳ Ｐゴシック" charset="-128"/>
            </a:endParaRPr>
          </a:p>
        </p:txBody>
      </p:sp>
      <p:pic>
        <p:nvPicPr>
          <p:cNvPr id="14" name="Image 13">
            <a:extLst>
              <a:ext uri="{FF2B5EF4-FFF2-40B4-BE49-F238E27FC236}">
                <a16:creationId xmlns:a16="http://schemas.microsoft.com/office/drawing/2014/main" id="{6D83736D-E2B8-4283-9358-2C93DBF035C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5104" t="32750" b="16112"/>
          <a:stretch/>
        </p:blipFill>
        <p:spPr>
          <a:xfrm>
            <a:off x="7120689" y="2545856"/>
            <a:ext cx="3851128" cy="4194053"/>
          </a:xfrm>
          <a:prstGeom prst="rect">
            <a:avLst/>
          </a:prstGeom>
        </p:spPr>
      </p:pic>
    </p:spTree>
    <p:extLst>
      <p:ext uri="{BB962C8B-B14F-4D97-AF65-F5344CB8AC3E}">
        <p14:creationId xmlns:p14="http://schemas.microsoft.com/office/powerpoint/2010/main" val="3096607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45"/>
          <p:cNvPicPr preferRelativeResize="0"/>
          <p:nvPr/>
        </p:nvPicPr>
        <p:blipFill rotWithShape="1">
          <a:blip r:embed="rId3">
            <a:alphaModFix/>
          </a:blip>
          <a:srcRect l="8203" t="2029" b="50998"/>
          <a:stretch/>
        </p:blipFill>
        <p:spPr>
          <a:xfrm>
            <a:off x="-25378" y="-13504"/>
            <a:ext cx="12193906" cy="807022"/>
          </a:xfrm>
          <a:prstGeom prst="rect">
            <a:avLst/>
          </a:prstGeom>
          <a:noFill/>
          <a:ln>
            <a:noFill/>
          </a:ln>
        </p:spPr>
      </p:pic>
      <p:sp>
        <p:nvSpPr>
          <p:cNvPr id="131" name="Google Shape;131;p45"/>
          <p:cNvSpPr/>
          <p:nvPr/>
        </p:nvSpPr>
        <p:spPr>
          <a:xfrm>
            <a:off x="0" y="-4029"/>
            <a:ext cx="12168528" cy="796706"/>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r>
              <a:rPr lang="fr-FR" sz="3200" b="1" i="0" u="none" strike="noStrike" cap="none">
                <a:solidFill>
                  <a:schemeClr val="lt1"/>
                </a:solidFill>
                <a:latin typeface="Arial"/>
                <a:ea typeface="Arial"/>
                <a:cs typeface="Arial"/>
                <a:sym typeface="Arial"/>
              </a:rPr>
              <a:t>II. Infrastructures </a:t>
            </a:r>
            <a:endParaRPr sz="24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33" name="Google Shape;133;p45" descr="G:\image3_1.jpeg"/>
          <p:cNvPicPr preferRelativeResize="0"/>
          <p:nvPr/>
        </p:nvPicPr>
        <p:blipFill rotWithShape="1">
          <a:blip r:embed="rId4">
            <a:alphaModFix/>
          </a:blip>
          <a:srcRect/>
          <a:stretch/>
        </p:blipFill>
        <p:spPr>
          <a:xfrm>
            <a:off x="196947" y="901325"/>
            <a:ext cx="3736607" cy="4229627"/>
          </a:xfrm>
          <a:prstGeom prst="rect">
            <a:avLst/>
          </a:prstGeom>
          <a:noFill/>
          <a:ln>
            <a:noFill/>
          </a:ln>
        </p:spPr>
      </p:pic>
      <p:pic>
        <p:nvPicPr>
          <p:cNvPr id="134" name="Google Shape;134;p45" descr="C:\Users\AGEOSTECH 1\Desktop\ACTIVITES SRD\IMAGES\DJI_0083.JPG"/>
          <p:cNvPicPr preferRelativeResize="0"/>
          <p:nvPr/>
        </p:nvPicPr>
        <p:blipFill rotWithShape="1">
          <a:blip r:embed="rId5">
            <a:alphaModFix/>
          </a:blip>
          <a:srcRect l="10348" t="19786" r="58956" b="28932"/>
          <a:stretch/>
        </p:blipFill>
        <p:spPr>
          <a:xfrm>
            <a:off x="4375053" y="1074444"/>
            <a:ext cx="3506510" cy="4057350"/>
          </a:xfrm>
          <a:prstGeom prst="rect">
            <a:avLst/>
          </a:prstGeom>
          <a:noFill/>
          <a:ln>
            <a:noFill/>
          </a:ln>
        </p:spPr>
      </p:pic>
      <p:pic>
        <p:nvPicPr>
          <p:cNvPr id="135" name="Google Shape;135;p45"/>
          <p:cNvPicPr preferRelativeResize="0"/>
          <p:nvPr/>
        </p:nvPicPr>
        <p:blipFill rotWithShape="1">
          <a:blip r:embed="rId6">
            <a:alphaModFix/>
          </a:blip>
          <a:srcRect l="33496" t="55652" r="53349" b="13246"/>
          <a:stretch/>
        </p:blipFill>
        <p:spPr>
          <a:xfrm>
            <a:off x="8187397" y="901324"/>
            <a:ext cx="3784291" cy="4229627"/>
          </a:xfrm>
          <a:prstGeom prst="rect">
            <a:avLst/>
          </a:prstGeom>
          <a:noFill/>
          <a:ln>
            <a:noFill/>
          </a:ln>
        </p:spPr>
      </p:pic>
      <p:sp>
        <p:nvSpPr>
          <p:cNvPr id="137" name="Google Shape;137;p45"/>
          <p:cNvSpPr txBox="1"/>
          <p:nvPr/>
        </p:nvSpPr>
        <p:spPr>
          <a:xfrm>
            <a:off x="630874" y="5131794"/>
            <a:ext cx="3209606"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fr-FR" sz="1200" b="1" i="0" u="sng" strike="noStrike" cap="none" dirty="0">
                <a:solidFill>
                  <a:srgbClr val="002060"/>
                </a:solidFill>
                <a:latin typeface="Arial"/>
                <a:ea typeface="Arial"/>
                <a:cs typeface="Arial"/>
                <a:sym typeface="Arial"/>
              </a:rPr>
              <a:t>Antenne Météo</a:t>
            </a:r>
            <a:endParaRPr dirty="0"/>
          </a:p>
          <a:p>
            <a:pPr marL="232172" marR="0" lvl="0" indent="-232172" algn="l" rtl="0">
              <a:lnSpc>
                <a:spcPct val="150000"/>
              </a:lnSpc>
              <a:spcBef>
                <a:spcPts val="0"/>
              </a:spcBef>
              <a:spcAft>
                <a:spcPts val="0"/>
              </a:spcAft>
              <a:buClr>
                <a:srgbClr val="000000"/>
              </a:buClr>
              <a:buSzPts val="1200"/>
              <a:buFont typeface="Arial"/>
              <a:buChar char="•"/>
            </a:pPr>
            <a:r>
              <a:rPr lang="fr-FR" sz="1200" b="0" i="0" u="none" strike="noStrike" cap="none" dirty="0">
                <a:solidFill>
                  <a:srgbClr val="002060"/>
                </a:solidFill>
                <a:latin typeface="Arial"/>
                <a:ea typeface="Arial"/>
                <a:cs typeface="Arial"/>
                <a:sym typeface="Arial"/>
              </a:rPr>
              <a:t>Capteur Optique;   </a:t>
            </a:r>
            <a:endParaRPr dirty="0"/>
          </a:p>
          <a:p>
            <a:pPr marL="232172" marR="0" lvl="0" indent="-232172" algn="l" rtl="0">
              <a:lnSpc>
                <a:spcPct val="150000"/>
              </a:lnSpc>
              <a:spcBef>
                <a:spcPts val="0"/>
              </a:spcBef>
              <a:spcAft>
                <a:spcPts val="0"/>
              </a:spcAft>
              <a:buClr>
                <a:srgbClr val="000000"/>
              </a:buClr>
              <a:buSzPts val="1200"/>
              <a:buFont typeface="Arial"/>
              <a:buChar char="•"/>
            </a:pPr>
            <a:r>
              <a:rPr lang="fr-FR" sz="1200" b="0" i="0" u="none" strike="noStrike" cap="none" dirty="0">
                <a:solidFill>
                  <a:srgbClr val="002060"/>
                </a:solidFill>
                <a:latin typeface="Arial"/>
                <a:ea typeface="Arial"/>
                <a:cs typeface="Arial"/>
                <a:sym typeface="Arial"/>
              </a:rPr>
              <a:t>Satellites : NOAA; METOP-FY-3D, S-NPP,JPSS-1,AQUA, Terra.</a:t>
            </a:r>
            <a:endParaRPr dirty="0"/>
          </a:p>
        </p:txBody>
      </p:sp>
      <p:sp>
        <p:nvSpPr>
          <p:cNvPr id="138" name="Google Shape;138;p45"/>
          <p:cNvSpPr txBox="1"/>
          <p:nvPr/>
        </p:nvSpPr>
        <p:spPr>
          <a:xfrm>
            <a:off x="4841699" y="5130950"/>
            <a:ext cx="2811125"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fr-FR" sz="1200" b="1" i="0" u="sng" strike="noStrike" cap="none" dirty="0">
                <a:solidFill>
                  <a:srgbClr val="002060"/>
                </a:solidFill>
                <a:latin typeface="Arial"/>
                <a:ea typeface="Arial"/>
                <a:cs typeface="Arial"/>
                <a:sym typeface="Arial"/>
              </a:rPr>
              <a:t>Antenne suivi des engins spatiaux </a:t>
            </a:r>
            <a:endParaRPr dirty="0"/>
          </a:p>
          <a:p>
            <a:pPr marL="232172" marR="0" lvl="0" indent="-232172" algn="l" rtl="0">
              <a:lnSpc>
                <a:spcPct val="150000"/>
              </a:lnSpc>
              <a:spcBef>
                <a:spcPts val="0"/>
              </a:spcBef>
              <a:spcAft>
                <a:spcPts val="0"/>
              </a:spcAft>
              <a:buClr>
                <a:srgbClr val="000000"/>
              </a:buClr>
              <a:buSzPts val="1200"/>
              <a:buFont typeface="Arial"/>
              <a:buChar char="•"/>
            </a:pPr>
            <a:r>
              <a:rPr lang="fr-FR" sz="1200" b="0" i="0" u="none" strike="noStrike" cap="none" dirty="0">
                <a:solidFill>
                  <a:srgbClr val="002060"/>
                </a:solidFill>
                <a:latin typeface="Arial"/>
                <a:ea typeface="Arial"/>
                <a:cs typeface="Arial"/>
                <a:sym typeface="Arial"/>
              </a:rPr>
              <a:t>Liaison Montante; </a:t>
            </a:r>
            <a:endParaRPr dirty="0"/>
          </a:p>
          <a:p>
            <a:pPr marL="232172" marR="0" lvl="0" indent="-232172" algn="l" rtl="0">
              <a:lnSpc>
                <a:spcPct val="150000"/>
              </a:lnSpc>
              <a:spcBef>
                <a:spcPts val="0"/>
              </a:spcBef>
              <a:spcAft>
                <a:spcPts val="0"/>
              </a:spcAft>
              <a:buClr>
                <a:srgbClr val="000000"/>
              </a:buClr>
              <a:buSzPts val="1200"/>
              <a:buFont typeface="Arial"/>
              <a:buChar char="•"/>
            </a:pPr>
            <a:r>
              <a:rPr lang="fr-FR" sz="1200" b="0" i="0" u="none" strike="noStrike" cap="none" dirty="0">
                <a:solidFill>
                  <a:srgbClr val="002060"/>
                </a:solidFill>
                <a:latin typeface="Arial"/>
                <a:ea typeface="Arial"/>
                <a:cs typeface="Arial"/>
                <a:sym typeface="Arial"/>
              </a:rPr>
              <a:t>Descendante</a:t>
            </a:r>
            <a:r>
              <a:rPr lang="fr-FR" sz="1200" b="1" i="0" u="none" strike="noStrike" cap="none" dirty="0">
                <a:solidFill>
                  <a:srgbClr val="002060"/>
                </a:solidFill>
                <a:latin typeface="Arial"/>
                <a:ea typeface="Arial"/>
                <a:cs typeface="Arial"/>
                <a:sym typeface="Arial"/>
              </a:rPr>
              <a:t>.</a:t>
            </a:r>
            <a:endParaRPr dirty="0"/>
          </a:p>
        </p:txBody>
      </p:sp>
      <p:sp>
        <p:nvSpPr>
          <p:cNvPr id="139" name="Google Shape;139;p45"/>
          <p:cNvSpPr txBox="1"/>
          <p:nvPr/>
        </p:nvSpPr>
        <p:spPr>
          <a:xfrm>
            <a:off x="8592071" y="5260610"/>
            <a:ext cx="3379617"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fr-FR" sz="1200" b="1" i="0" u="sng" strike="noStrike" cap="none" dirty="0">
                <a:solidFill>
                  <a:srgbClr val="002060"/>
                </a:solidFill>
                <a:latin typeface="Arial"/>
                <a:ea typeface="Arial"/>
                <a:cs typeface="Arial"/>
                <a:sym typeface="Arial"/>
              </a:rPr>
              <a:t>Antenne GMES &amp; AFRICA</a:t>
            </a:r>
            <a:endParaRPr dirty="0"/>
          </a:p>
          <a:p>
            <a:pPr marL="232172" marR="0" lvl="0" indent="-232172" algn="l" rtl="0">
              <a:lnSpc>
                <a:spcPct val="150000"/>
              </a:lnSpc>
              <a:spcBef>
                <a:spcPts val="0"/>
              </a:spcBef>
              <a:spcAft>
                <a:spcPts val="0"/>
              </a:spcAft>
              <a:buClr>
                <a:srgbClr val="000000"/>
              </a:buClr>
              <a:buSzPts val="1200"/>
              <a:buFont typeface="Arial"/>
              <a:buChar char="•"/>
            </a:pPr>
            <a:r>
              <a:rPr lang="fr-FR" sz="1200" b="0" i="0" u="none" strike="noStrike" cap="none" dirty="0">
                <a:solidFill>
                  <a:srgbClr val="002060"/>
                </a:solidFill>
                <a:latin typeface="Arial"/>
                <a:ea typeface="Arial"/>
                <a:cs typeface="Arial"/>
                <a:sym typeface="Arial"/>
              </a:rPr>
              <a:t>Système de diffusion de données environnementales d'EUMETSAT (</a:t>
            </a:r>
            <a:r>
              <a:rPr lang="fr-FR" sz="1200" b="0" i="0" u="none" strike="noStrike" cap="none" dirty="0" err="1">
                <a:solidFill>
                  <a:srgbClr val="002060"/>
                </a:solidFill>
                <a:latin typeface="Arial"/>
                <a:ea typeface="Arial"/>
                <a:cs typeface="Arial"/>
                <a:sym typeface="Arial"/>
              </a:rPr>
              <a:t>Sentinel</a:t>
            </a:r>
            <a:r>
              <a:rPr lang="fr-FR" sz="1200" b="0" i="0" u="none" strike="noStrike" cap="none" dirty="0">
                <a:solidFill>
                  <a:srgbClr val="002060"/>
                </a:solidFill>
                <a:latin typeface="Arial"/>
                <a:ea typeface="Arial"/>
                <a:cs typeface="Arial"/>
                <a:sym typeface="Arial"/>
              </a:rPr>
              <a:t>, SPOT/PROBAV, SEVIRI/MSG).</a:t>
            </a:r>
            <a:endParaRPr sz="1200" b="0" i="0" u="none" strike="noStrike" cap="none" dirty="0">
              <a:solidFill>
                <a:srgbClr val="00206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p46"/>
          <p:cNvPicPr preferRelativeResize="0"/>
          <p:nvPr/>
        </p:nvPicPr>
        <p:blipFill rotWithShape="1">
          <a:blip r:embed="rId3">
            <a:alphaModFix/>
          </a:blip>
          <a:srcRect l="8203" t="2029" b="50998"/>
          <a:stretch/>
        </p:blipFill>
        <p:spPr>
          <a:xfrm>
            <a:off x="-25378" y="-13504"/>
            <a:ext cx="12193906" cy="807022"/>
          </a:xfrm>
          <a:prstGeom prst="rect">
            <a:avLst/>
          </a:prstGeom>
          <a:noFill/>
          <a:ln>
            <a:noFill/>
          </a:ln>
        </p:spPr>
      </p:pic>
      <p:sp>
        <p:nvSpPr>
          <p:cNvPr id="145" name="Google Shape;145;p46"/>
          <p:cNvSpPr/>
          <p:nvPr/>
        </p:nvSpPr>
        <p:spPr>
          <a:xfrm>
            <a:off x="0" y="-4029"/>
            <a:ext cx="12168528" cy="796706"/>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r>
              <a:rPr lang="fr-FR" sz="3200" b="1" i="0" u="none" strike="noStrike" cap="none">
                <a:solidFill>
                  <a:schemeClr val="lt1"/>
                </a:solidFill>
                <a:latin typeface="Arial"/>
                <a:ea typeface="Arial"/>
                <a:cs typeface="Arial"/>
                <a:sym typeface="Arial"/>
              </a:rPr>
              <a:t>II. Infrastructures</a:t>
            </a:r>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46" name="Google Shape;146;p46"/>
          <p:cNvPicPr preferRelativeResize="0"/>
          <p:nvPr/>
        </p:nvPicPr>
        <p:blipFill rotWithShape="1">
          <a:blip r:embed="rId4">
            <a:alphaModFix/>
          </a:blip>
          <a:srcRect/>
          <a:stretch/>
        </p:blipFill>
        <p:spPr>
          <a:xfrm>
            <a:off x="294375" y="1373781"/>
            <a:ext cx="5728593" cy="4270804"/>
          </a:xfrm>
          <a:prstGeom prst="rect">
            <a:avLst/>
          </a:prstGeom>
          <a:noFill/>
          <a:ln>
            <a:noFill/>
          </a:ln>
        </p:spPr>
      </p:pic>
      <p:pic>
        <p:nvPicPr>
          <p:cNvPr id="147" name="Google Shape;147;p46"/>
          <p:cNvPicPr preferRelativeResize="0"/>
          <p:nvPr/>
        </p:nvPicPr>
        <p:blipFill rotWithShape="1">
          <a:blip r:embed="rId5">
            <a:alphaModFix/>
          </a:blip>
          <a:srcRect/>
          <a:stretch/>
        </p:blipFill>
        <p:spPr>
          <a:xfrm>
            <a:off x="6466405" y="1345984"/>
            <a:ext cx="5152571" cy="4270806"/>
          </a:xfrm>
          <a:prstGeom prst="rect">
            <a:avLst/>
          </a:prstGeom>
          <a:noFill/>
          <a:ln>
            <a:noFill/>
          </a:ln>
        </p:spPr>
      </p:pic>
      <p:sp>
        <p:nvSpPr>
          <p:cNvPr id="148" name="Google Shape;148;p46"/>
          <p:cNvSpPr txBox="1"/>
          <p:nvPr/>
        </p:nvSpPr>
        <p:spPr>
          <a:xfrm>
            <a:off x="1023099" y="5664799"/>
            <a:ext cx="385914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rgbClr val="000000"/>
                </a:solidFill>
                <a:latin typeface="Arial"/>
                <a:ea typeface="Arial"/>
                <a:cs typeface="Arial"/>
                <a:sym typeface="Arial"/>
              </a:rPr>
              <a:t>Trinity F90+ (90 minutes d’autonomie)</a:t>
            </a:r>
            <a:endParaRPr sz="1400" b="1" i="1" u="none" strike="noStrike" cap="none">
              <a:solidFill>
                <a:srgbClr val="000000"/>
              </a:solidFill>
              <a:latin typeface="Arial"/>
              <a:ea typeface="Arial"/>
              <a:cs typeface="Arial"/>
              <a:sym typeface="Arial"/>
            </a:endParaRPr>
          </a:p>
        </p:txBody>
      </p:sp>
      <p:sp>
        <p:nvSpPr>
          <p:cNvPr id="149" name="Google Shape;149;p46"/>
          <p:cNvSpPr txBox="1"/>
          <p:nvPr/>
        </p:nvSpPr>
        <p:spPr>
          <a:xfrm>
            <a:off x="7455732" y="5644585"/>
            <a:ext cx="336965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rgbClr val="000000"/>
                </a:solidFill>
                <a:latin typeface="Arial"/>
                <a:ea typeface="Arial"/>
                <a:cs typeface="Arial"/>
                <a:sym typeface="Arial"/>
              </a:rPr>
              <a:t>UX11 (59 minutes d’autonomie)</a:t>
            </a:r>
            <a:endParaRPr sz="1400" b="1" i="1"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47"/>
          <p:cNvPicPr preferRelativeResize="0"/>
          <p:nvPr/>
        </p:nvPicPr>
        <p:blipFill rotWithShape="1">
          <a:blip r:embed="rId3">
            <a:alphaModFix/>
          </a:blip>
          <a:srcRect l="8203" t="2029" b="50998"/>
          <a:stretch/>
        </p:blipFill>
        <p:spPr>
          <a:xfrm>
            <a:off x="-25378" y="-13504"/>
            <a:ext cx="12193906" cy="807022"/>
          </a:xfrm>
          <a:prstGeom prst="rect">
            <a:avLst/>
          </a:prstGeom>
          <a:noFill/>
          <a:ln>
            <a:noFill/>
          </a:ln>
        </p:spPr>
      </p:pic>
      <p:sp>
        <p:nvSpPr>
          <p:cNvPr id="155" name="Google Shape;155;p47"/>
          <p:cNvSpPr/>
          <p:nvPr/>
        </p:nvSpPr>
        <p:spPr>
          <a:xfrm>
            <a:off x="0" y="-13504"/>
            <a:ext cx="12192000" cy="807022"/>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24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fr-FR" sz="2400" b="1" i="0" u="none" strike="noStrike" cap="none">
                <a:solidFill>
                  <a:schemeClr val="lt1"/>
                </a:solidFill>
                <a:latin typeface="Arial"/>
                <a:ea typeface="Arial"/>
                <a:cs typeface="Arial"/>
                <a:sym typeface="Arial"/>
              </a:rPr>
              <a:t>III. Outils de gestions et de surveillances des ressources naturelle</a:t>
            </a:r>
            <a:r>
              <a:rPr lang="fr-FR" sz="2400" b="0" i="0" u="none" strike="noStrike" cap="none">
                <a:solidFill>
                  <a:schemeClr val="lt1"/>
                </a:solidFill>
                <a:latin typeface="Arial"/>
                <a:ea typeface="Arial"/>
                <a:cs typeface="Arial"/>
                <a:sym typeface="Arial"/>
              </a:rPr>
              <a:t>s</a:t>
            </a:r>
            <a:endParaRPr/>
          </a:p>
          <a:p>
            <a:pPr marL="0" marR="0" lvl="0" indent="0" algn="ctr"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56" name="Google Shape;156;p47"/>
          <p:cNvPicPr preferRelativeResize="0"/>
          <p:nvPr/>
        </p:nvPicPr>
        <p:blipFill rotWithShape="1">
          <a:blip r:embed="rId4">
            <a:alphaModFix/>
          </a:blip>
          <a:srcRect/>
          <a:stretch/>
        </p:blipFill>
        <p:spPr>
          <a:xfrm>
            <a:off x="358588" y="793518"/>
            <a:ext cx="11262011" cy="633488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48"/>
          <p:cNvPicPr preferRelativeResize="0"/>
          <p:nvPr/>
        </p:nvPicPr>
        <p:blipFill rotWithShape="1">
          <a:blip r:embed="rId3">
            <a:alphaModFix/>
          </a:blip>
          <a:srcRect l="8203" t="2029" b="50998"/>
          <a:stretch/>
        </p:blipFill>
        <p:spPr>
          <a:xfrm>
            <a:off x="-25378" y="-13504"/>
            <a:ext cx="12193906" cy="807022"/>
          </a:xfrm>
          <a:prstGeom prst="rect">
            <a:avLst/>
          </a:prstGeom>
          <a:noFill/>
          <a:ln>
            <a:noFill/>
          </a:ln>
        </p:spPr>
      </p:pic>
      <p:sp>
        <p:nvSpPr>
          <p:cNvPr id="162" name="Google Shape;162;p48"/>
          <p:cNvSpPr/>
          <p:nvPr/>
        </p:nvSpPr>
        <p:spPr>
          <a:xfrm>
            <a:off x="-15744" y="1"/>
            <a:ext cx="12192000" cy="806510"/>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24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fr-FR" sz="2400" b="1" i="0" u="none" strike="noStrike" cap="none">
                <a:solidFill>
                  <a:schemeClr val="lt1"/>
                </a:solidFill>
                <a:latin typeface="Arial"/>
                <a:ea typeface="Arial"/>
                <a:cs typeface="Arial"/>
                <a:sym typeface="Arial"/>
              </a:rPr>
              <a:t>III. Outils de gestion et de surveillance des ressources naturelle</a:t>
            </a:r>
            <a:r>
              <a:rPr lang="fr-FR" sz="2400" b="0" i="0" u="none" strike="noStrike" cap="none">
                <a:solidFill>
                  <a:schemeClr val="lt1"/>
                </a:solidFill>
                <a:latin typeface="Arial"/>
                <a:ea typeface="Arial"/>
                <a:cs typeface="Arial"/>
                <a:sym typeface="Arial"/>
              </a:rPr>
              <a:t>s</a:t>
            </a:r>
            <a:endParaRPr/>
          </a:p>
          <a:p>
            <a:pPr marL="0" marR="0" lvl="0" indent="0" algn="ctr" rtl="0">
              <a:lnSpc>
                <a:spcPct val="100000"/>
              </a:lnSpc>
              <a:spcBef>
                <a:spcPts val="0"/>
              </a:spcBef>
              <a:spcAft>
                <a:spcPts val="0"/>
              </a:spcAft>
              <a:buNone/>
            </a:pP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63" name="Google Shape;163;p48"/>
          <p:cNvGrpSpPr/>
          <p:nvPr/>
        </p:nvGrpSpPr>
        <p:grpSpPr>
          <a:xfrm>
            <a:off x="5393825" y="728692"/>
            <a:ext cx="6754705" cy="3104264"/>
            <a:chOff x="4704061" y="792073"/>
            <a:chExt cx="6754705" cy="3104264"/>
          </a:xfrm>
        </p:grpSpPr>
        <p:pic>
          <p:nvPicPr>
            <p:cNvPr id="164" name="Google Shape;164;p48"/>
            <p:cNvPicPr preferRelativeResize="0"/>
            <p:nvPr/>
          </p:nvPicPr>
          <p:blipFill rotWithShape="1">
            <a:blip r:embed="rId4">
              <a:alphaModFix/>
            </a:blip>
            <a:srcRect/>
            <a:stretch/>
          </p:blipFill>
          <p:spPr>
            <a:xfrm>
              <a:off x="10041590" y="1149096"/>
              <a:ext cx="1388155" cy="2017902"/>
            </a:xfrm>
            <a:prstGeom prst="rect">
              <a:avLst/>
            </a:prstGeom>
            <a:noFill/>
            <a:ln>
              <a:noFill/>
            </a:ln>
          </p:spPr>
        </p:pic>
        <p:pic>
          <p:nvPicPr>
            <p:cNvPr id="165" name="Google Shape;165;p48"/>
            <p:cNvPicPr preferRelativeResize="0"/>
            <p:nvPr/>
          </p:nvPicPr>
          <p:blipFill rotWithShape="1">
            <a:blip r:embed="rId5">
              <a:alphaModFix/>
            </a:blip>
            <a:srcRect/>
            <a:stretch/>
          </p:blipFill>
          <p:spPr>
            <a:xfrm>
              <a:off x="9796462" y="969138"/>
              <a:ext cx="1662304" cy="2197860"/>
            </a:xfrm>
            <a:prstGeom prst="rect">
              <a:avLst/>
            </a:prstGeom>
            <a:noFill/>
            <a:ln>
              <a:noFill/>
            </a:ln>
          </p:spPr>
        </p:pic>
        <p:pic>
          <p:nvPicPr>
            <p:cNvPr id="166" name="Google Shape;166;p48"/>
            <p:cNvPicPr preferRelativeResize="0"/>
            <p:nvPr/>
          </p:nvPicPr>
          <p:blipFill rotWithShape="1">
            <a:blip r:embed="rId6">
              <a:alphaModFix/>
            </a:blip>
            <a:srcRect/>
            <a:stretch/>
          </p:blipFill>
          <p:spPr>
            <a:xfrm>
              <a:off x="7024116" y="2613672"/>
              <a:ext cx="1386585" cy="1144638"/>
            </a:xfrm>
            <a:prstGeom prst="rect">
              <a:avLst/>
            </a:prstGeom>
            <a:noFill/>
            <a:ln>
              <a:noFill/>
            </a:ln>
          </p:spPr>
        </p:pic>
        <p:pic>
          <p:nvPicPr>
            <p:cNvPr id="167" name="Google Shape;167;p48"/>
            <p:cNvPicPr preferRelativeResize="0"/>
            <p:nvPr/>
          </p:nvPicPr>
          <p:blipFill rotWithShape="1">
            <a:blip r:embed="rId7">
              <a:alphaModFix/>
            </a:blip>
            <a:srcRect/>
            <a:stretch/>
          </p:blipFill>
          <p:spPr>
            <a:xfrm>
              <a:off x="4704061" y="1388152"/>
              <a:ext cx="2050124" cy="1458679"/>
            </a:xfrm>
            <a:prstGeom prst="rect">
              <a:avLst/>
            </a:prstGeom>
            <a:noFill/>
            <a:ln>
              <a:noFill/>
            </a:ln>
          </p:spPr>
        </p:pic>
        <p:pic>
          <p:nvPicPr>
            <p:cNvPr id="168" name="Google Shape;168;p48"/>
            <p:cNvPicPr preferRelativeResize="0"/>
            <p:nvPr/>
          </p:nvPicPr>
          <p:blipFill rotWithShape="1">
            <a:blip r:embed="rId8">
              <a:alphaModFix/>
            </a:blip>
            <a:srcRect/>
            <a:stretch/>
          </p:blipFill>
          <p:spPr>
            <a:xfrm>
              <a:off x="8343900" y="2647149"/>
              <a:ext cx="1140142" cy="1141641"/>
            </a:xfrm>
            <a:prstGeom prst="rect">
              <a:avLst/>
            </a:prstGeom>
            <a:noFill/>
            <a:ln>
              <a:noFill/>
            </a:ln>
          </p:spPr>
        </p:pic>
        <p:pic>
          <p:nvPicPr>
            <p:cNvPr id="169" name="Google Shape;169;p48"/>
            <p:cNvPicPr preferRelativeResize="0"/>
            <p:nvPr/>
          </p:nvPicPr>
          <p:blipFill rotWithShape="1">
            <a:blip r:embed="rId9">
              <a:alphaModFix/>
            </a:blip>
            <a:srcRect/>
            <a:stretch/>
          </p:blipFill>
          <p:spPr>
            <a:xfrm>
              <a:off x="7297323" y="2437658"/>
              <a:ext cx="1804934" cy="1458679"/>
            </a:xfrm>
            <a:prstGeom prst="rect">
              <a:avLst/>
            </a:prstGeom>
            <a:noFill/>
            <a:ln>
              <a:noFill/>
            </a:ln>
          </p:spPr>
        </p:pic>
        <p:pic>
          <p:nvPicPr>
            <p:cNvPr id="170" name="Google Shape;170;p48"/>
            <p:cNvPicPr preferRelativeResize="0"/>
            <p:nvPr/>
          </p:nvPicPr>
          <p:blipFill rotWithShape="1">
            <a:blip r:embed="rId10">
              <a:alphaModFix/>
            </a:blip>
            <a:srcRect/>
            <a:stretch/>
          </p:blipFill>
          <p:spPr>
            <a:xfrm>
              <a:off x="7669983" y="792073"/>
              <a:ext cx="1499362" cy="1684680"/>
            </a:xfrm>
            <a:prstGeom prst="rect">
              <a:avLst/>
            </a:prstGeom>
            <a:noFill/>
            <a:ln>
              <a:noFill/>
            </a:ln>
          </p:spPr>
        </p:pic>
      </p:grpSp>
      <p:pic>
        <p:nvPicPr>
          <p:cNvPr id="171" name="Google Shape;171;p48"/>
          <p:cNvPicPr preferRelativeResize="0"/>
          <p:nvPr/>
        </p:nvPicPr>
        <p:blipFill rotWithShape="1">
          <a:blip r:embed="rId11">
            <a:alphaModFix/>
          </a:blip>
          <a:srcRect t="2349" b="-2349"/>
          <a:stretch/>
        </p:blipFill>
        <p:spPr>
          <a:xfrm>
            <a:off x="7257858" y="3891512"/>
            <a:ext cx="4059520" cy="3044405"/>
          </a:xfrm>
          <a:prstGeom prst="rect">
            <a:avLst/>
          </a:prstGeom>
          <a:noFill/>
          <a:ln>
            <a:noFill/>
          </a:ln>
        </p:spPr>
      </p:pic>
      <p:cxnSp>
        <p:nvCxnSpPr>
          <p:cNvPr id="172" name="Google Shape;172;p48"/>
          <p:cNvCxnSpPr/>
          <p:nvPr/>
        </p:nvCxnSpPr>
        <p:spPr>
          <a:xfrm>
            <a:off x="9859109" y="1596655"/>
            <a:ext cx="560029" cy="513175"/>
          </a:xfrm>
          <a:prstGeom prst="straightConnector1">
            <a:avLst/>
          </a:prstGeom>
          <a:noFill/>
          <a:ln w="38100" cap="flat" cmpd="sng">
            <a:solidFill>
              <a:schemeClr val="accent2"/>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173" name="Google Shape;173;p48"/>
          <p:cNvCxnSpPr/>
          <p:nvPr/>
        </p:nvCxnSpPr>
        <p:spPr>
          <a:xfrm rot="10800000">
            <a:off x="9859109" y="2783450"/>
            <a:ext cx="598096" cy="0"/>
          </a:xfrm>
          <a:prstGeom prst="straightConnector1">
            <a:avLst/>
          </a:prstGeom>
          <a:noFill/>
          <a:ln w="38100" cap="flat" cmpd="sng">
            <a:solidFill>
              <a:schemeClr val="accent2"/>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174" name="Google Shape;174;p48"/>
          <p:cNvCxnSpPr/>
          <p:nvPr/>
        </p:nvCxnSpPr>
        <p:spPr>
          <a:xfrm rot="10800000">
            <a:off x="7443949" y="2276669"/>
            <a:ext cx="477741" cy="506781"/>
          </a:xfrm>
          <a:prstGeom prst="straightConnector1">
            <a:avLst/>
          </a:prstGeom>
          <a:noFill/>
          <a:ln w="38100" cap="flat" cmpd="sng">
            <a:solidFill>
              <a:schemeClr val="accent2"/>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175" name="Google Shape;175;p48"/>
          <p:cNvCxnSpPr/>
          <p:nvPr/>
        </p:nvCxnSpPr>
        <p:spPr>
          <a:xfrm>
            <a:off x="6080256" y="2882697"/>
            <a:ext cx="1110336" cy="1900517"/>
          </a:xfrm>
          <a:prstGeom prst="straightConnector1">
            <a:avLst/>
          </a:prstGeom>
          <a:noFill/>
          <a:ln w="38100" cap="flat" cmpd="sng">
            <a:solidFill>
              <a:schemeClr val="accent2"/>
            </a:solidFill>
            <a:prstDash val="solid"/>
            <a:round/>
            <a:headEnd type="none" w="sm" len="sm"/>
            <a:tailEnd type="triangle" w="med" len="med"/>
          </a:ln>
          <a:effectLst>
            <a:outerShdw blurRad="40000" dist="23000" dir="5400000" rotWithShape="0">
              <a:srgbClr val="000000">
                <a:alpha val="34901"/>
              </a:srgbClr>
            </a:outerShdw>
          </a:effectLst>
        </p:spPr>
      </p:cxnSp>
      <p:sp>
        <p:nvSpPr>
          <p:cNvPr id="176" name="Google Shape;176;p48"/>
          <p:cNvSpPr txBox="1"/>
          <p:nvPr/>
        </p:nvSpPr>
        <p:spPr>
          <a:xfrm>
            <a:off x="266266" y="1429781"/>
            <a:ext cx="5017495" cy="443198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2400" b="1" i="0" u="none" strike="noStrike" cap="none">
                <a:solidFill>
                  <a:srgbClr val="000000"/>
                </a:solidFill>
                <a:latin typeface="Arial"/>
                <a:ea typeface="Arial"/>
                <a:cs typeface="Arial"/>
                <a:sym typeface="Arial"/>
              </a:rPr>
              <a:t>FOREST FORSIGHT</a:t>
            </a:r>
            <a:endParaRPr/>
          </a:p>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2400"/>
              <a:buFont typeface="Noto Sans Symbols"/>
              <a:buChar char="▪"/>
            </a:pPr>
            <a:r>
              <a:rPr lang="fr-FR" sz="2400" b="1" i="0" u="none" strike="noStrike" cap="none">
                <a:solidFill>
                  <a:srgbClr val="000000"/>
                </a:solidFill>
                <a:latin typeface="Arial"/>
                <a:ea typeface="Arial"/>
                <a:cs typeface="Arial"/>
                <a:sym typeface="Arial"/>
              </a:rPr>
              <a:t>Système de prédiction des évènement de déforestation</a:t>
            </a:r>
            <a:endParaRPr/>
          </a:p>
          <a:p>
            <a:pPr marL="285750" marR="0" lvl="0" indent="-133350" algn="just" rtl="0">
              <a:lnSpc>
                <a:spcPct val="100000"/>
              </a:lnSpc>
              <a:spcBef>
                <a:spcPts val="0"/>
              </a:spcBef>
              <a:spcAft>
                <a:spcPts val="0"/>
              </a:spcAft>
              <a:buClr>
                <a:srgbClr val="000000"/>
              </a:buClr>
              <a:buSzPts val="2400"/>
              <a:buFont typeface="Noto Sans Symbols"/>
              <a:buNone/>
            </a:pPr>
            <a:endParaRPr sz="2400" b="1"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2400"/>
              <a:buFont typeface="Noto Sans Symbols"/>
              <a:buChar char="▪"/>
            </a:pPr>
            <a:r>
              <a:rPr lang="fr-FR" sz="2400" b="1" i="0" u="none" strike="noStrike" cap="none">
                <a:solidFill>
                  <a:srgbClr val="000000"/>
                </a:solidFill>
                <a:latin typeface="Arial"/>
                <a:ea typeface="Arial"/>
                <a:cs typeface="Arial"/>
                <a:sym typeface="Arial"/>
              </a:rPr>
              <a:t>Prédictions basées sur l’IA</a:t>
            </a:r>
            <a:endParaRPr/>
          </a:p>
          <a:p>
            <a:pPr marL="285750" marR="0" lvl="0" indent="-133350" algn="just" rtl="0">
              <a:lnSpc>
                <a:spcPct val="100000"/>
              </a:lnSpc>
              <a:spcBef>
                <a:spcPts val="0"/>
              </a:spcBef>
              <a:spcAft>
                <a:spcPts val="0"/>
              </a:spcAft>
              <a:buClr>
                <a:srgbClr val="000000"/>
              </a:buClr>
              <a:buSzPts val="2400"/>
              <a:buFont typeface="Noto Sans Symbols"/>
              <a:buNone/>
            </a:pPr>
            <a:endParaRPr sz="2400" b="1"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2400"/>
              <a:buFont typeface="Noto Sans Symbols"/>
              <a:buChar char="▪"/>
            </a:pPr>
            <a:r>
              <a:rPr lang="fr-FR" sz="2400" b="1" i="0" u="none" strike="noStrike" cap="none">
                <a:solidFill>
                  <a:srgbClr val="000000"/>
                </a:solidFill>
                <a:latin typeface="Arial"/>
                <a:ea typeface="Arial"/>
                <a:cs typeface="Arial"/>
                <a:sym typeface="Arial"/>
              </a:rPr>
              <a:t>Prédiction à six mois</a:t>
            </a:r>
            <a:endParaRPr/>
          </a:p>
          <a:p>
            <a:pPr marL="285750" marR="0" lvl="0" indent="-133350" algn="just" rtl="0">
              <a:lnSpc>
                <a:spcPct val="100000"/>
              </a:lnSpc>
              <a:spcBef>
                <a:spcPts val="0"/>
              </a:spcBef>
              <a:spcAft>
                <a:spcPts val="0"/>
              </a:spcAft>
              <a:buClr>
                <a:srgbClr val="000000"/>
              </a:buClr>
              <a:buSzPts val="2400"/>
              <a:buFont typeface="Noto Sans Symbols"/>
              <a:buNone/>
            </a:pPr>
            <a:endParaRPr sz="2400" b="1"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2400"/>
              <a:buFont typeface="Noto Sans Symbols"/>
              <a:buChar char="▪"/>
            </a:pPr>
            <a:r>
              <a:rPr lang="fr-FR" sz="2400" b="1" i="0" u="none" strike="noStrike" cap="none">
                <a:solidFill>
                  <a:srgbClr val="000000"/>
                </a:solidFill>
                <a:latin typeface="Arial"/>
                <a:ea typeface="Arial"/>
                <a:cs typeface="Arial"/>
                <a:sym typeface="Arial"/>
              </a:rPr>
              <a:t>Adapté pour la surveillance des parcs nationaux et des zones sensibles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49"/>
          <p:cNvPicPr preferRelativeResize="0"/>
          <p:nvPr/>
        </p:nvPicPr>
        <p:blipFill rotWithShape="1">
          <a:blip r:embed="rId3">
            <a:alphaModFix/>
          </a:blip>
          <a:srcRect l="8203" t="2029" b="50998"/>
          <a:stretch/>
        </p:blipFill>
        <p:spPr>
          <a:xfrm>
            <a:off x="-25378" y="-13504"/>
            <a:ext cx="12193906" cy="807022"/>
          </a:xfrm>
          <a:prstGeom prst="rect">
            <a:avLst/>
          </a:prstGeom>
          <a:noFill/>
          <a:ln>
            <a:noFill/>
          </a:ln>
        </p:spPr>
      </p:pic>
      <p:sp>
        <p:nvSpPr>
          <p:cNvPr id="182" name="Google Shape;182;p49"/>
          <p:cNvSpPr/>
          <p:nvPr/>
        </p:nvSpPr>
        <p:spPr>
          <a:xfrm>
            <a:off x="-15744" y="1"/>
            <a:ext cx="12192000" cy="806510"/>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24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fr-FR" sz="2400" b="1" i="0" u="none" strike="noStrike" cap="none">
                <a:solidFill>
                  <a:schemeClr val="lt1"/>
                </a:solidFill>
                <a:latin typeface="Arial"/>
                <a:ea typeface="Arial"/>
                <a:cs typeface="Arial"/>
                <a:sym typeface="Arial"/>
              </a:rPr>
              <a:t>III. Outils de gestion et de surveillance des ressources naturelle</a:t>
            </a:r>
            <a:r>
              <a:rPr lang="fr-FR" sz="2400" b="0" i="0" u="none" strike="noStrike" cap="none">
                <a:solidFill>
                  <a:schemeClr val="lt1"/>
                </a:solidFill>
                <a:latin typeface="Arial"/>
                <a:ea typeface="Arial"/>
                <a:cs typeface="Arial"/>
                <a:sym typeface="Arial"/>
              </a:rPr>
              <a:t>s</a:t>
            </a:r>
            <a:endParaRPr/>
          </a:p>
          <a:p>
            <a:pPr marL="0" marR="0" lvl="0" indent="0" algn="ctr"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83" name="Google Shape;183;p49"/>
          <p:cNvPicPr preferRelativeResize="0"/>
          <p:nvPr/>
        </p:nvPicPr>
        <p:blipFill rotWithShape="1">
          <a:blip r:embed="rId4">
            <a:alphaModFix/>
          </a:blip>
          <a:srcRect/>
          <a:stretch/>
        </p:blipFill>
        <p:spPr>
          <a:xfrm>
            <a:off x="344616" y="3579120"/>
            <a:ext cx="5572613" cy="3035015"/>
          </a:xfrm>
          <a:prstGeom prst="rect">
            <a:avLst/>
          </a:prstGeom>
          <a:noFill/>
          <a:ln>
            <a:noFill/>
          </a:ln>
        </p:spPr>
      </p:pic>
      <p:pic>
        <p:nvPicPr>
          <p:cNvPr id="184" name="Google Shape;184;p49"/>
          <p:cNvPicPr preferRelativeResize="0"/>
          <p:nvPr/>
        </p:nvPicPr>
        <p:blipFill rotWithShape="1">
          <a:blip r:embed="rId5">
            <a:alphaModFix/>
          </a:blip>
          <a:srcRect/>
          <a:stretch/>
        </p:blipFill>
        <p:spPr>
          <a:xfrm>
            <a:off x="6274772" y="3595574"/>
            <a:ext cx="5572611" cy="3035015"/>
          </a:xfrm>
          <a:prstGeom prst="rect">
            <a:avLst/>
          </a:prstGeom>
          <a:noFill/>
          <a:ln>
            <a:noFill/>
          </a:ln>
        </p:spPr>
      </p:pic>
      <p:sp>
        <p:nvSpPr>
          <p:cNvPr id="185" name="Google Shape;185;p49"/>
          <p:cNvSpPr txBox="1"/>
          <p:nvPr/>
        </p:nvSpPr>
        <p:spPr>
          <a:xfrm>
            <a:off x="1705751" y="823175"/>
            <a:ext cx="6801862"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1800" b="1" i="0" u="none" strike="noStrike" cap="none">
                <a:solidFill>
                  <a:srgbClr val="000000"/>
                </a:solidFill>
                <a:latin typeface="Arial"/>
                <a:ea typeface="Arial"/>
                <a:cs typeface="Arial"/>
                <a:sym typeface="Arial"/>
              </a:rPr>
              <a:t>Plateforme du Plan National d’Affectation des Terres (PNAT)</a:t>
            </a:r>
            <a:endParaRPr/>
          </a:p>
          <a:p>
            <a:pPr marL="0" marR="0" lvl="0" indent="0" algn="ctr"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fr-FR" sz="1800" b="1" i="0" u="none" strike="noStrike" cap="none">
                <a:solidFill>
                  <a:srgbClr val="000000"/>
                </a:solidFill>
                <a:latin typeface="Arial"/>
                <a:ea typeface="Arial"/>
                <a:cs typeface="Arial"/>
                <a:sym typeface="Arial"/>
              </a:rPr>
              <a:t> </a:t>
            </a:r>
            <a:endParaRPr/>
          </a:p>
        </p:txBody>
      </p:sp>
      <p:sp>
        <p:nvSpPr>
          <p:cNvPr id="186" name="Google Shape;186;p49"/>
          <p:cNvSpPr txBox="1"/>
          <p:nvPr/>
        </p:nvSpPr>
        <p:spPr>
          <a:xfrm>
            <a:off x="68163" y="1020716"/>
            <a:ext cx="6542380" cy="1114408"/>
          </a:xfrm>
          <a:prstGeom prst="rect">
            <a:avLst/>
          </a:prstGeom>
          <a:noFill/>
          <a:ln>
            <a:noFill/>
          </a:ln>
        </p:spPr>
        <p:txBody>
          <a:bodyPr spcFirstLastPara="1" wrap="square" lIns="91425" tIns="45700" rIns="91425" bIns="45700" anchor="t" anchorCtr="0">
            <a:spAutoFit/>
          </a:bodyPr>
          <a:lstStyle/>
          <a:p>
            <a:pPr marL="285750" marR="0" lvl="0" indent="-285750" algn="l" rtl="0">
              <a:lnSpc>
                <a:spcPct val="200000"/>
              </a:lnSpc>
              <a:spcBef>
                <a:spcPts val="0"/>
              </a:spcBef>
              <a:spcAft>
                <a:spcPts val="0"/>
              </a:spcAft>
              <a:buClr>
                <a:srgbClr val="000000"/>
              </a:buClr>
              <a:buSzPts val="1800"/>
              <a:buFont typeface="Noto Sans Symbols"/>
              <a:buChar char="⮚"/>
            </a:pPr>
            <a:r>
              <a:rPr lang="fr-FR" sz="1800" b="1" i="0" u="none" strike="noStrike" cap="none">
                <a:solidFill>
                  <a:srgbClr val="000000"/>
                </a:solidFill>
                <a:latin typeface="Arial"/>
                <a:ea typeface="Arial"/>
                <a:cs typeface="Arial"/>
                <a:sym typeface="Arial"/>
              </a:rPr>
              <a:t>Cartographie interactive</a:t>
            </a:r>
            <a:endParaRPr/>
          </a:p>
          <a:p>
            <a:pPr marL="285750" marR="0" lvl="0" indent="-285750" algn="l" rtl="0">
              <a:lnSpc>
                <a:spcPct val="200000"/>
              </a:lnSpc>
              <a:spcBef>
                <a:spcPts val="0"/>
              </a:spcBef>
              <a:spcAft>
                <a:spcPts val="0"/>
              </a:spcAft>
              <a:buClr>
                <a:srgbClr val="000000"/>
              </a:buClr>
              <a:buSzPts val="1800"/>
              <a:buFont typeface="Noto Sans Symbols"/>
              <a:buChar char="⮚"/>
            </a:pPr>
            <a:r>
              <a:rPr lang="fr-FR" sz="1800" b="1" i="0" u="none" strike="noStrike" cap="none">
                <a:solidFill>
                  <a:srgbClr val="000000"/>
                </a:solidFill>
                <a:latin typeface="Arial"/>
                <a:ea typeface="Arial"/>
                <a:cs typeface="Arial"/>
                <a:sym typeface="Arial"/>
              </a:rPr>
              <a:t>Repartition des terres par usage</a:t>
            </a:r>
            <a:endParaRPr/>
          </a:p>
        </p:txBody>
      </p:sp>
      <p:sp>
        <p:nvSpPr>
          <p:cNvPr id="187" name="Google Shape;187;p49"/>
          <p:cNvSpPr txBox="1"/>
          <p:nvPr/>
        </p:nvSpPr>
        <p:spPr>
          <a:xfrm>
            <a:off x="5970040" y="1179243"/>
            <a:ext cx="6109446" cy="1287532"/>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50000"/>
              </a:lnSpc>
              <a:spcBef>
                <a:spcPts val="0"/>
              </a:spcBef>
              <a:spcAft>
                <a:spcPts val="0"/>
              </a:spcAft>
              <a:buClr>
                <a:srgbClr val="000000"/>
              </a:buClr>
              <a:buSzPts val="1800"/>
              <a:buFont typeface="Noto Sans Symbols"/>
              <a:buChar char="⮚"/>
            </a:pPr>
            <a:r>
              <a:rPr lang="fr-FR" sz="1800" b="1" i="0" u="none" strike="noStrike" cap="none">
                <a:solidFill>
                  <a:srgbClr val="000000"/>
                </a:solidFill>
                <a:latin typeface="Arial"/>
                <a:ea typeface="Arial"/>
                <a:cs typeface="Arial"/>
                <a:sym typeface="Arial"/>
              </a:rPr>
              <a:t>Vue cartographique des superpositions des secteurs d’activités</a:t>
            </a:r>
            <a:endParaRPr/>
          </a:p>
          <a:p>
            <a:pPr marL="285750" marR="0" lvl="0" indent="-285750" algn="just" rtl="0">
              <a:lnSpc>
                <a:spcPct val="150000"/>
              </a:lnSpc>
              <a:spcBef>
                <a:spcPts val="0"/>
              </a:spcBef>
              <a:spcAft>
                <a:spcPts val="0"/>
              </a:spcAft>
              <a:buClr>
                <a:srgbClr val="000000"/>
              </a:buClr>
              <a:buSzPts val="1800"/>
              <a:buFont typeface="Noto Sans Symbols"/>
              <a:buChar char="⮚"/>
            </a:pPr>
            <a:r>
              <a:rPr lang="fr-FR" sz="1800" b="1" i="0" u="none" strike="noStrike" cap="none">
                <a:solidFill>
                  <a:srgbClr val="000000"/>
                </a:solidFill>
                <a:latin typeface="Arial"/>
                <a:ea typeface="Arial"/>
                <a:cs typeface="Arial"/>
                <a:sym typeface="Arial"/>
              </a:rPr>
              <a:t>Analyses </a:t>
            </a:r>
            <a:endParaRPr sz="1800" b="1" i="0" u="none" strike="noStrike" cap="none">
              <a:solidFill>
                <a:srgbClr val="000000"/>
              </a:solidFill>
              <a:latin typeface="Arial"/>
              <a:ea typeface="Arial"/>
              <a:cs typeface="Arial"/>
              <a:sym typeface="Arial"/>
            </a:endParaRPr>
          </a:p>
        </p:txBody>
      </p:sp>
      <p:sp>
        <p:nvSpPr>
          <p:cNvPr id="188" name="Google Shape;188;p49"/>
          <p:cNvSpPr txBox="1"/>
          <p:nvPr/>
        </p:nvSpPr>
        <p:spPr>
          <a:xfrm>
            <a:off x="0" y="2139183"/>
            <a:ext cx="6109446" cy="1287532"/>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50000"/>
              </a:lnSpc>
              <a:spcBef>
                <a:spcPts val="0"/>
              </a:spcBef>
              <a:spcAft>
                <a:spcPts val="0"/>
              </a:spcAft>
              <a:buClr>
                <a:srgbClr val="000000"/>
              </a:buClr>
              <a:buSzPts val="1800"/>
              <a:buFont typeface="Noto Sans Symbols"/>
              <a:buChar char="⮚"/>
            </a:pPr>
            <a:r>
              <a:rPr lang="fr-FR" sz="1800" b="1" i="0" u="none" strike="noStrike" cap="none">
                <a:solidFill>
                  <a:srgbClr val="000000"/>
                </a:solidFill>
                <a:latin typeface="Arial"/>
                <a:ea typeface="Arial"/>
                <a:cs typeface="Arial"/>
                <a:sym typeface="Arial"/>
              </a:rPr>
              <a:t>Vue cartographique des couches de chaque secteur d’activité</a:t>
            </a:r>
            <a:endParaRPr/>
          </a:p>
          <a:p>
            <a:pPr marL="285750" marR="0" lvl="0" indent="-285750" algn="l" rtl="0">
              <a:lnSpc>
                <a:spcPct val="150000"/>
              </a:lnSpc>
              <a:spcBef>
                <a:spcPts val="0"/>
              </a:spcBef>
              <a:spcAft>
                <a:spcPts val="0"/>
              </a:spcAft>
              <a:buClr>
                <a:srgbClr val="000000"/>
              </a:buClr>
              <a:buSzPts val="1800"/>
              <a:buFont typeface="Noto Sans Symbols"/>
              <a:buChar char="⮚"/>
            </a:pPr>
            <a:r>
              <a:rPr lang="fr-FR" sz="1800" b="1" i="0" u="none" strike="noStrike" cap="none">
                <a:solidFill>
                  <a:srgbClr val="000000"/>
                </a:solidFill>
                <a:latin typeface="Arial"/>
                <a:ea typeface="Arial"/>
                <a:cs typeface="Arial"/>
                <a:sym typeface="Arial"/>
              </a:rPr>
              <a:t>Affichage de la répartition par province</a:t>
            </a:r>
            <a:endParaRPr sz="1800" b="1"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50"/>
          <p:cNvPicPr preferRelativeResize="0"/>
          <p:nvPr/>
        </p:nvPicPr>
        <p:blipFill rotWithShape="1">
          <a:blip r:embed="rId3">
            <a:alphaModFix/>
          </a:blip>
          <a:srcRect l="8203" t="2029" b="50998"/>
          <a:stretch/>
        </p:blipFill>
        <p:spPr>
          <a:xfrm>
            <a:off x="-25378" y="-13504"/>
            <a:ext cx="12193906" cy="807022"/>
          </a:xfrm>
          <a:prstGeom prst="rect">
            <a:avLst/>
          </a:prstGeom>
          <a:noFill/>
          <a:ln>
            <a:noFill/>
          </a:ln>
        </p:spPr>
      </p:pic>
      <p:sp>
        <p:nvSpPr>
          <p:cNvPr id="194" name="Google Shape;194;p50"/>
          <p:cNvSpPr/>
          <p:nvPr/>
        </p:nvSpPr>
        <p:spPr>
          <a:xfrm>
            <a:off x="-15744" y="1"/>
            <a:ext cx="12192000" cy="806510"/>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24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fr-FR" sz="2400" b="1" i="0" u="none" strike="noStrike" cap="none">
                <a:solidFill>
                  <a:schemeClr val="lt1"/>
                </a:solidFill>
                <a:latin typeface="Arial"/>
                <a:ea typeface="Arial"/>
                <a:cs typeface="Arial"/>
                <a:sym typeface="Arial"/>
              </a:rPr>
              <a:t>III. Outils de gestion et de surveillance des ressources naturelle</a:t>
            </a:r>
            <a:r>
              <a:rPr lang="fr-FR" sz="2400" b="0" i="0" u="none" strike="noStrike" cap="none">
                <a:solidFill>
                  <a:schemeClr val="lt1"/>
                </a:solidFill>
                <a:latin typeface="Arial"/>
                <a:ea typeface="Arial"/>
                <a:cs typeface="Arial"/>
                <a:sym typeface="Arial"/>
              </a:rPr>
              <a:t>s</a:t>
            </a:r>
            <a:endParaRPr/>
          </a:p>
          <a:p>
            <a:pPr marL="0" marR="0" lvl="0" indent="0" algn="ctr"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r>
              <a:rPr lang="fr-FR" sz="1800" b="0" i="0" u="none" strike="noStrike" cap="none">
                <a:solidFill>
                  <a:schemeClr val="lt1"/>
                </a:solidFill>
                <a:latin typeface="Arial"/>
                <a:ea typeface="Arial"/>
                <a:cs typeface="Arial"/>
                <a:sym typeface="Arial"/>
              </a:rPr>
              <a:t>P</a:t>
            </a:r>
            <a:endParaRPr/>
          </a:p>
        </p:txBody>
      </p:sp>
      <p:pic>
        <p:nvPicPr>
          <p:cNvPr id="195" name="Google Shape;195;p50"/>
          <p:cNvPicPr preferRelativeResize="0"/>
          <p:nvPr/>
        </p:nvPicPr>
        <p:blipFill rotWithShape="1">
          <a:blip r:embed="rId4">
            <a:alphaModFix/>
          </a:blip>
          <a:srcRect/>
          <a:stretch/>
        </p:blipFill>
        <p:spPr>
          <a:xfrm>
            <a:off x="97983" y="3370729"/>
            <a:ext cx="5656058" cy="3048001"/>
          </a:xfrm>
          <a:prstGeom prst="rect">
            <a:avLst/>
          </a:prstGeom>
          <a:noFill/>
          <a:ln>
            <a:noFill/>
          </a:ln>
        </p:spPr>
      </p:pic>
      <p:pic>
        <p:nvPicPr>
          <p:cNvPr id="196" name="Google Shape;196;p50"/>
          <p:cNvPicPr preferRelativeResize="0"/>
          <p:nvPr/>
        </p:nvPicPr>
        <p:blipFill rotWithShape="1">
          <a:blip r:embed="rId5">
            <a:alphaModFix/>
          </a:blip>
          <a:srcRect l="210"/>
          <a:stretch/>
        </p:blipFill>
        <p:spPr>
          <a:xfrm>
            <a:off x="5827688" y="3294608"/>
            <a:ext cx="6293224" cy="3115157"/>
          </a:xfrm>
          <a:prstGeom prst="rect">
            <a:avLst/>
          </a:prstGeom>
          <a:noFill/>
          <a:ln>
            <a:noFill/>
          </a:ln>
        </p:spPr>
      </p:pic>
      <p:sp>
        <p:nvSpPr>
          <p:cNvPr id="197" name="Google Shape;197;p50"/>
          <p:cNvSpPr txBox="1"/>
          <p:nvPr/>
        </p:nvSpPr>
        <p:spPr>
          <a:xfrm>
            <a:off x="3056965" y="848142"/>
            <a:ext cx="6750566"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2000" b="1" i="0" u="none" strike="noStrike" cap="none">
                <a:solidFill>
                  <a:srgbClr val="000000"/>
                </a:solidFill>
                <a:latin typeface="Arial"/>
                <a:ea typeface="Arial"/>
                <a:cs typeface="Arial"/>
                <a:sym typeface="Arial"/>
              </a:rPr>
              <a:t>Système de suivi des mangroves du Gabon (SUMAG) </a:t>
            </a:r>
            <a:endParaRPr/>
          </a:p>
        </p:txBody>
      </p:sp>
      <p:sp>
        <p:nvSpPr>
          <p:cNvPr id="198" name="Google Shape;198;p50"/>
          <p:cNvSpPr txBox="1"/>
          <p:nvPr/>
        </p:nvSpPr>
        <p:spPr>
          <a:xfrm>
            <a:off x="134471" y="1176080"/>
            <a:ext cx="6109446" cy="2118529"/>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50000"/>
              </a:lnSpc>
              <a:spcBef>
                <a:spcPts val="0"/>
              </a:spcBef>
              <a:spcAft>
                <a:spcPts val="0"/>
              </a:spcAft>
              <a:buClr>
                <a:srgbClr val="000000"/>
              </a:buClr>
              <a:buSzPts val="1800"/>
              <a:buFont typeface="Noto Sans Symbols"/>
              <a:buChar char="⮚"/>
            </a:pPr>
            <a:r>
              <a:rPr lang="fr-FR" sz="1800" b="1" i="0" u="none" strike="noStrike" cap="none">
                <a:solidFill>
                  <a:srgbClr val="000000"/>
                </a:solidFill>
                <a:latin typeface="Arial"/>
                <a:ea typeface="Arial"/>
                <a:cs typeface="Arial"/>
                <a:sym typeface="Arial"/>
              </a:rPr>
              <a:t>Cartographique des mangroves</a:t>
            </a:r>
            <a:endParaRPr/>
          </a:p>
          <a:p>
            <a:pPr marL="285750" marR="0" lvl="0" indent="-285750" algn="just" rtl="0">
              <a:lnSpc>
                <a:spcPct val="150000"/>
              </a:lnSpc>
              <a:spcBef>
                <a:spcPts val="0"/>
              </a:spcBef>
              <a:spcAft>
                <a:spcPts val="0"/>
              </a:spcAft>
              <a:buClr>
                <a:srgbClr val="000000"/>
              </a:buClr>
              <a:buSzPts val="1800"/>
              <a:buFont typeface="Noto Sans Symbols"/>
              <a:buChar char="⮚"/>
            </a:pPr>
            <a:r>
              <a:rPr lang="fr-FR" sz="1800" b="1" i="0" u="none" strike="noStrike" cap="none">
                <a:solidFill>
                  <a:srgbClr val="000000"/>
                </a:solidFill>
                <a:latin typeface="Arial"/>
                <a:ea typeface="Arial"/>
                <a:cs typeface="Arial"/>
                <a:sym typeface="Arial"/>
              </a:rPr>
              <a:t>Affichage de la répartition et statistiques par province</a:t>
            </a:r>
            <a:endParaRPr/>
          </a:p>
          <a:p>
            <a:pPr marL="285750" marR="0" lvl="0" indent="-285750" algn="just" rtl="0">
              <a:lnSpc>
                <a:spcPct val="150000"/>
              </a:lnSpc>
              <a:spcBef>
                <a:spcPts val="0"/>
              </a:spcBef>
              <a:spcAft>
                <a:spcPts val="0"/>
              </a:spcAft>
              <a:buClr>
                <a:srgbClr val="000000"/>
              </a:buClr>
              <a:buSzPts val="1800"/>
              <a:buFont typeface="Noto Sans Symbols"/>
              <a:buChar char="⮚"/>
            </a:pPr>
            <a:r>
              <a:rPr lang="fr-FR" sz="1800" b="1" i="0" u="none" strike="noStrike" cap="none">
                <a:solidFill>
                  <a:srgbClr val="000000"/>
                </a:solidFill>
                <a:latin typeface="Arial"/>
                <a:ea typeface="Arial"/>
                <a:cs typeface="Arial"/>
                <a:sym typeface="Arial"/>
              </a:rPr>
              <a:t>Documentation scientifique sur les mangroves du Gabon</a:t>
            </a:r>
            <a:endParaRPr sz="1800" b="1" i="0" u="none" strike="noStrike" cap="none">
              <a:solidFill>
                <a:srgbClr val="000000"/>
              </a:solidFill>
              <a:latin typeface="Arial"/>
              <a:ea typeface="Arial"/>
              <a:cs typeface="Arial"/>
              <a:sym typeface="Arial"/>
            </a:endParaRPr>
          </a:p>
        </p:txBody>
      </p:sp>
      <p:sp>
        <p:nvSpPr>
          <p:cNvPr id="199" name="Google Shape;199;p50"/>
          <p:cNvSpPr txBox="1"/>
          <p:nvPr/>
        </p:nvSpPr>
        <p:spPr>
          <a:xfrm>
            <a:off x="6606987" y="1380657"/>
            <a:ext cx="5450541" cy="142032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2000"/>
              <a:buFont typeface="Noto Sans Symbols"/>
              <a:buChar char="⮚"/>
            </a:pPr>
            <a:r>
              <a:rPr lang="fr-FR" sz="2000" b="1" i="0" u="none" strike="noStrike" cap="none">
                <a:solidFill>
                  <a:srgbClr val="000000"/>
                </a:solidFill>
                <a:latin typeface="Arial"/>
                <a:ea typeface="Arial"/>
                <a:cs typeface="Arial"/>
                <a:sym typeface="Arial"/>
              </a:rPr>
              <a:t>Affichage par type de mangrove</a:t>
            </a:r>
            <a:endParaRPr/>
          </a:p>
          <a:p>
            <a:pPr marL="285750" marR="0" lvl="0" indent="-285750" algn="l" rtl="0">
              <a:lnSpc>
                <a:spcPct val="150000"/>
              </a:lnSpc>
              <a:spcBef>
                <a:spcPts val="0"/>
              </a:spcBef>
              <a:spcAft>
                <a:spcPts val="0"/>
              </a:spcAft>
              <a:buClr>
                <a:srgbClr val="000000"/>
              </a:buClr>
              <a:buSzPts val="2000"/>
              <a:buFont typeface="Noto Sans Symbols"/>
              <a:buChar char="⮚"/>
            </a:pPr>
            <a:r>
              <a:rPr lang="fr-FR" sz="2000" b="1" i="0" u="none" strike="noStrike" cap="none">
                <a:solidFill>
                  <a:srgbClr val="000000"/>
                </a:solidFill>
                <a:latin typeface="Arial"/>
                <a:ea typeface="Arial"/>
                <a:cs typeface="Arial"/>
                <a:sym typeface="Arial"/>
              </a:rPr>
              <a:t>Alertes de perturbation</a:t>
            </a:r>
            <a:endParaRPr/>
          </a:p>
          <a:p>
            <a:pPr marL="285750" marR="0" lvl="0" indent="-285750" algn="l" rtl="0">
              <a:lnSpc>
                <a:spcPct val="150000"/>
              </a:lnSpc>
              <a:spcBef>
                <a:spcPts val="0"/>
              </a:spcBef>
              <a:spcAft>
                <a:spcPts val="0"/>
              </a:spcAft>
              <a:buClr>
                <a:srgbClr val="000000"/>
              </a:buClr>
              <a:buSzPts val="2000"/>
              <a:buFont typeface="Noto Sans Symbols"/>
              <a:buChar char="⮚"/>
            </a:pPr>
            <a:r>
              <a:rPr lang="fr-FR" sz="2000" b="1" i="0" u="none" strike="noStrike" cap="none">
                <a:solidFill>
                  <a:srgbClr val="000000"/>
                </a:solidFill>
                <a:latin typeface="Arial"/>
                <a:ea typeface="Arial"/>
                <a:cs typeface="Arial"/>
                <a:sym typeface="Arial"/>
              </a:rPr>
              <a:t>Localisation des zones de restauration</a:t>
            </a:r>
            <a:endParaRPr sz="2000" b="1"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5"/>
          <p:cNvPicPr preferRelativeResize="0"/>
          <p:nvPr/>
        </p:nvPicPr>
        <p:blipFill rotWithShape="1">
          <a:blip r:embed="rId3">
            <a:alphaModFix/>
          </a:blip>
          <a:srcRect l="3735" t="4254" r="2991" b="4237"/>
          <a:stretch/>
        </p:blipFill>
        <p:spPr>
          <a:xfrm>
            <a:off x="4953628" y="853779"/>
            <a:ext cx="7330265" cy="5596888"/>
          </a:xfrm>
          <a:prstGeom prst="rect">
            <a:avLst/>
          </a:prstGeom>
          <a:noFill/>
          <a:ln>
            <a:noFill/>
          </a:ln>
        </p:spPr>
      </p:pic>
      <p:pic>
        <p:nvPicPr>
          <p:cNvPr id="205" name="Google Shape;205;p5"/>
          <p:cNvPicPr preferRelativeResize="0"/>
          <p:nvPr/>
        </p:nvPicPr>
        <p:blipFill rotWithShape="1">
          <a:blip r:embed="rId4">
            <a:alphaModFix/>
          </a:blip>
          <a:srcRect/>
          <a:stretch/>
        </p:blipFill>
        <p:spPr>
          <a:xfrm>
            <a:off x="132253" y="853779"/>
            <a:ext cx="4231603" cy="3173702"/>
          </a:xfrm>
          <a:prstGeom prst="rect">
            <a:avLst/>
          </a:prstGeom>
          <a:noFill/>
          <a:ln>
            <a:noFill/>
          </a:ln>
        </p:spPr>
      </p:pic>
      <p:pic>
        <p:nvPicPr>
          <p:cNvPr id="206" name="Google Shape;206;p5"/>
          <p:cNvPicPr preferRelativeResize="0"/>
          <p:nvPr/>
        </p:nvPicPr>
        <p:blipFill rotWithShape="1">
          <a:blip r:embed="rId5">
            <a:alphaModFix/>
          </a:blip>
          <a:srcRect/>
          <a:stretch/>
        </p:blipFill>
        <p:spPr>
          <a:xfrm>
            <a:off x="369405" y="999109"/>
            <a:ext cx="4283972" cy="3212979"/>
          </a:xfrm>
          <a:prstGeom prst="rect">
            <a:avLst/>
          </a:prstGeom>
          <a:noFill/>
          <a:ln>
            <a:noFill/>
          </a:ln>
        </p:spPr>
      </p:pic>
      <p:pic>
        <p:nvPicPr>
          <p:cNvPr id="207" name="Google Shape;207;p5"/>
          <p:cNvPicPr preferRelativeResize="0"/>
          <p:nvPr/>
        </p:nvPicPr>
        <p:blipFill rotWithShape="1">
          <a:blip r:embed="rId6">
            <a:alphaModFix/>
          </a:blip>
          <a:srcRect/>
          <a:stretch/>
        </p:blipFill>
        <p:spPr>
          <a:xfrm>
            <a:off x="657437" y="1208060"/>
            <a:ext cx="4296191" cy="3222143"/>
          </a:xfrm>
          <a:prstGeom prst="rect">
            <a:avLst/>
          </a:prstGeom>
          <a:noFill/>
          <a:ln>
            <a:noFill/>
          </a:ln>
        </p:spPr>
      </p:pic>
      <p:pic>
        <p:nvPicPr>
          <p:cNvPr id="208" name="Google Shape;208;p5"/>
          <p:cNvPicPr preferRelativeResize="0"/>
          <p:nvPr/>
        </p:nvPicPr>
        <p:blipFill rotWithShape="1">
          <a:blip r:embed="rId7">
            <a:alphaModFix/>
          </a:blip>
          <a:srcRect/>
          <a:stretch/>
        </p:blipFill>
        <p:spPr>
          <a:xfrm>
            <a:off x="869256" y="1426109"/>
            <a:ext cx="4212208" cy="3159157"/>
          </a:xfrm>
          <a:prstGeom prst="rect">
            <a:avLst/>
          </a:prstGeom>
          <a:noFill/>
          <a:ln>
            <a:noFill/>
          </a:ln>
        </p:spPr>
      </p:pic>
      <p:grpSp>
        <p:nvGrpSpPr>
          <p:cNvPr id="209" name="Google Shape;209;p5"/>
          <p:cNvGrpSpPr/>
          <p:nvPr/>
        </p:nvGrpSpPr>
        <p:grpSpPr>
          <a:xfrm>
            <a:off x="1169507" y="1657540"/>
            <a:ext cx="4212208" cy="3166777"/>
            <a:chOff x="1411940" y="2061664"/>
            <a:chExt cx="4212208" cy="3166777"/>
          </a:xfrm>
        </p:grpSpPr>
        <p:grpSp>
          <p:nvGrpSpPr>
            <p:cNvPr id="210" name="Google Shape;210;p5"/>
            <p:cNvGrpSpPr/>
            <p:nvPr/>
          </p:nvGrpSpPr>
          <p:grpSpPr>
            <a:xfrm>
              <a:off x="1411940" y="2069284"/>
              <a:ext cx="4212208" cy="3159157"/>
              <a:chOff x="1411940" y="2069284"/>
              <a:chExt cx="4212208" cy="3159157"/>
            </a:xfrm>
          </p:grpSpPr>
          <p:pic>
            <p:nvPicPr>
              <p:cNvPr id="211" name="Google Shape;211;p5"/>
              <p:cNvPicPr preferRelativeResize="0"/>
              <p:nvPr/>
            </p:nvPicPr>
            <p:blipFill rotWithShape="1">
              <a:blip r:embed="rId7">
                <a:alphaModFix/>
              </a:blip>
              <a:srcRect/>
              <a:stretch/>
            </p:blipFill>
            <p:spPr>
              <a:xfrm>
                <a:off x="1411940" y="2069284"/>
                <a:ext cx="4212208" cy="3159157"/>
              </a:xfrm>
              <a:prstGeom prst="rect">
                <a:avLst/>
              </a:prstGeom>
              <a:noFill/>
              <a:ln>
                <a:noFill/>
              </a:ln>
            </p:spPr>
          </p:pic>
          <p:sp>
            <p:nvSpPr>
              <p:cNvPr id="212" name="Google Shape;212;p5"/>
              <p:cNvSpPr/>
              <p:nvPr/>
            </p:nvSpPr>
            <p:spPr>
              <a:xfrm>
                <a:off x="2841508" y="2108834"/>
                <a:ext cx="484622" cy="169999"/>
              </a:xfrm>
              <a:prstGeom prst="rect">
                <a:avLst/>
              </a:prstGeom>
              <a:solidFill>
                <a:srgbClr val="E1E1E1"/>
              </a:solidFill>
              <a:ln>
                <a:noFill/>
              </a:ln>
            </p:spPr>
            <p:txBody>
              <a:bodyPr spcFirstLastPara="1" wrap="square" lIns="121900" tIns="60925" rIns="121900" bIns="60925" anchor="ctr" anchorCtr="0">
                <a:noAutofit/>
              </a:bodyPr>
              <a:lstStyle/>
              <a:p>
                <a:pPr marL="0" marR="0" lvl="0" indent="0" algn="l" rtl="0">
                  <a:lnSpc>
                    <a:spcPct val="100000"/>
                  </a:lnSpc>
                  <a:spcBef>
                    <a:spcPts val="0"/>
                  </a:spcBef>
                  <a:spcAft>
                    <a:spcPts val="0"/>
                  </a:spcAft>
                  <a:buClr>
                    <a:schemeClr val="dk1"/>
                  </a:buClr>
                  <a:buSzPts val="900"/>
                  <a:buFont typeface="Calibri"/>
                  <a:buNone/>
                </a:pPr>
                <a:endParaRPr sz="900" b="1" i="0" u="none" strike="noStrike" cap="none">
                  <a:solidFill>
                    <a:srgbClr val="2546BD"/>
                  </a:solidFill>
                  <a:latin typeface="Calibri"/>
                  <a:ea typeface="Calibri"/>
                  <a:cs typeface="Calibri"/>
                  <a:sym typeface="Calibri"/>
                </a:endParaRPr>
              </a:p>
            </p:txBody>
          </p:sp>
        </p:grpSp>
        <p:sp>
          <p:nvSpPr>
            <p:cNvPr id="213" name="Google Shape;213;p5"/>
            <p:cNvSpPr txBox="1"/>
            <p:nvPr/>
          </p:nvSpPr>
          <p:spPr>
            <a:xfrm>
              <a:off x="2754565" y="2061664"/>
              <a:ext cx="994410" cy="2339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20"/>
                <a:buFont typeface="Arial"/>
                <a:buNone/>
              </a:pPr>
              <a:r>
                <a:rPr lang="fr-FR" sz="920" b="1" i="0" u="none" strike="noStrike" cap="none">
                  <a:solidFill>
                    <a:srgbClr val="2546BD"/>
                  </a:solidFill>
                  <a:latin typeface="Calibri"/>
                  <a:ea typeface="Calibri"/>
                  <a:cs typeface="Calibri"/>
                  <a:sym typeface="Calibri"/>
                </a:rPr>
                <a:t>2020</a:t>
              </a:r>
              <a:endParaRPr sz="1800" b="0" i="0" u="none" strike="noStrike" cap="none">
                <a:solidFill>
                  <a:schemeClr val="dk1"/>
                </a:solidFill>
                <a:latin typeface="Calibri"/>
                <a:ea typeface="Calibri"/>
                <a:cs typeface="Calibri"/>
                <a:sym typeface="Calibri"/>
              </a:endParaRPr>
            </a:p>
          </p:txBody>
        </p:sp>
      </p:grpSp>
      <p:pic>
        <p:nvPicPr>
          <p:cNvPr id="214" name="Google Shape;214;p5"/>
          <p:cNvPicPr preferRelativeResize="0"/>
          <p:nvPr/>
        </p:nvPicPr>
        <p:blipFill rotWithShape="1">
          <a:blip r:embed="rId8">
            <a:alphaModFix/>
          </a:blip>
          <a:srcRect l="8203" t="2029" b="50998"/>
          <a:stretch/>
        </p:blipFill>
        <p:spPr>
          <a:xfrm>
            <a:off x="1" y="-10660"/>
            <a:ext cx="12193906" cy="807022"/>
          </a:xfrm>
          <a:prstGeom prst="rect">
            <a:avLst/>
          </a:prstGeom>
          <a:noFill/>
          <a:ln>
            <a:noFill/>
          </a:ln>
        </p:spPr>
      </p:pic>
      <p:sp>
        <p:nvSpPr>
          <p:cNvPr id="215" name="Google Shape;215;p5"/>
          <p:cNvSpPr/>
          <p:nvPr/>
        </p:nvSpPr>
        <p:spPr>
          <a:xfrm>
            <a:off x="-17027" y="-10665"/>
            <a:ext cx="12209027" cy="796706"/>
          </a:xfrm>
          <a:prstGeom prst="roundRect">
            <a:avLst>
              <a:gd name="adj" fmla="val 16667"/>
            </a:avLst>
          </a:prstGeom>
          <a:solidFill>
            <a:srgbClr val="009900">
              <a:alpha val="4862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16" name="Google Shape;216;p5"/>
          <p:cNvSpPr txBox="1"/>
          <p:nvPr/>
        </p:nvSpPr>
        <p:spPr>
          <a:xfrm>
            <a:off x="93913" y="138762"/>
            <a:ext cx="10363200" cy="807022"/>
          </a:xfrm>
          <a:prstGeom prst="rect">
            <a:avLst/>
          </a:prstGeom>
          <a:noFill/>
          <a:ln>
            <a:noFill/>
          </a:ln>
        </p:spPr>
        <p:txBody>
          <a:bodyPr spcFirstLastPara="1" wrap="square" lIns="0" tIns="0" rIns="0" bIns="0" anchor="b" anchorCtr="0">
            <a:noAutofit/>
          </a:bodyPr>
          <a:lstStyle/>
          <a:p>
            <a:pPr marL="0" marR="0" lvl="0" indent="0" algn="ctr" rtl="0">
              <a:lnSpc>
                <a:spcPct val="9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9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90000"/>
              </a:lnSpc>
              <a:spcBef>
                <a:spcPts val="0"/>
              </a:spcBef>
              <a:spcAft>
                <a:spcPts val="0"/>
              </a:spcAft>
              <a:buNone/>
            </a:pPr>
            <a:r>
              <a:rPr lang="fr-FR" sz="3200" b="0" i="0" u="none" strike="noStrike" cap="none">
                <a:solidFill>
                  <a:schemeClr val="lt1"/>
                </a:solidFill>
                <a:latin typeface="Arial Black"/>
                <a:ea typeface="Arial Black"/>
                <a:cs typeface="Arial Black"/>
                <a:sym typeface="Arial Black"/>
              </a:rPr>
              <a:t>IV. Produits et services</a:t>
            </a:r>
            <a:endParaRPr sz="3200" b="1" i="0" u="none" strike="noStrike" cap="none">
              <a:solidFill>
                <a:schemeClr val="lt1"/>
              </a:solidFill>
              <a:latin typeface="Arial"/>
              <a:ea typeface="Arial"/>
              <a:cs typeface="Arial"/>
              <a:sym typeface="Arial"/>
            </a:endParaRPr>
          </a:p>
          <a:p>
            <a:pPr marL="0" marR="0" lvl="0" indent="0" algn="l" rtl="0">
              <a:lnSpc>
                <a:spcPct val="90000"/>
              </a:lnSpc>
              <a:spcBef>
                <a:spcPts val="0"/>
              </a:spcBef>
              <a:spcAft>
                <a:spcPts val="0"/>
              </a:spcAft>
              <a:buClr>
                <a:srgbClr val="009F60"/>
              </a:buClr>
              <a:buSzPts val="3200"/>
              <a:buFont typeface="Arial Black"/>
              <a:buNone/>
            </a:pPr>
            <a:endParaRPr sz="2000" b="0" i="0" u="none" strike="noStrike" cap="none">
              <a:solidFill>
                <a:schemeClr val="lt1"/>
              </a:solidFill>
              <a:latin typeface="Arial Black"/>
              <a:ea typeface="Arial Black"/>
              <a:cs typeface="Arial Black"/>
              <a:sym typeface="Arial Black"/>
            </a:endParaRPr>
          </a:p>
        </p:txBody>
      </p:sp>
      <p:graphicFrame>
        <p:nvGraphicFramePr>
          <p:cNvPr id="217" name="Google Shape;217;p5"/>
          <p:cNvGraphicFramePr/>
          <p:nvPr/>
        </p:nvGraphicFramePr>
        <p:xfrm>
          <a:off x="369405" y="5053215"/>
          <a:ext cx="3000000" cy="3000000"/>
        </p:xfrm>
        <a:graphic>
          <a:graphicData uri="http://schemas.openxmlformats.org/drawingml/2006/table">
            <a:tbl>
              <a:tblPr>
                <a:noFill/>
                <a:tableStyleId>{0BA0CAC0-3078-4325-B981-737E8C3F52BF}</a:tableStyleId>
              </a:tblPr>
              <a:tblGrid>
                <a:gridCol w="2627625">
                  <a:extLst>
                    <a:ext uri="{9D8B030D-6E8A-4147-A177-3AD203B41FA5}">
                      <a16:colId xmlns:a16="http://schemas.microsoft.com/office/drawing/2014/main" val="20000"/>
                    </a:ext>
                  </a:extLst>
                </a:gridCol>
                <a:gridCol w="2278500">
                  <a:extLst>
                    <a:ext uri="{9D8B030D-6E8A-4147-A177-3AD203B41FA5}">
                      <a16:colId xmlns:a16="http://schemas.microsoft.com/office/drawing/2014/main" val="20001"/>
                    </a:ext>
                  </a:extLst>
                </a:gridCol>
              </a:tblGrid>
              <a:tr h="297650">
                <a:tc gridSpan="2">
                  <a:txBody>
                    <a:bodyPr/>
                    <a:lstStyle/>
                    <a:p>
                      <a:pPr marL="0" marR="0" lvl="0" indent="0" algn="ctr" rtl="0">
                        <a:lnSpc>
                          <a:spcPct val="100000"/>
                        </a:lnSpc>
                        <a:spcBef>
                          <a:spcPts val="0"/>
                        </a:spcBef>
                        <a:spcAft>
                          <a:spcPts val="0"/>
                        </a:spcAft>
                        <a:buNone/>
                      </a:pPr>
                      <a:r>
                        <a:rPr lang="fr-FR" sz="1200" b="1" u="none" strike="noStrike" cap="none">
                          <a:solidFill>
                            <a:schemeClr val="dk1"/>
                          </a:solidFill>
                          <a:latin typeface="Tahoma"/>
                          <a:ea typeface="Tahoma"/>
                          <a:cs typeface="Tahoma"/>
                          <a:sym typeface="Tahoma"/>
                        </a:rPr>
                        <a:t>Pertes de forêt de 2022 à 2024</a:t>
                      </a:r>
                      <a:endParaRPr sz="1200" b="1" i="0" u="none" strike="noStrike" cap="none">
                        <a:solidFill>
                          <a:schemeClr val="dk1"/>
                        </a:solidFill>
                        <a:latin typeface="Tahoma"/>
                        <a:ea typeface="Tahoma"/>
                        <a:cs typeface="Tahoma"/>
                        <a:sym typeface="Tahoma"/>
                      </a:endParaRPr>
                    </a:p>
                  </a:txBody>
                  <a:tcPr marL="75375" marR="75375" marT="37675" marB="37675" anchor="b">
                    <a:solidFill>
                      <a:srgbClr val="A8D08C"/>
                    </a:solidFill>
                  </a:tcPr>
                </a:tc>
                <a:tc hMerge="1">
                  <a:txBody>
                    <a:bodyPr/>
                    <a:lstStyle/>
                    <a:p>
                      <a:endParaRPr lang="LID4096"/>
                    </a:p>
                  </a:txBody>
                  <a:tcPr/>
                </a:tc>
                <a:extLst>
                  <a:ext uri="{0D108BD9-81ED-4DB2-BD59-A6C34878D82A}">
                    <a16:rowId xmlns:a16="http://schemas.microsoft.com/office/drawing/2014/main" val="10000"/>
                  </a:ext>
                </a:extLst>
              </a:tr>
              <a:tr h="262750">
                <a:tc>
                  <a:txBody>
                    <a:bodyPr/>
                    <a:lstStyle/>
                    <a:p>
                      <a:pPr marL="0" marR="0" lvl="0" indent="0" algn="l" rtl="0">
                        <a:lnSpc>
                          <a:spcPct val="100000"/>
                        </a:lnSpc>
                        <a:spcBef>
                          <a:spcPts val="0"/>
                        </a:spcBef>
                        <a:spcAft>
                          <a:spcPts val="0"/>
                        </a:spcAft>
                        <a:buNone/>
                      </a:pPr>
                      <a:r>
                        <a:rPr lang="fr-FR" sz="1200" b="1" u="none" strike="noStrike" cap="none">
                          <a:latin typeface="Tahoma"/>
                          <a:ea typeface="Tahoma"/>
                          <a:cs typeface="Tahoma"/>
                          <a:sym typeface="Tahoma"/>
                        </a:rPr>
                        <a:t>Année</a:t>
                      </a:r>
                      <a:endParaRPr sz="1200" b="1" i="0" u="none" strike="noStrike" cap="none">
                        <a:solidFill>
                          <a:srgbClr val="000000"/>
                        </a:solidFill>
                        <a:latin typeface="Tahoma"/>
                        <a:ea typeface="Tahoma"/>
                        <a:cs typeface="Tahoma"/>
                        <a:sym typeface="Tahoma"/>
                      </a:endParaRPr>
                    </a:p>
                  </a:txBody>
                  <a:tcPr marL="6275" marR="6275" marT="6275" marB="0" anchor="b">
                    <a:solidFill>
                      <a:srgbClr val="E1EFD8"/>
                    </a:solidFill>
                  </a:tcPr>
                </a:tc>
                <a:tc>
                  <a:txBody>
                    <a:bodyPr/>
                    <a:lstStyle/>
                    <a:p>
                      <a:pPr marL="0" marR="0" lvl="0" indent="0" algn="l" rtl="0">
                        <a:lnSpc>
                          <a:spcPct val="100000"/>
                        </a:lnSpc>
                        <a:spcBef>
                          <a:spcPts val="0"/>
                        </a:spcBef>
                        <a:spcAft>
                          <a:spcPts val="0"/>
                        </a:spcAft>
                        <a:buNone/>
                      </a:pPr>
                      <a:r>
                        <a:rPr lang="fr-FR" sz="1200" b="1" u="none" strike="noStrike" cap="none">
                          <a:latin typeface="Tahoma"/>
                          <a:ea typeface="Tahoma"/>
                          <a:cs typeface="Tahoma"/>
                          <a:sym typeface="Tahoma"/>
                        </a:rPr>
                        <a:t>Superficie (ha)</a:t>
                      </a:r>
                      <a:endParaRPr sz="1200" b="1" i="0" u="none" strike="noStrike" cap="none">
                        <a:solidFill>
                          <a:srgbClr val="000000"/>
                        </a:solidFill>
                        <a:latin typeface="Tahoma"/>
                        <a:ea typeface="Tahoma"/>
                        <a:cs typeface="Tahoma"/>
                        <a:sym typeface="Tahoma"/>
                      </a:endParaRPr>
                    </a:p>
                  </a:txBody>
                  <a:tcPr marL="6275" marR="6275" marT="6275" marB="0" anchor="b">
                    <a:solidFill>
                      <a:srgbClr val="E1EFD8"/>
                    </a:solidFill>
                  </a:tcPr>
                </a:tc>
                <a:extLst>
                  <a:ext uri="{0D108BD9-81ED-4DB2-BD59-A6C34878D82A}">
                    <a16:rowId xmlns:a16="http://schemas.microsoft.com/office/drawing/2014/main" val="10001"/>
                  </a:ext>
                </a:extLst>
              </a:tr>
              <a:tr h="262750">
                <a:tc>
                  <a:txBody>
                    <a:bodyPr/>
                    <a:lstStyle/>
                    <a:p>
                      <a:pPr marL="0" marR="0" lvl="0" indent="0" algn="l" rtl="0">
                        <a:lnSpc>
                          <a:spcPct val="100000"/>
                        </a:lnSpc>
                        <a:spcBef>
                          <a:spcPts val="0"/>
                        </a:spcBef>
                        <a:spcAft>
                          <a:spcPts val="0"/>
                        </a:spcAft>
                        <a:buNone/>
                      </a:pPr>
                      <a:r>
                        <a:rPr lang="fr-FR" sz="1200" u="none" strike="noStrike" cap="none">
                          <a:latin typeface="Tahoma"/>
                          <a:ea typeface="Tahoma"/>
                          <a:cs typeface="Tahoma"/>
                          <a:sym typeface="Tahoma"/>
                        </a:rPr>
                        <a:t>2022</a:t>
                      </a:r>
                      <a:endParaRPr sz="1200" b="0" i="0" u="none" strike="noStrike" cap="none">
                        <a:solidFill>
                          <a:srgbClr val="000000"/>
                        </a:solidFill>
                        <a:latin typeface="Tahoma"/>
                        <a:ea typeface="Tahoma"/>
                        <a:cs typeface="Tahoma"/>
                        <a:sym typeface="Tahoma"/>
                      </a:endParaRPr>
                    </a:p>
                  </a:txBody>
                  <a:tcPr marL="6275" marR="6275" marT="6275" marB="0" anchor="b"/>
                </a:tc>
                <a:tc>
                  <a:txBody>
                    <a:bodyPr/>
                    <a:lstStyle/>
                    <a:p>
                      <a:pPr marL="0" marR="0" lvl="0" indent="0" algn="l" rtl="0">
                        <a:lnSpc>
                          <a:spcPct val="100000"/>
                        </a:lnSpc>
                        <a:spcBef>
                          <a:spcPts val="0"/>
                        </a:spcBef>
                        <a:spcAft>
                          <a:spcPts val="0"/>
                        </a:spcAft>
                        <a:buNone/>
                      </a:pPr>
                      <a:r>
                        <a:rPr lang="fr-FR" sz="1200" u="none" strike="noStrike" cap="none">
                          <a:latin typeface="Tahoma"/>
                          <a:ea typeface="Tahoma"/>
                          <a:cs typeface="Tahoma"/>
                          <a:sym typeface="Tahoma"/>
                        </a:rPr>
                        <a:t>7 764,34</a:t>
                      </a:r>
                      <a:endParaRPr sz="1200" b="0" i="0" u="none" strike="noStrike" cap="none">
                        <a:solidFill>
                          <a:srgbClr val="000000"/>
                        </a:solidFill>
                        <a:latin typeface="Tahoma"/>
                        <a:ea typeface="Tahoma"/>
                        <a:cs typeface="Tahoma"/>
                        <a:sym typeface="Tahoma"/>
                      </a:endParaRPr>
                    </a:p>
                  </a:txBody>
                  <a:tcPr marL="6275" marR="6275" marT="6275" marB="0" anchor="b"/>
                </a:tc>
                <a:extLst>
                  <a:ext uri="{0D108BD9-81ED-4DB2-BD59-A6C34878D82A}">
                    <a16:rowId xmlns:a16="http://schemas.microsoft.com/office/drawing/2014/main" val="10002"/>
                  </a:ext>
                </a:extLst>
              </a:tr>
              <a:tr h="262750">
                <a:tc>
                  <a:txBody>
                    <a:bodyPr/>
                    <a:lstStyle/>
                    <a:p>
                      <a:pPr marL="0" marR="0" lvl="0" indent="0" algn="l" rtl="0">
                        <a:lnSpc>
                          <a:spcPct val="100000"/>
                        </a:lnSpc>
                        <a:spcBef>
                          <a:spcPts val="0"/>
                        </a:spcBef>
                        <a:spcAft>
                          <a:spcPts val="0"/>
                        </a:spcAft>
                        <a:buNone/>
                      </a:pPr>
                      <a:r>
                        <a:rPr lang="fr-FR" sz="1200" u="none" strike="noStrike" cap="none">
                          <a:latin typeface="Tahoma"/>
                          <a:ea typeface="Tahoma"/>
                          <a:cs typeface="Tahoma"/>
                          <a:sym typeface="Tahoma"/>
                        </a:rPr>
                        <a:t>2023</a:t>
                      </a:r>
                      <a:endParaRPr sz="1200" b="0" i="0" u="none" strike="noStrike" cap="none">
                        <a:solidFill>
                          <a:srgbClr val="000000"/>
                        </a:solidFill>
                        <a:latin typeface="Tahoma"/>
                        <a:ea typeface="Tahoma"/>
                        <a:cs typeface="Tahoma"/>
                        <a:sym typeface="Tahoma"/>
                      </a:endParaRPr>
                    </a:p>
                  </a:txBody>
                  <a:tcPr marL="6275" marR="6275" marT="6275" marB="0" anchor="b"/>
                </a:tc>
                <a:tc>
                  <a:txBody>
                    <a:bodyPr/>
                    <a:lstStyle/>
                    <a:p>
                      <a:pPr marL="0" marR="0" lvl="0" indent="0" algn="l" rtl="0">
                        <a:lnSpc>
                          <a:spcPct val="100000"/>
                        </a:lnSpc>
                        <a:spcBef>
                          <a:spcPts val="0"/>
                        </a:spcBef>
                        <a:spcAft>
                          <a:spcPts val="0"/>
                        </a:spcAft>
                        <a:buNone/>
                      </a:pPr>
                      <a:r>
                        <a:rPr lang="fr-FR" sz="1200" u="none" strike="noStrike" cap="none">
                          <a:latin typeface="Tahoma"/>
                          <a:ea typeface="Tahoma"/>
                          <a:cs typeface="Tahoma"/>
                          <a:sym typeface="Tahoma"/>
                        </a:rPr>
                        <a:t>9 363,27</a:t>
                      </a:r>
                      <a:endParaRPr sz="1200" b="0" i="0" u="none" strike="noStrike" cap="none">
                        <a:solidFill>
                          <a:srgbClr val="000000"/>
                        </a:solidFill>
                        <a:latin typeface="Tahoma"/>
                        <a:ea typeface="Tahoma"/>
                        <a:cs typeface="Tahoma"/>
                        <a:sym typeface="Tahoma"/>
                      </a:endParaRPr>
                    </a:p>
                  </a:txBody>
                  <a:tcPr marL="6275" marR="6275" marT="6275" marB="0" anchor="b"/>
                </a:tc>
                <a:extLst>
                  <a:ext uri="{0D108BD9-81ED-4DB2-BD59-A6C34878D82A}">
                    <a16:rowId xmlns:a16="http://schemas.microsoft.com/office/drawing/2014/main" val="10003"/>
                  </a:ext>
                </a:extLst>
              </a:tr>
              <a:tr h="262750">
                <a:tc>
                  <a:txBody>
                    <a:bodyPr/>
                    <a:lstStyle/>
                    <a:p>
                      <a:pPr marL="0" marR="0" lvl="0" indent="0" algn="l" rtl="0">
                        <a:lnSpc>
                          <a:spcPct val="100000"/>
                        </a:lnSpc>
                        <a:spcBef>
                          <a:spcPts val="0"/>
                        </a:spcBef>
                        <a:spcAft>
                          <a:spcPts val="0"/>
                        </a:spcAft>
                        <a:buNone/>
                      </a:pPr>
                      <a:r>
                        <a:rPr lang="fr-FR" sz="1200" u="none" strike="noStrike" cap="none">
                          <a:latin typeface="Tahoma"/>
                          <a:ea typeface="Tahoma"/>
                          <a:cs typeface="Tahoma"/>
                          <a:sym typeface="Tahoma"/>
                        </a:rPr>
                        <a:t>2024</a:t>
                      </a:r>
                      <a:endParaRPr sz="1200" b="0" i="0" u="none" strike="noStrike" cap="none">
                        <a:solidFill>
                          <a:srgbClr val="000000"/>
                        </a:solidFill>
                        <a:latin typeface="Tahoma"/>
                        <a:ea typeface="Tahoma"/>
                        <a:cs typeface="Tahoma"/>
                        <a:sym typeface="Tahoma"/>
                      </a:endParaRPr>
                    </a:p>
                  </a:txBody>
                  <a:tcPr marL="6275" marR="6275" marT="6275" marB="0" anchor="b"/>
                </a:tc>
                <a:tc>
                  <a:txBody>
                    <a:bodyPr/>
                    <a:lstStyle/>
                    <a:p>
                      <a:pPr marL="0" marR="0" lvl="0" indent="0" algn="l" rtl="0">
                        <a:lnSpc>
                          <a:spcPct val="100000"/>
                        </a:lnSpc>
                        <a:spcBef>
                          <a:spcPts val="0"/>
                        </a:spcBef>
                        <a:spcAft>
                          <a:spcPts val="0"/>
                        </a:spcAft>
                        <a:buNone/>
                      </a:pPr>
                      <a:r>
                        <a:rPr lang="fr-FR" sz="1200" u="none" strike="noStrike" cap="none">
                          <a:latin typeface="Tahoma"/>
                          <a:ea typeface="Tahoma"/>
                          <a:cs typeface="Tahoma"/>
                          <a:sym typeface="Tahoma"/>
                        </a:rPr>
                        <a:t>11 415,49</a:t>
                      </a:r>
                      <a:endParaRPr sz="1200" b="0" i="0" u="none" strike="noStrike" cap="none">
                        <a:solidFill>
                          <a:srgbClr val="000000"/>
                        </a:solidFill>
                        <a:latin typeface="Tahoma"/>
                        <a:ea typeface="Tahoma"/>
                        <a:cs typeface="Tahoma"/>
                        <a:sym typeface="Tahoma"/>
                      </a:endParaRPr>
                    </a:p>
                  </a:txBody>
                  <a:tcPr marL="6275" marR="6275" marT="6275" marB="0" anchor="b"/>
                </a:tc>
                <a:extLst>
                  <a:ext uri="{0D108BD9-81ED-4DB2-BD59-A6C34878D82A}">
                    <a16:rowId xmlns:a16="http://schemas.microsoft.com/office/drawing/2014/main" val="10004"/>
                  </a:ext>
                </a:extLst>
              </a:tr>
              <a:tr h="262750">
                <a:tc>
                  <a:txBody>
                    <a:bodyPr/>
                    <a:lstStyle/>
                    <a:p>
                      <a:pPr marL="0" marR="0" lvl="0" indent="0" algn="l" rtl="0">
                        <a:lnSpc>
                          <a:spcPct val="100000"/>
                        </a:lnSpc>
                        <a:spcBef>
                          <a:spcPts val="0"/>
                        </a:spcBef>
                        <a:spcAft>
                          <a:spcPts val="0"/>
                        </a:spcAft>
                        <a:buNone/>
                      </a:pPr>
                      <a:r>
                        <a:rPr lang="fr-FR" sz="1200" b="1" u="none" strike="noStrike" cap="none">
                          <a:latin typeface="Tahoma"/>
                          <a:ea typeface="Tahoma"/>
                          <a:cs typeface="Tahoma"/>
                          <a:sym typeface="Tahoma"/>
                        </a:rPr>
                        <a:t>Total</a:t>
                      </a:r>
                      <a:endParaRPr sz="1200" b="1" i="0" u="none" strike="noStrike" cap="none">
                        <a:solidFill>
                          <a:srgbClr val="000000"/>
                        </a:solidFill>
                        <a:latin typeface="Tahoma"/>
                        <a:ea typeface="Tahoma"/>
                        <a:cs typeface="Tahoma"/>
                        <a:sym typeface="Tahoma"/>
                      </a:endParaRPr>
                    </a:p>
                  </a:txBody>
                  <a:tcPr marL="6275" marR="6275" marT="6275" marB="0" anchor="b">
                    <a:solidFill>
                      <a:srgbClr val="A8D08C"/>
                    </a:solidFill>
                  </a:tcPr>
                </a:tc>
                <a:tc>
                  <a:txBody>
                    <a:bodyPr/>
                    <a:lstStyle/>
                    <a:p>
                      <a:pPr marL="0" marR="0" lvl="0" indent="0" algn="l" rtl="0">
                        <a:lnSpc>
                          <a:spcPct val="100000"/>
                        </a:lnSpc>
                        <a:spcBef>
                          <a:spcPts val="0"/>
                        </a:spcBef>
                        <a:spcAft>
                          <a:spcPts val="0"/>
                        </a:spcAft>
                        <a:buNone/>
                      </a:pPr>
                      <a:r>
                        <a:rPr lang="fr-FR" sz="1200" b="1" u="none" strike="noStrike" cap="none">
                          <a:latin typeface="Tahoma"/>
                          <a:ea typeface="Tahoma"/>
                          <a:cs typeface="Tahoma"/>
                          <a:sym typeface="Tahoma"/>
                        </a:rPr>
                        <a:t>28 543,10</a:t>
                      </a:r>
                      <a:endParaRPr sz="1200" b="1" i="0" u="none" strike="noStrike" cap="none">
                        <a:solidFill>
                          <a:srgbClr val="000000"/>
                        </a:solidFill>
                        <a:latin typeface="Tahoma"/>
                        <a:ea typeface="Tahoma"/>
                        <a:cs typeface="Tahoma"/>
                        <a:sym typeface="Tahoma"/>
                      </a:endParaRPr>
                    </a:p>
                  </a:txBody>
                  <a:tcPr marL="6275" marR="6275" marT="6275" marB="0" anchor="b">
                    <a:solidFill>
                      <a:srgbClr val="A8D08C"/>
                    </a:solidFill>
                  </a:tcPr>
                </a:tc>
                <a:extLst>
                  <a:ext uri="{0D108BD9-81ED-4DB2-BD59-A6C34878D82A}">
                    <a16:rowId xmlns:a16="http://schemas.microsoft.com/office/drawing/2014/main" val="10005"/>
                  </a:ext>
                </a:extLst>
              </a:tr>
            </a:tbl>
          </a:graphicData>
        </a:graphic>
      </p:graphicFrame>
      <p:sp>
        <p:nvSpPr>
          <p:cNvPr id="218" name="Google Shape;218;p5"/>
          <p:cNvSpPr txBox="1"/>
          <p:nvPr/>
        </p:nvSpPr>
        <p:spPr>
          <a:xfrm>
            <a:off x="4774634" y="877377"/>
            <a:ext cx="4828566"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2000" b="1" i="0" u="none" strike="noStrike" cap="none">
                <a:solidFill>
                  <a:srgbClr val="000000"/>
                </a:solidFill>
                <a:latin typeface="Arial"/>
                <a:ea typeface="Arial"/>
                <a:cs typeface="Arial"/>
                <a:sym typeface="Arial"/>
              </a:rPr>
              <a:t>Cartographie de l’occupation des sols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51"/>
          <p:cNvPicPr preferRelativeResize="0"/>
          <p:nvPr/>
        </p:nvPicPr>
        <p:blipFill rotWithShape="1">
          <a:blip r:embed="rId3">
            <a:alphaModFix/>
          </a:blip>
          <a:srcRect l="8203" t="2029" b="50998"/>
          <a:stretch/>
        </p:blipFill>
        <p:spPr>
          <a:xfrm>
            <a:off x="-100798" y="-38386"/>
            <a:ext cx="12193906" cy="807022"/>
          </a:xfrm>
          <a:prstGeom prst="rect">
            <a:avLst/>
          </a:prstGeom>
          <a:noFill/>
          <a:ln>
            <a:noFill/>
          </a:ln>
        </p:spPr>
      </p:pic>
      <p:sp>
        <p:nvSpPr>
          <p:cNvPr id="224" name="Google Shape;224;p51"/>
          <p:cNvSpPr/>
          <p:nvPr/>
        </p:nvSpPr>
        <p:spPr>
          <a:xfrm>
            <a:off x="-92006" y="-37183"/>
            <a:ext cx="12294704" cy="796706"/>
          </a:xfrm>
          <a:prstGeom prst="roundRect">
            <a:avLst>
              <a:gd name="adj" fmla="val 16667"/>
            </a:avLst>
          </a:prstGeom>
          <a:solidFill>
            <a:srgbClr val="009900">
              <a:alpha val="4862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r>
              <a:rPr lang="fr-FR" sz="2800" b="1" i="0" u="none" strike="noStrike" cap="none">
                <a:solidFill>
                  <a:schemeClr val="lt1"/>
                </a:solidFill>
                <a:latin typeface="Arial"/>
                <a:ea typeface="Arial"/>
                <a:cs typeface="Arial"/>
                <a:sym typeface="Arial"/>
              </a:rPr>
              <a:t>IV. </a:t>
            </a:r>
            <a:r>
              <a:rPr lang="fr-FR" sz="2800" b="0" i="0" u="none" strike="noStrike" cap="none">
                <a:solidFill>
                  <a:schemeClr val="lt1"/>
                </a:solidFill>
                <a:latin typeface="Arial Black"/>
                <a:ea typeface="Arial Black"/>
                <a:cs typeface="Arial Black"/>
                <a:sym typeface="Arial Black"/>
              </a:rPr>
              <a:t>Produits et services</a:t>
            </a:r>
            <a:endParaRPr sz="28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5" name="Google Shape;225;p51"/>
          <p:cNvSpPr txBox="1"/>
          <p:nvPr/>
        </p:nvSpPr>
        <p:spPr>
          <a:xfrm>
            <a:off x="5996155" y="1370597"/>
            <a:ext cx="5590515" cy="2449388"/>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fr-FR" sz="1400" b="0" i="0" u="none" strike="noStrike" cap="none">
                <a:solidFill>
                  <a:srgbClr val="000000"/>
                </a:solidFill>
                <a:latin typeface="Tahoma"/>
                <a:ea typeface="Tahoma"/>
                <a:cs typeface="Tahoma"/>
                <a:sym typeface="Tahoma"/>
              </a:rPr>
              <a:t>Au second trimestre 2025, </a:t>
            </a:r>
            <a:r>
              <a:rPr lang="fr-FR" sz="1400" b="0" i="0" u="none" strike="noStrike" cap="none">
                <a:solidFill>
                  <a:srgbClr val="000000"/>
                </a:solidFill>
                <a:latin typeface="Arial"/>
                <a:ea typeface="Arial"/>
                <a:cs typeface="Arial"/>
                <a:sym typeface="Arial"/>
              </a:rPr>
              <a:t> les pertes du couvert forestier sont estimées à   </a:t>
            </a:r>
            <a:r>
              <a:rPr lang="fr-FR" sz="1400" b="1" i="0" u="none" strike="noStrike" cap="none">
                <a:solidFill>
                  <a:srgbClr val="000000"/>
                </a:solidFill>
                <a:latin typeface="Arial"/>
                <a:ea typeface="Arial"/>
                <a:cs typeface="Arial"/>
                <a:sym typeface="Arial"/>
              </a:rPr>
              <a:t>2532,65 ha</a:t>
            </a:r>
            <a:r>
              <a:rPr lang="fr-FR" sz="1400" b="0" i="0" u="none" strike="noStrike" cap="none">
                <a:solidFill>
                  <a:srgbClr val="000000"/>
                </a:solidFill>
                <a:latin typeface="Arial"/>
                <a:ea typeface="Arial"/>
                <a:cs typeface="Arial"/>
                <a:sym typeface="Arial"/>
              </a:rPr>
              <a:t> dont </a:t>
            </a:r>
            <a:r>
              <a:rPr lang="fr-FR" sz="1400" b="1" i="0" u="none" strike="noStrike" cap="none">
                <a:solidFill>
                  <a:srgbClr val="000000"/>
                </a:solidFill>
                <a:latin typeface="Arial"/>
                <a:ea typeface="Arial"/>
                <a:cs typeface="Arial"/>
                <a:sym typeface="Arial"/>
              </a:rPr>
              <a:t>1628,52 ha</a:t>
            </a:r>
            <a:r>
              <a:rPr lang="fr-FR" sz="1400" b="0" i="0" u="none" strike="noStrike" cap="none">
                <a:solidFill>
                  <a:srgbClr val="000000"/>
                </a:solidFill>
                <a:latin typeface="Arial"/>
                <a:ea typeface="Arial"/>
                <a:cs typeface="Arial"/>
                <a:sym typeface="Arial"/>
              </a:rPr>
              <a:t> soit </a:t>
            </a:r>
            <a:r>
              <a:rPr lang="fr-FR" sz="1400" b="1" i="0" u="none" strike="noStrike" cap="none">
                <a:solidFill>
                  <a:srgbClr val="000000"/>
                </a:solidFill>
                <a:latin typeface="Arial"/>
                <a:ea typeface="Arial"/>
                <a:cs typeface="Arial"/>
                <a:sym typeface="Arial"/>
              </a:rPr>
              <a:t>64,30%</a:t>
            </a:r>
            <a:r>
              <a:rPr lang="fr-FR" sz="1400" b="0" i="0" u="none" strike="noStrike" cap="none">
                <a:solidFill>
                  <a:srgbClr val="000000"/>
                </a:solidFill>
                <a:latin typeface="Arial"/>
                <a:ea typeface="Arial"/>
                <a:cs typeface="Arial"/>
                <a:sym typeface="Arial"/>
              </a:rPr>
              <a:t> à l’intérieur des concessions forestières.</a:t>
            </a:r>
            <a:endParaRPr/>
          </a:p>
          <a:p>
            <a:pPr marL="0" marR="0" lvl="0" indent="0" algn="just" rtl="0">
              <a:lnSpc>
                <a:spcPct val="107000"/>
              </a:lnSpc>
              <a:spcBef>
                <a:spcPts val="800"/>
              </a:spcBef>
              <a:spcAft>
                <a:spcPts val="0"/>
              </a:spcAft>
              <a:buNone/>
            </a:pPr>
            <a:r>
              <a:rPr lang="fr-FR" sz="1400" b="0" i="0" u="none" strike="noStrike" cap="none">
                <a:solidFill>
                  <a:srgbClr val="000000"/>
                </a:solidFill>
                <a:latin typeface="Arial"/>
                <a:ea typeface="Arial"/>
                <a:cs typeface="Arial"/>
                <a:sym typeface="Arial"/>
              </a:rPr>
              <a:t>Au sein des concession forestières:</a:t>
            </a:r>
            <a:endParaRPr/>
          </a:p>
          <a:p>
            <a:pPr marL="285750" marR="0" lvl="0" indent="-285750" algn="just" rtl="0">
              <a:lnSpc>
                <a:spcPct val="107000"/>
              </a:lnSpc>
              <a:spcBef>
                <a:spcPts val="800"/>
              </a:spcBef>
              <a:spcAft>
                <a:spcPts val="0"/>
              </a:spcAft>
              <a:buClr>
                <a:srgbClr val="000000"/>
              </a:buClr>
              <a:buSzPts val="1400"/>
              <a:buFont typeface="Noto Sans Symbols"/>
              <a:buChar char="❖"/>
            </a:pPr>
            <a:r>
              <a:rPr lang="fr-FR" sz="1400" b="1" i="0" u="none" strike="noStrike" cap="none">
                <a:solidFill>
                  <a:srgbClr val="000000"/>
                </a:solidFill>
                <a:latin typeface="Arial"/>
                <a:ea typeface="Arial"/>
                <a:cs typeface="Arial"/>
                <a:sym typeface="Arial"/>
              </a:rPr>
              <a:t>1235,49 ha (75,87%)</a:t>
            </a:r>
            <a:r>
              <a:rPr lang="fr-FR" sz="1400" b="0" i="0" u="none" strike="noStrike" cap="none">
                <a:solidFill>
                  <a:srgbClr val="000000"/>
                </a:solidFill>
                <a:latin typeface="Arial"/>
                <a:ea typeface="Arial"/>
                <a:cs typeface="Arial"/>
                <a:sym typeface="Arial"/>
              </a:rPr>
              <a:t> sont en lien avec l’exploitation forestière;</a:t>
            </a:r>
            <a:endParaRPr/>
          </a:p>
          <a:p>
            <a:pPr marL="285750" marR="0" lvl="0" indent="-285750" algn="just" rtl="0">
              <a:lnSpc>
                <a:spcPct val="107000"/>
              </a:lnSpc>
              <a:spcBef>
                <a:spcPts val="800"/>
              </a:spcBef>
              <a:spcAft>
                <a:spcPts val="0"/>
              </a:spcAft>
              <a:buClr>
                <a:srgbClr val="000000"/>
              </a:buClr>
              <a:buSzPts val="1400"/>
              <a:buFont typeface="Noto Sans Symbols"/>
              <a:buChar char="❖"/>
            </a:pPr>
            <a:r>
              <a:rPr lang="fr-FR" sz="1400" b="1" i="0" u="none" strike="noStrike" cap="none">
                <a:solidFill>
                  <a:srgbClr val="000000"/>
                </a:solidFill>
                <a:latin typeface="Arial"/>
                <a:ea typeface="Arial"/>
                <a:cs typeface="Arial"/>
                <a:sym typeface="Arial"/>
              </a:rPr>
              <a:t>252,91 ha (15,53%)</a:t>
            </a:r>
            <a:r>
              <a:rPr lang="fr-FR" sz="1400" b="0" i="0" u="none" strike="noStrike" cap="none">
                <a:solidFill>
                  <a:srgbClr val="000000"/>
                </a:solidFill>
                <a:latin typeface="Arial"/>
                <a:ea typeface="Arial"/>
                <a:cs typeface="Arial"/>
                <a:sym typeface="Arial"/>
              </a:rPr>
              <a:t> en lien avec l’exploitation minière;</a:t>
            </a:r>
            <a:endParaRPr sz="1400" b="1" i="0" u="none" strike="noStrike" cap="none">
              <a:solidFill>
                <a:srgbClr val="000000"/>
              </a:solidFill>
              <a:latin typeface="Arial"/>
              <a:ea typeface="Arial"/>
              <a:cs typeface="Arial"/>
              <a:sym typeface="Arial"/>
            </a:endParaRPr>
          </a:p>
          <a:p>
            <a:pPr marL="285750" marR="0" lvl="0" indent="-285750" algn="just" rtl="0">
              <a:lnSpc>
                <a:spcPct val="107000"/>
              </a:lnSpc>
              <a:spcBef>
                <a:spcPts val="800"/>
              </a:spcBef>
              <a:spcAft>
                <a:spcPts val="0"/>
              </a:spcAft>
              <a:buClr>
                <a:srgbClr val="000000"/>
              </a:buClr>
              <a:buSzPts val="1400"/>
              <a:buFont typeface="Noto Sans Symbols"/>
              <a:buChar char="❖"/>
            </a:pPr>
            <a:r>
              <a:rPr lang="fr-FR" sz="1400" b="1" i="0" u="none" strike="noStrike" cap="none">
                <a:solidFill>
                  <a:srgbClr val="000000"/>
                </a:solidFill>
                <a:latin typeface="Arial"/>
                <a:ea typeface="Arial"/>
                <a:cs typeface="Arial"/>
                <a:sym typeface="Arial"/>
              </a:rPr>
              <a:t>127,51 ha (7,83%)</a:t>
            </a:r>
            <a:r>
              <a:rPr lang="fr-FR" sz="1400" b="0" i="0" u="none" strike="noStrike" cap="none">
                <a:solidFill>
                  <a:srgbClr val="000000"/>
                </a:solidFill>
                <a:latin typeface="Arial"/>
                <a:ea typeface="Arial"/>
                <a:cs typeface="Arial"/>
                <a:sym typeface="Arial"/>
              </a:rPr>
              <a:t> en lien avec l’agriculture vivrière;</a:t>
            </a:r>
            <a:endParaRPr/>
          </a:p>
          <a:p>
            <a:pPr marL="285750" marR="0" lvl="0" indent="-285750" algn="just" rtl="0">
              <a:lnSpc>
                <a:spcPct val="107000"/>
              </a:lnSpc>
              <a:spcBef>
                <a:spcPts val="800"/>
              </a:spcBef>
              <a:spcAft>
                <a:spcPts val="0"/>
              </a:spcAft>
              <a:buClr>
                <a:srgbClr val="000000"/>
              </a:buClr>
              <a:buSzPts val="1400"/>
              <a:buFont typeface="Noto Sans Symbols"/>
              <a:buChar char="❖"/>
            </a:pPr>
            <a:r>
              <a:rPr lang="fr-FR" sz="1400" b="1" i="0" u="none" strike="noStrike" cap="none">
                <a:solidFill>
                  <a:srgbClr val="000000"/>
                </a:solidFill>
                <a:latin typeface="Arial"/>
                <a:ea typeface="Arial"/>
                <a:cs typeface="Arial"/>
                <a:sym typeface="Arial"/>
              </a:rPr>
              <a:t>12,61 ha (0,77%)</a:t>
            </a:r>
            <a:r>
              <a:rPr lang="fr-FR" sz="1400" b="0" i="0" u="none" strike="noStrike" cap="none">
                <a:solidFill>
                  <a:srgbClr val="000000"/>
                </a:solidFill>
                <a:latin typeface="Arial"/>
                <a:ea typeface="Arial"/>
                <a:cs typeface="Arial"/>
                <a:sym typeface="Arial"/>
              </a:rPr>
              <a:t> en lien avec d’autres activités;</a:t>
            </a:r>
            <a:endParaRPr/>
          </a:p>
        </p:txBody>
      </p:sp>
      <p:pic>
        <p:nvPicPr>
          <p:cNvPr id="226" name="Google Shape;226;p51"/>
          <p:cNvPicPr preferRelativeResize="0"/>
          <p:nvPr/>
        </p:nvPicPr>
        <p:blipFill rotWithShape="1">
          <a:blip r:embed="rId4">
            <a:alphaModFix/>
          </a:blip>
          <a:srcRect/>
          <a:stretch/>
        </p:blipFill>
        <p:spPr>
          <a:xfrm>
            <a:off x="730785" y="1180086"/>
            <a:ext cx="5265370" cy="5677914"/>
          </a:xfrm>
          <a:prstGeom prst="rect">
            <a:avLst/>
          </a:prstGeom>
          <a:noFill/>
          <a:ln>
            <a:noFill/>
          </a:ln>
        </p:spPr>
      </p:pic>
      <p:pic>
        <p:nvPicPr>
          <p:cNvPr id="227" name="Google Shape;227;p51"/>
          <p:cNvPicPr preferRelativeResize="0"/>
          <p:nvPr/>
        </p:nvPicPr>
        <p:blipFill rotWithShape="1">
          <a:blip r:embed="rId5">
            <a:alphaModFix/>
          </a:blip>
          <a:srcRect/>
          <a:stretch/>
        </p:blipFill>
        <p:spPr>
          <a:xfrm>
            <a:off x="6346212" y="4019043"/>
            <a:ext cx="2786113" cy="2243522"/>
          </a:xfrm>
          <a:prstGeom prst="rect">
            <a:avLst/>
          </a:prstGeom>
          <a:noFill/>
          <a:ln>
            <a:noFill/>
          </a:ln>
        </p:spPr>
      </p:pic>
      <p:pic>
        <p:nvPicPr>
          <p:cNvPr id="228" name="Google Shape;228;p51"/>
          <p:cNvPicPr preferRelativeResize="0"/>
          <p:nvPr/>
        </p:nvPicPr>
        <p:blipFill rotWithShape="1">
          <a:blip r:embed="rId6">
            <a:alphaModFix/>
          </a:blip>
          <a:srcRect/>
          <a:stretch/>
        </p:blipFill>
        <p:spPr>
          <a:xfrm>
            <a:off x="9258222" y="4049525"/>
            <a:ext cx="2834886" cy="2182557"/>
          </a:xfrm>
          <a:prstGeom prst="rect">
            <a:avLst/>
          </a:prstGeom>
          <a:noFill/>
          <a:ln>
            <a:noFill/>
          </a:ln>
        </p:spPr>
      </p:pic>
      <p:pic>
        <p:nvPicPr>
          <p:cNvPr id="229" name="Google Shape;229;p51"/>
          <p:cNvPicPr preferRelativeResize="0"/>
          <p:nvPr/>
        </p:nvPicPr>
        <p:blipFill rotWithShape="1">
          <a:blip r:embed="rId7">
            <a:alphaModFix/>
          </a:blip>
          <a:srcRect/>
          <a:stretch/>
        </p:blipFill>
        <p:spPr>
          <a:xfrm>
            <a:off x="4060225" y="5751002"/>
            <a:ext cx="1686160" cy="962159"/>
          </a:xfrm>
          <a:prstGeom prst="rect">
            <a:avLst/>
          </a:prstGeom>
          <a:noFill/>
          <a:ln>
            <a:noFill/>
          </a:ln>
        </p:spPr>
      </p:pic>
      <p:pic>
        <p:nvPicPr>
          <p:cNvPr id="230" name="Google Shape;230;p51"/>
          <p:cNvPicPr preferRelativeResize="0"/>
          <p:nvPr/>
        </p:nvPicPr>
        <p:blipFill rotWithShape="1">
          <a:blip r:embed="rId8">
            <a:alphaModFix/>
          </a:blip>
          <a:srcRect/>
          <a:stretch/>
        </p:blipFill>
        <p:spPr>
          <a:xfrm>
            <a:off x="98892" y="6598845"/>
            <a:ext cx="2619741" cy="228632"/>
          </a:xfrm>
          <a:prstGeom prst="rect">
            <a:avLst/>
          </a:prstGeom>
          <a:noFill/>
          <a:ln>
            <a:noFill/>
          </a:ln>
        </p:spPr>
      </p:pic>
      <p:sp>
        <p:nvSpPr>
          <p:cNvPr id="231" name="Google Shape;231;p51"/>
          <p:cNvSpPr txBox="1"/>
          <p:nvPr/>
        </p:nvSpPr>
        <p:spPr>
          <a:xfrm>
            <a:off x="6311803" y="5954788"/>
            <a:ext cx="103105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Avril 2025</a:t>
            </a:r>
            <a:endParaRPr sz="1400" b="1" i="1" u="none" strike="noStrike" cap="none">
              <a:solidFill>
                <a:schemeClr val="lt1"/>
              </a:solidFill>
              <a:latin typeface="Arial"/>
              <a:ea typeface="Arial"/>
              <a:cs typeface="Arial"/>
              <a:sym typeface="Arial"/>
            </a:endParaRPr>
          </a:p>
        </p:txBody>
      </p:sp>
      <p:sp>
        <p:nvSpPr>
          <p:cNvPr id="232" name="Google Shape;232;p51"/>
          <p:cNvSpPr txBox="1"/>
          <p:nvPr/>
        </p:nvSpPr>
        <p:spPr>
          <a:xfrm>
            <a:off x="9181136" y="5924304"/>
            <a:ext cx="99899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Juin 2025</a:t>
            </a:r>
            <a:endParaRPr sz="1400" b="1" i="1" u="none" strike="noStrike" cap="none">
              <a:solidFill>
                <a:schemeClr val="lt1"/>
              </a:solidFill>
              <a:latin typeface="Arial"/>
              <a:ea typeface="Arial"/>
              <a:cs typeface="Arial"/>
              <a:sym typeface="Arial"/>
            </a:endParaRPr>
          </a:p>
        </p:txBody>
      </p:sp>
      <p:sp>
        <p:nvSpPr>
          <p:cNvPr id="233" name="Google Shape;233;p51"/>
          <p:cNvSpPr txBox="1"/>
          <p:nvPr/>
        </p:nvSpPr>
        <p:spPr>
          <a:xfrm>
            <a:off x="4774634" y="877377"/>
            <a:ext cx="2888932"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2000" b="1" i="0" u="none" strike="noStrike" cap="none">
                <a:solidFill>
                  <a:srgbClr val="000000"/>
                </a:solidFill>
                <a:latin typeface="Arial"/>
                <a:ea typeface="Arial"/>
                <a:cs typeface="Arial"/>
                <a:sym typeface="Arial"/>
              </a:rPr>
              <a:t>Exploitation forestière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52"/>
          <p:cNvPicPr preferRelativeResize="0"/>
          <p:nvPr/>
        </p:nvPicPr>
        <p:blipFill rotWithShape="1">
          <a:blip r:embed="rId3">
            <a:alphaModFix/>
          </a:blip>
          <a:srcRect l="8203" t="2029" b="50998"/>
          <a:stretch/>
        </p:blipFill>
        <p:spPr>
          <a:xfrm>
            <a:off x="0" y="-7804"/>
            <a:ext cx="12193906" cy="807022"/>
          </a:xfrm>
          <a:prstGeom prst="rect">
            <a:avLst/>
          </a:prstGeom>
          <a:noFill/>
          <a:ln>
            <a:noFill/>
          </a:ln>
        </p:spPr>
      </p:pic>
      <p:sp>
        <p:nvSpPr>
          <p:cNvPr id="239" name="Google Shape;239;p52"/>
          <p:cNvSpPr/>
          <p:nvPr/>
        </p:nvSpPr>
        <p:spPr>
          <a:xfrm>
            <a:off x="0" y="-2646"/>
            <a:ext cx="12294704" cy="796706"/>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240" name="Google Shape;240;p52"/>
          <p:cNvGrpSpPr/>
          <p:nvPr/>
        </p:nvGrpSpPr>
        <p:grpSpPr>
          <a:xfrm>
            <a:off x="694571" y="804376"/>
            <a:ext cx="5675282" cy="6053624"/>
            <a:chOff x="735514" y="804376"/>
            <a:chExt cx="5675282" cy="6053624"/>
          </a:xfrm>
        </p:grpSpPr>
        <p:pic>
          <p:nvPicPr>
            <p:cNvPr id="241" name="Google Shape;241;p52"/>
            <p:cNvPicPr preferRelativeResize="0"/>
            <p:nvPr/>
          </p:nvPicPr>
          <p:blipFill rotWithShape="1">
            <a:blip r:embed="rId4">
              <a:alphaModFix/>
            </a:blip>
            <a:srcRect/>
            <a:stretch/>
          </p:blipFill>
          <p:spPr>
            <a:xfrm>
              <a:off x="735514" y="804376"/>
              <a:ext cx="5652034" cy="5807492"/>
            </a:xfrm>
            <a:prstGeom prst="rect">
              <a:avLst/>
            </a:prstGeom>
            <a:noFill/>
            <a:ln>
              <a:noFill/>
            </a:ln>
          </p:spPr>
        </p:pic>
        <p:pic>
          <p:nvPicPr>
            <p:cNvPr id="242" name="Google Shape;242;p52"/>
            <p:cNvPicPr preferRelativeResize="0"/>
            <p:nvPr/>
          </p:nvPicPr>
          <p:blipFill rotWithShape="1">
            <a:blip r:embed="rId5">
              <a:alphaModFix/>
            </a:blip>
            <a:srcRect b="12044"/>
            <a:stretch/>
          </p:blipFill>
          <p:spPr>
            <a:xfrm>
              <a:off x="4277196" y="5289635"/>
              <a:ext cx="2133600" cy="1568365"/>
            </a:xfrm>
            <a:prstGeom prst="rect">
              <a:avLst/>
            </a:prstGeom>
            <a:noFill/>
            <a:ln>
              <a:noFill/>
            </a:ln>
          </p:spPr>
        </p:pic>
      </p:grpSp>
      <p:sp>
        <p:nvSpPr>
          <p:cNvPr id="243" name="Google Shape;243;p52"/>
          <p:cNvSpPr txBox="1"/>
          <p:nvPr/>
        </p:nvSpPr>
        <p:spPr>
          <a:xfrm>
            <a:off x="6946096" y="1587096"/>
            <a:ext cx="4790059" cy="35394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Au deuxième trimestre 2025 les pertes de forêt dues à l’exploitation minière sont estimées à </a:t>
            </a:r>
            <a:r>
              <a:rPr lang="fr-FR" sz="1400" b="1" i="0" u="none" strike="noStrike" cap="none">
                <a:solidFill>
                  <a:srgbClr val="000000"/>
                </a:solidFill>
                <a:latin typeface="Arial"/>
                <a:ea typeface="Arial"/>
                <a:cs typeface="Arial"/>
                <a:sym typeface="Arial"/>
              </a:rPr>
              <a:t>351,41 ha </a:t>
            </a:r>
            <a:r>
              <a:rPr lang="fr-FR" sz="1400" b="0" i="0" u="none" strike="noStrike" cap="none">
                <a:solidFill>
                  <a:srgbClr val="000000"/>
                </a:solidFill>
                <a:latin typeface="Arial"/>
                <a:ea typeface="Arial"/>
                <a:cs typeface="Arial"/>
                <a:sym typeface="Arial"/>
              </a:rPr>
              <a:t>sur l’ensemble du territoire dont :</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Noto Sans Symbols"/>
              <a:buChar char="❖"/>
            </a:pPr>
            <a:r>
              <a:rPr lang="fr-FR" sz="1400" b="0" i="0" u="none" strike="noStrike" cap="none">
                <a:solidFill>
                  <a:srgbClr val="000000"/>
                </a:solidFill>
                <a:latin typeface="Arial"/>
                <a:ea typeface="Arial"/>
                <a:cs typeface="Arial"/>
                <a:sym typeface="Arial"/>
              </a:rPr>
              <a:t>159,32 ha, soit 45,34 %, se situent à l’intérieur des permis d’exploitation ;</a:t>
            </a:r>
            <a:endParaRPr/>
          </a:p>
          <a:p>
            <a:pPr marL="285750" marR="0" lvl="0" indent="-196850" algn="l" rtl="0">
              <a:lnSpc>
                <a:spcPct val="100000"/>
              </a:lnSpc>
              <a:spcBef>
                <a:spcPts val="0"/>
              </a:spcBef>
              <a:spcAft>
                <a:spcPts val="0"/>
              </a:spcAft>
              <a:buClr>
                <a:srgbClr val="000000"/>
              </a:buClr>
              <a:buSzPts val="1400"/>
              <a:buFont typeface="Noto Sans Symbols"/>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Noto Sans Symbols"/>
              <a:buChar char="❖"/>
            </a:pPr>
            <a:r>
              <a:rPr lang="fr-FR" sz="1400" b="0" i="0" u="none" strike="noStrike" cap="none">
                <a:solidFill>
                  <a:srgbClr val="000000"/>
                </a:solidFill>
                <a:latin typeface="Arial"/>
                <a:ea typeface="Arial"/>
                <a:cs typeface="Arial"/>
                <a:sym typeface="Arial"/>
              </a:rPr>
              <a:t>168,48 ha, soit 47,94 %, sont localisés dans des permis de recherche ;</a:t>
            </a:r>
            <a:endParaRPr sz="1400" b="0" i="0" u="none" strike="noStrike" cap="none">
              <a:solidFill>
                <a:srgbClr val="000000"/>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Noto Sans Symbols"/>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Noto Sans Symbols"/>
              <a:buChar char="❖"/>
            </a:pPr>
            <a:r>
              <a:rPr lang="fr-FR" sz="1400" b="0" i="0" u="none" strike="noStrike" cap="none">
                <a:solidFill>
                  <a:srgbClr val="000000"/>
                </a:solidFill>
                <a:latin typeface="Arial"/>
                <a:ea typeface="Arial"/>
                <a:cs typeface="Arial"/>
                <a:sym typeface="Arial"/>
              </a:rPr>
              <a:t>23,61 ha, soit 6,72 %, se trouvent en dehors de tout permis minier.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244" name="Google Shape;244;p52"/>
          <p:cNvPicPr preferRelativeResize="0"/>
          <p:nvPr/>
        </p:nvPicPr>
        <p:blipFill rotWithShape="1">
          <a:blip r:embed="rId6">
            <a:alphaModFix/>
          </a:blip>
          <a:srcRect/>
          <a:stretch/>
        </p:blipFill>
        <p:spPr>
          <a:xfrm>
            <a:off x="0" y="6624708"/>
            <a:ext cx="2905530" cy="219106"/>
          </a:xfrm>
          <a:prstGeom prst="rect">
            <a:avLst/>
          </a:prstGeom>
          <a:noFill/>
          <a:ln>
            <a:noFill/>
          </a:ln>
        </p:spPr>
      </p:pic>
      <p:pic>
        <p:nvPicPr>
          <p:cNvPr id="245" name="Google Shape;245;p52"/>
          <p:cNvPicPr preferRelativeResize="0"/>
          <p:nvPr/>
        </p:nvPicPr>
        <p:blipFill rotWithShape="1">
          <a:blip r:embed="rId7">
            <a:alphaModFix/>
          </a:blip>
          <a:srcRect/>
          <a:stretch/>
        </p:blipFill>
        <p:spPr>
          <a:xfrm>
            <a:off x="6459884" y="4398828"/>
            <a:ext cx="2816596" cy="2213040"/>
          </a:xfrm>
          <a:prstGeom prst="rect">
            <a:avLst/>
          </a:prstGeom>
          <a:noFill/>
          <a:ln>
            <a:noFill/>
          </a:ln>
        </p:spPr>
      </p:pic>
      <p:pic>
        <p:nvPicPr>
          <p:cNvPr id="246" name="Google Shape;246;p52"/>
          <p:cNvPicPr preferRelativeResize="0"/>
          <p:nvPr/>
        </p:nvPicPr>
        <p:blipFill rotWithShape="1">
          <a:blip r:embed="rId8">
            <a:alphaModFix/>
          </a:blip>
          <a:srcRect/>
          <a:stretch/>
        </p:blipFill>
        <p:spPr>
          <a:xfrm>
            <a:off x="9341125" y="4398828"/>
            <a:ext cx="2822693" cy="2213040"/>
          </a:xfrm>
          <a:prstGeom prst="rect">
            <a:avLst/>
          </a:prstGeom>
          <a:noFill/>
          <a:ln>
            <a:noFill/>
          </a:ln>
        </p:spPr>
      </p:pic>
      <p:sp>
        <p:nvSpPr>
          <p:cNvPr id="247" name="Google Shape;247;p52"/>
          <p:cNvSpPr txBox="1"/>
          <p:nvPr/>
        </p:nvSpPr>
        <p:spPr>
          <a:xfrm>
            <a:off x="6464079" y="6333437"/>
            <a:ext cx="103105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Avril 2025</a:t>
            </a:r>
            <a:endParaRPr sz="1400" b="1" i="1" u="none" strike="noStrike" cap="none">
              <a:solidFill>
                <a:schemeClr val="lt1"/>
              </a:solidFill>
              <a:latin typeface="Arial"/>
              <a:ea typeface="Arial"/>
              <a:cs typeface="Arial"/>
              <a:sym typeface="Arial"/>
            </a:endParaRPr>
          </a:p>
        </p:txBody>
      </p:sp>
      <p:sp>
        <p:nvSpPr>
          <p:cNvPr id="248" name="Google Shape;248;p52"/>
          <p:cNvSpPr txBox="1"/>
          <p:nvPr/>
        </p:nvSpPr>
        <p:spPr>
          <a:xfrm>
            <a:off x="9276480" y="6316931"/>
            <a:ext cx="99899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Juin 2025</a:t>
            </a:r>
            <a:endParaRPr sz="1400" b="1" i="1" u="none" strike="noStrike" cap="none">
              <a:solidFill>
                <a:schemeClr val="lt1"/>
              </a:solidFill>
              <a:latin typeface="Arial"/>
              <a:ea typeface="Arial"/>
              <a:cs typeface="Arial"/>
              <a:sym typeface="Arial"/>
            </a:endParaRPr>
          </a:p>
        </p:txBody>
      </p:sp>
      <p:sp>
        <p:nvSpPr>
          <p:cNvPr id="249" name="Google Shape;249;p52"/>
          <p:cNvSpPr/>
          <p:nvPr/>
        </p:nvSpPr>
        <p:spPr>
          <a:xfrm>
            <a:off x="-92006" y="-37183"/>
            <a:ext cx="12294704" cy="796706"/>
          </a:xfrm>
          <a:prstGeom prst="roundRect">
            <a:avLst>
              <a:gd name="adj" fmla="val 16667"/>
            </a:avLst>
          </a:prstGeom>
          <a:solidFill>
            <a:srgbClr val="009900">
              <a:alpha val="4862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r>
              <a:rPr lang="fr-FR" sz="2800" b="1" i="0" u="none" strike="noStrike" cap="none">
                <a:solidFill>
                  <a:schemeClr val="lt1"/>
                </a:solidFill>
                <a:latin typeface="Arial"/>
                <a:ea typeface="Arial"/>
                <a:cs typeface="Arial"/>
                <a:sym typeface="Arial"/>
              </a:rPr>
              <a:t>IV. </a:t>
            </a:r>
            <a:r>
              <a:rPr lang="fr-FR" sz="2800" b="0" i="0" u="none" strike="noStrike" cap="none">
                <a:solidFill>
                  <a:schemeClr val="lt1"/>
                </a:solidFill>
                <a:latin typeface="Arial Black"/>
                <a:ea typeface="Arial Black"/>
                <a:cs typeface="Arial Black"/>
                <a:sym typeface="Arial Black"/>
              </a:rPr>
              <a:t>Produits et services</a:t>
            </a:r>
            <a:endParaRPr sz="28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0" name="Google Shape;250;p52"/>
          <p:cNvSpPr txBox="1"/>
          <p:nvPr/>
        </p:nvSpPr>
        <p:spPr>
          <a:xfrm>
            <a:off x="6459884" y="828597"/>
            <a:ext cx="261802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2000" b="1" i="0" u="none" strike="noStrike" cap="none">
                <a:solidFill>
                  <a:srgbClr val="000000"/>
                </a:solidFill>
                <a:latin typeface="Arial"/>
                <a:ea typeface="Arial"/>
                <a:cs typeface="Arial"/>
                <a:sym typeface="Arial"/>
              </a:rPr>
              <a:t>Exploitation Minière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55" name="Google Shape;255;p53"/>
          <p:cNvPicPr preferRelativeResize="0"/>
          <p:nvPr/>
        </p:nvPicPr>
        <p:blipFill rotWithShape="1">
          <a:blip r:embed="rId3">
            <a:alphaModFix/>
          </a:blip>
          <a:srcRect l="8203" t="2029" b="50998"/>
          <a:stretch/>
        </p:blipFill>
        <p:spPr>
          <a:xfrm>
            <a:off x="0" y="-7804"/>
            <a:ext cx="12193906" cy="807022"/>
          </a:xfrm>
          <a:prstGeom prst="rect">
            <a:avLst/>
          </a:prstGeom>
          <a:noFill/>
          <a:ln>
            <a:noFill/>
          </a:ln>
        </p:spPr>
      </p:pic>
      <p:sp>
        <p:nvSpPr>
          <p:cNvPr id="256" name="Google Shape;256;p53"/>
          <p:cNvSpPr/>
          <p:nvPr/>
        </p:nvSpPr>
        <p:spPr>
          <a:xfrm>
            <a:off x="0" y="-2646"/>
            <a:ext cx="12192000" cy="796706"/>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7" name="Google Shape;257;p53"/>
          <p:cNvSpPr txBox="1"/>
          <p:nvPr/>
        </p:nvSpPr>
        <p:spPr>
          <a:xfrm>
            <a:off x="6464079" y="6333437"/>
            <a:ext cx="103105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Avril 2025</a:t>
            </a:r>
            <a:endParaRPr sz="1400" b="1" i="1" u="none" strike="noStrike" cap="none">
              <a:solidFill>
                <a:schemeClr val="lt1"/>
              </a:solidFill>
              <a:latin typeface="Arial"/>
              <a:ea typeface="Arial"/>
              <a:cs typeface="Arial"/>
              <a:sym typeface="Arial"/>
            </a:endParaRPr>
          </a:p>
        </p:txBody>
      </p:sp>
      <p:sp>
        <p:nvSpPr>
          <p:cNvPr id="258" name="Google Shape;258;p53"/>
          <p:cNvSpPr txBox="1"/>
          <p:nvPr/>
        </p:nvSpPr>
        <p:spPr>
          <a:xfrm>
            <a:off x="9276480" y="6316931"/>
            <a:ext cx="99899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Juin 2025</a:t>
            </a:r>
            <a:endParaRPr sz="1400" b="1" i="1" u="none" strike="noStrike" cap="none">
              <a:solidFill>
                <a:schemeClr val="lt1"/>
              </a:solidFill>
              <a:latin typeface="Arial"/>
              <a:ea typeface="Arial"/>
              <a:cs typeface="Arial"/>
              <a:sym typeface="Arial"/>
            </a:endParaRPr>
          </a:p>
        </p:txBody>
      </p:sp>
      <p:sp>
        <p:nvSpPr>
          <p:cNvPr id="259" name="Google Shape;259;p53"/>
          <p:cNvSpPr/>
          <p:nvPr/>
        </p:nvSpPr>
        <p:spPr>
          <a:xfrm>
            <a:off x="0" y="-52547"/>
            <a:ext cx="12192000" cy="851766"/>
          </a:xfrm>
          <a:prstGeom prst="roundRect">
            <a:avLst>
              <a:gd name="adj" fmla="val 16667"/>
            </a:avLst>
          </a:prstGeom>
          <a:solidFill>
            <a:srgbClr val="009900">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2800" b="1" i="0" u="none" strike="noStrike" cap="none">
                <a:solidFill>
                  <a:schemeClr val="lt1"/>
                </a:solidFill>
                <a:latin typeface="Arial"/>
                <a:ea typeface="Arial"/>
                <a:cs typeface="Arial"/>
                <a:sym typeface="Arial"/>
              </a:rPr>
              <a:t>IV. </a:t>
            </a:r>
            <a:r>
              <a:rPr lang="fr-FR" sz="2800" b="0" i="0" u="none" strike="noStrike" cap="none">
                <a:solidFill>
                  <a:schemeClr val="lt1"/>
                </a:solidFill>
                <a:latin typeface="Arial Black"/>
                <a:ea typeface="Arial Black"/>
                <a:cs typeface="Arial Black"/>
                <a:sym typeface="Arial Black"/>
              </a:rPr>
              <a:t>Produits et services</a:t>
            </a:r>
            <a:endParaRPr sz="2800" b="1" i="0" u="none" strike="noStrike" cap="none">
              <a:solidFill>
                <a:schemeClr val="lt1"/>
              </a:solidFill>
              <a:latin typeface="Arial"/>
              <a:ea typeface="Arial"/>
              <a:cs typeface="Arial"/>
              <a:sym typeface="Arial"/>
            </a:endParaRPr>
          </a:p>
        </p:txBody>
      </p:sp>
      <p:sp>
        <p:nvSpPr>
          <p:cNvPr id="260" name="Google Shape;260;p53"/>
          <p:cNvSpPr txBox="1"/>
          <p:nvPr/>
        </p:nvSpPr>
        <p:spPr>
          <a:xfrm>
            <a:off x="6979604" y="5327710"/>
            <a:ext cx="4706111" cy="1446550"/>
          </a:xfrm>
          <a:prstGeom prst="rect">
            <a:avLst/>
          </a:prstGeom>
          <a:solidFill>
            <a:srgbClr val="DDEAF6"/>
          </a:solid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fr-FR" sz="1600" b="1" i="0" u="none" strike="noStrike" cap="none">
                <a:solidFill>
                  <a:srgbClr val="000000"/>
                </a:solidFill>
                <a:latin typeface="Tahoma"/>
                <a:ea typeface="Tahoma"/>
                <a:cs typeface="Tahoma"/>
                <a:sym typeface="Tahoma"/>
              </a:rPr>
              <a:t>Pollution détectée sur le planché océanique</a:t>
            </a:r>
            <a:endParaRPr/>
          </a:p>
          <a:p>
            <a:pPr marL="0" marR="0" lvl="0" indent="0" algn="just" rtl="0">
              <a:lnSpc>
                <a:spcPct val="100000"/>
              </a:lnSpc>
              <a:spcBef>
                <a:spcPts val="0"/>
              </a:spcBef>
              <a:spcAft>
                <a:spcPts val="0"/>
              </a:spcAft>
              <a:buNone/>
            </a:pPr>
            <a:endParaRPr sz="1600" b="1" i="0" u="none" strike="noStrike" cap="none">
              <a:solidFill>
                <a:srgbClr val="000000"/>
              </a:solidFill>
              <a:latin typeface="Tahoma"/>
              <a:ea typeface="Tahoma"/>
              <a:cs typeface="Tahoma"/>
              <a:sym typeface="Tahoma"/>
            </a:endParaRPr>
          </a:p>
          <a:p>
            <a:pPr marL="0" marR="0" lvl="0" indent="0" algn="just"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Localisation: </a:t>
            </a:r>
            <a:r>
              <a:rPr lang="fr-FR" sz="1400" b="0" i="0" u="none" strike="noStrike" cap="none">
                <a:solidFill>
                  <a:srgbClr val="000000"/>
                </a:solidFill>
                <a:latin typeface="Arial"/>
                <a:ea typeface="Arial"/>
                <a:cs typeface="Arial"/>
                <a:sym typeface="Arial"/>
              </a:rPr>
              <a:t>Frontière Gabon - Congo (Lat </a:t>
            </a:r>
            <a:r>
              <a:rPr lang="fr-FR" sz="1400" b="1" i="0" u="none" strike="noStrike" cap="none">
                <a:solidFill>
                  <a:srgbClr val="000000"/>
                </a:solidFill>
                <a:latin typeface="Arial"/>
                <a:ea typeface="Arial"/>
                <a:cs typeface="Arial"/>
                <a:sym typeface="Arial"/>
              </a:rPr>
              <a:t>: 4.32°S </a:t>
            </a:r>
            <a:r>
              <a:rPr lang="fr-FR" sz="1400" b="0" i="0" u="none" strike="noStrike" cap="none">
                <a:solidFill>
                  <a:srgbClr val="000000"/>
                </a:solidFill>
                <a:latin typeface="Arial"/>
                <a:ea typeface="Arial"/>
                <a:cs typeface="Arial"/>
                <a:sym typeface="Arial"/>
              </a:rPr>
              <a:t>Long : </a:t>
            </a:r>
            <a:r>
              <a:rPr lang="fr-FR" sz="1400" b="1" i="0" u="none" strike="noStrike" cap="none">
                <a:solidFill>
                  <a:srgbClr val="000000"/>
                </a:solidFill>
                <a:latin typeface="Arial"/>
                <a:ea typeface="Arial"/>
                <a:cs typeface="Arial"/>
                <a:sym typeface="Arial"/>
              </a:rPr>
              <a:t>09.99°E</a:t>
            </a:r>
            <a:r>
              <a:rPr lang="fr-FR" sz="1400" b="0" i="0" u="none" strike="noStrike" cap="none">
                <a:solidFill>
                  <a:srgbClr val="000000"/>
                </a:solidFill>
                <a:latin typeface="Arial"/>
                <a:ea typeface="Arial"/>
                <a:cs typeface="Arial"/>
                <a:sym typeface="Arial"/>
              </a:rPr>
              <a:t>).</a:t>
            </a:r>
            <a:endParaRPr/>
          </a:p>
          <a:p>
            <a:pPr marL="0" marR="0" lvl="0" indent="0" algn="just"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Longueur :</a:t>
            </a:r>
            <a:r>
              <a:rPr lang="fr-FR" sz="1400" b="0" i="0" u="none" strike="noStrike" cap="none">
                <a:solidFill>
                  <a:srgbClr val="000000"/>
                </a:solidFill>
                <a:latin typeface="Arial"/>
                <a:ea typeface="Arial"/>
                <a:cs typeface="Arial"/>
                <a:sym typeface="Arial"/>
              </a:rPr>
              <a:t>150 km</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Superficie </a:t>
            </a:r>
            <a:r>
              <a:rPr lang="fr-FR" sz="1400" b="0" i="0" u="none" strike="noStrike" cap="none">
                <a:solidFill>
                  <a:srgbClr val="000000"/>
                </a:solidFill>
                <a:latin typeface="Arial"/>
                <a:ea typeface="Arial"/>
                <a:cs typeface="Arial"/>
                <a:sym typeface="Arial"/>
              </a:rPr>
              <a:t>: 95 km². </a:t>
            </a:r>
            <a:endParaRPr sz="1600" b="1" i="0" u="none" strike="noStrike" cap="none">
              <a:solidFill>
                <a:srgbClr val="000000"/>
              </a:solidFill>
              <a:latin typeface="Tahoma"/>
              <a:ea typeface="Tahoma"/>
              <a:cs typeface="Tahoma"/>
              <a:sym typeface="Tahoma"/>
            </a:endParaRPr>
          </a:p>
        </p:txBody>
      </p:sp>
      <p:pic>
        <p:nvPicPr>
          <p:cNvPr id="261" name="Google Shape;261;p53"/>
          <p:cNvPicPr preferRelativeResize="0"/>
          <p:nvPr/>
        </p:nvPicPr>
        <p:blipFill rotWithShape="1">
          <a:blip r:embed="rId4">
            <a:alphaModFix/>
          </a:blip>
          <a:srcRect/>
          <a:stretch/>
        </p:blipFill>
        <p:spPr>
          <a:xfrm>
            <a:off x="155112" y="976768"/>
            <a:ext cx="6746172" cy="5797492"/>
          </a:xfrm>
          <a:prstGeom prst="rect">
            <a:avLst/>
          </a:prstGeom>
          <a:noFill/>
          <a:ln>
            <a:noFill/>
          </a:ln>
        </p:spPr>
      </p:pic>
      <p:sp>
        <p:nvSpPr>
          <p:cNvPr id="262" name="Google Shape;262;p53"/>
          <p:cNvSpPr txBox="1"/>
          <p:nvPr/>
        </p:nvSpPr>
        <p:spPr>
          <a:xfrm>
            <a:off x="402393" y="5881232"/>
            <a:ext cx="4874088" cy="494326"/>
          </a:xfrm>
          <a:prstGeom prst="rect">
            <a:avLst/>
          </a:prstGeom>
          <a:noFill/>
          <a:ln>
            <a:noFill/>
          </a:ln>
        </p:spPr>
        <p:txBody>
          <a:bodyPr spcFirstLastPara="1" wrap="square" lIns="91425" tIns="45700" rIns="91425" bIns="45700" anchor="ctr" anchorCtr="0">
            <a:normAutofit fontScale="92500"/>
          </a:bodyPr>
          <a:lstStyle/>
          <a:p>
            <a:pPr marL="0" marR="0" lvl="0" indent="0" algn="ctr" rtl="0">
              <a:lnSpc>
                <a:spcPct val="90000"/>
              </a:lnSpc>
              <a:spcBef>
                <a:spcPts val="0"/>
              </a:spcBef>
              <a:spcAft>
                <a:spcPts val="0"/>
              </a:spcAft>
              <a:buClr>
                <a:schemeClr val="dk1"/>
              </a:buClr>
              <a:buSzPct val="97297"/>
              <a:buFont typeface="Calibri"/>
              <a:buNone/>
            </a:pPr>
            <a:r>
              <a:rPr lang="fr-FR" sz="2000" b="1" i="0" u="none" strike="noStrike" cap="none">
                <a:solidFill>
                  <a:schemeClr val="lt1"/>
                </a:solidFill>
                <a:latin typeface="Calibri"/>
                <a:ea typeface="Calibri"/>
                <a:cs typeface="Calibri"/>
                <a:sym typeface="Calibri"/>
              </a:rPr>
              <a:t>Pollution au large de Mayumba : 12/09/2025</a:t>
            </a:r>
            <a:endParaRPr sz="2000" b="1" i="0" u="none" strike="noStrike" cap="none">
              <a:solidFill>
                <a:schemeClr val="lt1"/>
              </a:solidFill>
              <a:latin typeface="Calibri"/>
              <a:ea typeface="Calibri"/>
              <a:cs typeface="Calibri"/>
              <a:sym typeface="Calibri"/>
            </a:endParaRPr>
          </a:p>
        </p:txBody>
      </p:sp>
      <p:sp>
        <p:nvSpPr>
          <p:cNvPr id="263" name="Google Shape;263;p53"/>
          <p:cNvSpPr txBox="1"/>
          <p:nvPr/>
        </p:nvSpPr>
        <p:spPr>
          <a:xfrm>
            <a:off x="7168596" y="1874647"/>
            <a:ext cx="4606776" cy="139749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1800"/>
              <a:buFont typeface="Arial"/>
              <a:buNone/>
            </a:pPr>
            <a:r>
              <a:rPr lang="fr-FR" sz="2400" b="1" i="0" u="none" strike="noStrike" cap="none">
                <a:solidFill>
                  <a:srgbClr val="1E4E79"/>
                </a:solidFill>
                <a:latin typeface="Calibri"/>
                <a:ea typeface="Calibri"/>
                <a:cs typeface="Calibri"/>
                <a:sym typeface="Calibri"/>
              </a:rPr>
              <a:t>- Pollution aux hydrocarbures,</a:t>
            </a:r>
            <a:endParaRPr/>
          </a:p>
          <a:p>
            <a:pPr marL="342900" marR="0" lvl="0" indent="-342900" algn="l" rtl="0">
              <a:lnSpc>
                <a:spcPct val="90000"/>
              </a:lnSpc>
              <a:spcBef>
                <a:spcPts val="1000"/>
              </a:spcBef>
              <a:spcAft>
                <a:spcPts val="0"/>
              </a:spcAft>
              <a:buClr>
                <a:schemeClr val="dk1"/>
              </a:buClr>
              <a:buSzPts val="1800"/>
              <a:buFont typeface="Arial"/>
              <a:buChar char="-"/>
            </a:pPr>
            <a:r>
              <a:rPr lang="fr-FR" sz="2400" b="1" i="0" u="none" strike="noStrike" cap="none">
                <a:solidFill>
                  <a:srgbClr val="1E4E79"/>
                </a:solidFill>
                <a:latin typeface="Calibri"/>
                <a:ea typeface="Calibri"/>
                <a:cs typeface="Calibri"/>
                <a:sym typeface="Calibri"/>
              </a:rPr>
              <a:t>Pêche,</a:t>
            </a:r>
            <a:endParaRPr/>
          </a:p>
          <a:p>
            <a:pPr marL="342900" marR="0" lvl="0" indent="-342900" algn="l" rtl="0">
              <a:lnSpc>
                <a:spcPct val="90000"/>
              </a:lnSpc>
              <a:spcBef>
                <a:spcPts val="1000"/>
              </a:spcBef>
              <a:spcAft>
                <a:spcPts val="0"/>
              </a:spcAft>
              <a:buClr>
                <a:schemeClr val="dk1"/>
              </a:buClr>
              <a:buSzPts val="1800"/>
              <a:buFont typeface="Arial"/>
              <a:buChar char="-"/>
            </a:pPr>
            <a:r>
              <a:rPr lang="fr-FR" sz="2400" b="1" i="0" u="none" strike="noStrike" cap="none">
                <a:solidFill>
                  <a:srgbClr val="1E4E79"/>
                </a:solidFill>
                <a:latin typeface="Calibri"/>
                <a:ea typeface="Calibri"/>
                <a:cs typeface="Calibri"/>
                <a:sym typeface="Calibri"/>
              </a:rPr>
              <a:t>Activités portuaires, </a:t>
            </a:r>
            <a:endParaRPr sz="2400" b="1" i="0" u="none" strike="noStrike" cap="none">
              <a:solidFill>
                <a:srgbClr val="1E4E79"/>
              </a:solidFill>
              <a:latin typeface="Calibri"/>
              <a:ea typeface="Calibri"/>
              <a:cs typeface="Calibri"/>
              <a:sym typeface="Calibri"/>
            </a:endParaRPr>
          </a:p>
        </p:txBody>
      </p:sp>
      <p:sp>
        <p:nvSpPr>
          <p:cNvPr id="264" name="Google Shape;264;p53"/>
          <p:cNvSpPr txBox="1"/>
          <p:nvPr/>
        </p:nvSpPr>
        <p:spPr>
          <a:xfrm>
            <a:off x="7168596" y="1024487"/>
            <a:ext cx="3938123" cy="734946"/>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1000"/>
              </a:spcBef>
              <a:spcAft>
                <a:spcPts val="0"/>
              </a:spcAft>
              <a:buClr>
                <a:schemeClr val="dk1"/>
              </a:buClr>
              <a:buSzPts val="1800"/>
              <a:buFont typeface="Arial"/>
              <a:buNone/>
            </a:pPr>
            <a:r>
              <a:rPr lang="fr-FR" sz="3200" b="1" i="0" u="none" strike="noStrike" cap="none">
                <a:solidFill>
                  <a:srgbClr val="1E4E79"/>
                </a:solidFill>
                <a:latin typeface="Calibri"/>
                <a:ea typeface="Calibri"/>
                <a:cs typeface="Calibri"/>
                <a:sym typeface="Calibri"/>
              </a:rPr>
              <a:t>Surveillance maritime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55" name="Google Shape;255;p53"/>
          <p:cNvPicPr preferRelativeResize="0"/>
          <p:nvPr/>
        </p:nvPicPr>
        <p:blipFill rotWithShape="1">
          <a:blip r:embed="rId3">
            <a:alphaModFix/>
          </a:blip>
          <a:srcRect l="8203" t="2029" b="50998"/>
          <a:stretch/>
        </p:blipFill>
        <p:spPr>
          <a:xfrm>
            <a:off x="0" y="-7804"/>
            <a:ext cx="12193906" cy="807022"/>
          </a:xfrm>
          <a:prstGeom prst="rect">
            <a:avLst/>
          </a:prstGeom>
          <a:noFill/>
          <a:ln>
            <a:noFill/>
          </a:ln>
        </p:spPr>
      </p:pic>
      <p:sp>
        <p:nvSpPr>
          <p:cNvPr id="256" name="Google Shape;256;p53"/>
          <p:cNvSpPr/>
          <p:nvPr/>
        </p:nvSpPr>
        <p:spPr>
          <a:xfrm>
            <a:off x="0" y="-2646"/>
            <a:ext cx="12192000" cy="796706"/>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7" name="Google Shape;257;p53"/>
          <p:cNvSpPr txBox="1"/>
          <p:nvPr/>
        </p:nvSpPr>
        <p:spPr>
          <a:xfrm>
            <a:off x="6464079" y="6333437"/>
            <a:ext cx="103105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Avril 2025</a:t>
            </a:r>
            <a:endParaRPr sz="1400" b="1" i="1" u="none" strike="noStrike" cap="none">
              <a:solidFill>
                <a:schemeClr val="lt1"/>
              </a:solidFill>
              <a:latin typeface="Arial"/>
              <a:ea typeface="Arial"/>
              <a:cs typeface="Arial"/>
              <a:sym typeface="Arial"/>
            </a:endParaRPr>
          </a:p>
        </p:txBody>
      </p:sp>
      <p:sp>
        <p:nvSpPr>
          <p:cNvPr id="258" name="Google Shape;258;p53"/>
          <p:cNvSpPr txBox="1"/>
          <p:nvPr/>
        </p:nvSpPr>
        <p:spPr>
          <a:xfrm>
            <a:off x="9276480" y="6316931"/>
            <a:ext cx="99899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Juin 2025</a:t>
            </a:r>
            <a:endParaRPr sz="1400" b="1" i="1" u="none" strike="noStrike" cap="none">
              <a:solidFill>
                <a:schemeClr val="lt1"/>
              </a:solidFill>
              <a:latin typeface="Arial"/>
              <a:ea typeface="Arial"/>
              <a:cs typeface="Arial"/>
              <a:sym typeface="Arial"/>
            </a:endParaRPr>
          </a:p>
        </p:txBody>
      </p:sp>
      <p:sp>
        <p:nvSpPr>
          <p:cNvPr id="259" name="Google Shape;259;p53"/>
          <p:cNvSpPr/>
          <p:nvPr/>
        </p:nvSpPr>
        <p:spPr>
          <a:xfrm>
            <a:off x="0" y="-52547"/>
            <a:ext cx="12192000" cy="851766"/>
          </a:xfrm>
          <a:prstGeom prst="roundRect">
            <a:avLst>
              <a:gd name="adj" fmla="val 16667"/>
            </a:avLst>
          </a:prstGeom>
          <a:solidFill>
            <a:srgbClr val="009900">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2800" b="1" i="0" u="none" strike="noStrike" cap="none">
                <a:solidFill>
                  <a:schemeClr val="lt1"/>
                </a:solidFill>
                <a:latin typeface="Arial"/>
                <a:ea typeface="Arial"/>
                <a:cs typeface="Arial"/>
                <a:sym typeface="Arial"/>
              </a:rPr>
              <a:t>IV. </a:t>
            </a:r>
            <a:r>
              <a:rPr lang="fr-FR" sz="2800" b="0" i="0" u="none" strike="noStrike" cap="none">
                <a:solidFill>
                  <a:schemeClr val="lt1"/>
                </a:solidFill>
                <a:latin typeface="Arial Black"/>
                <a:ea typeface="Arial Black"/>
                <a:cs typeface="Arial Black"/>
                <a:sym typeface="Arial Black"/>
              </a:rPr>
              <a:t>Produits et services</a:t>
            </a:r>
            <a:endParaRPr sz="2800" b="1" i="0" u="none" strike="noStrike" cap="none">
              <a:solidFill>
                <a:schemeClr val="lt1"/>
              </a:solidFill>
              <a:latin typeface="Arial"/>
              <a:ea typeface="Arial"/>
              <a:cs typeface="Arial"/>
              <a:sym typeface="Arial"/>
            </a:endParaRPr>
          </a:p>
        </p:txBody>
      </p:sp>
      <p:sp>
        <p:nvSpPr>
          <p:cNvPr id="262" name="Google Shape;262;p53"/>
          <p:cNvSpPr txBox="1"/>
          <p:nvPr/>
        </p:nvSpPr>
        <p:spPr>
          <a:xfrm>
            <a:off x="402393" y="5881232"/>
            <a:ext cx="4874088" cy="494326"/>
          </a:xfrm>
          <a:prstGeom prst="rect">
            <a:avLst/>
          </a:prstGeom>
          <a:noFill/>
          <a:ln>
            <a:noFill/>
          </a:ln>
        </p:spPr>
        <p:txBody>
          <a:bodyPr spcFirstLastPara="1" wrap="square" lIns="91425" tIns="45700" rIns="91425" bIns="45700" anchor="ctr" anchorCtr="0">
            <a:normAutofit fontScale="92500"/>
          </a:bodyPr>
          <a:lstStyle/>
          <a:p>
            <a:pPr marL="0" marR="0" lvl="0" indent="0" algn="ctr" rtl="0">
              <a:lnSpc>
                <a:spcPct val="90000"/>
              </a:lnSpc>
              <a:spcBef>
                <a:spcPts val="0"/>
              </a:spcBef>
              <a:spcAft>
                <a:spcPts val="0"/>
              </a:spcAft>
              <a:buClr>
                <a:schemeClr val="dk1"/>
              </a:buClr>
              <a:buSzPct val="97297"/>
              <a:buFont typeface="Calibri"/>
              <a:buNone/>
            </a:pPr>
            <a:r>
              <a:rPr lang="fr-FR" sz="2000" b="1" i="0" u="none" strike="noStrike" cap="none">
                <a:solidFill>
                  <a:schemeClr val="lt1"/>
                </a:solidFill>
                <a:latin typeface="Calibri"/>
                <a:ea typeface="Calibri"/>
                <a:cs typeface="Calibri"/>
                <a:sym typeface="Calibri"/>
              </a:rPr>
              <a:t>Pollution au large de Mayumba : 12/09/2025</a:t>
            </a:r>
            <a:endParaRPr sz="2000" b="1" i="0" u="none" strike="noStrike" cap="none">
              <a:solidFill>
                <a:schemeClr val="lt1"/>
              </a:solidFill>
              <a:latin typeface="Calibri"/>
              <a:ea typeface="Calibri"/>
              <a:cs typeface="Calibri"/>
              <a:sym typeface="Calibri"/>
            </a:endParaRPr>
          </a:p>
        </p:txBody>
      </p:sp>
      <p:sp>
        <p:nvSpPr>
          <p:cNvPr id="12" name="Rectangle à coins arrondis 21">
            <a:extLst>
              <a:ext uri="{FF2B5EF4-FFF2-40B4-BE49-F238E27FC236}">
                <a16:creationId xmlns:a16="http://schemas.microsoft.com/office/drawing/2014/main" id="{287B866D-DCB0-448E-8D4D-ED02A093A454}"/>
              </a:ext>
            </a:extLst>
          </p:cNvPr>
          <p:cNvSpPr/>
          <p:nvPr/>
        </p:nvSpPr>
        <p:spPr>
          <a:xfrm>
            <a:off x="1929096" y="551368"/>
            <a:ext cx="3092521" cy="3000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600" b="1" i="1" dirty="0"/>
              <a:t>IMAGERIE OPTIQUE</a:t>
            </a:r>
          </a:p>
        </p:txBody>
      </p:sp>
      <p:pic>
        <p:nvPicPr>
          <p:cNvPr id="13" name="Image 12">
            <a:extLst>
              <a:ext uri="{FF2B5EF4-FFF2-40B4-BE49-F238E27FC236}">
                <a16:creationId xmlns:a16="http://schemas.microsoft.com/office/drawing/2014/main" id="{127CB583-F989-48FC-9F03-10C86728A45B}"/>
              </a:ext>
            </a:extLst>
          </p:cNvPr>
          <p:cNvPicPr>
            <a:picLocks noChangeAspect="1"/>
          </p:cNvPicPr>
          <p:nvPr/>
        </p:nvPicPr>
        <p:blipFill>
          <a:blip r:embed="rId4"/>
          <a:stretch>
            <a:fillRect/>
          </a:stretch>
        </p:blipFill>
        <p:spPr>
          <a:xfrm>
            <a:off x="1304282" y="3297016"/>
            <a:ext cx="4791718" cy="3172698"/>
          </a:xfrm>
          <a:prstGeom prst="rect">
            <a:avLst/>
          </a:prstGeom>
        </p:spPr>
      </p:pic>
      <p:pic>
        <p:nvPicPr>
          <p:cNvPr id="14" name="Image 13">
            <a:extLst>
              <a:ext uri="{FF2B5EF4-FFF2-40B4-BE49-F238E27FC236}">
                <a16:creationId xmlns:a16="http://schemas.microsoft.com/office/drawing/2014/main" id="{F6300C99-37B3-4FEF-B237-9D8B609A5A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8312" y="1134683"/>
            <a:ext cx="5004902" cy="1991239"/>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15" name="Rectangle à coins arrondis 27">
            <a:extLst>
              <a:ext uri="{FF2B5EF4-FFF2-40B4-BE49-F238E27FC236}">
                <a16:creationId xmlns:a16="http://schemas.microsoft.com/office/drawing/2014/main" id="{5A113CA2-BF83-4E1E-8702-54E53004CBF8}"/>
              </a:ext>
            </a:extLst>
          </p:cNvPr>
          <p:cNvSpPr/>
          <p:nvPr/>
        </p:nvSpPr>
        <p:spPr>
          <a:xfrm>
            <a:off x="7608208" y="573718"/>
            <a:ext cx="3092521" cy="3000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600" b="1" i="1" dirty="0"/>
              <a:t>IMAGERIE RADAR</a:t>
            </a:r>
          </a:p>
        </p:txBody>
      </p:sp>
      <p:cxnSp>
        <p:nvCxnSpPr>
          <p:cNvPr id="16" name="Connecteur droit 15">
            <a:extLst>
              <a:ext uri="{FF2B5EF4-FFF2-40B4-BE49-F238E27FC236}">
                <a16:creationId xmlns:a16="http://schemas.microsoft.com/office/drawing/2014/main" id="{8553F1B7-2030-480D-A1C9-0EF8B8C504DF}"/>
              </a:ext>
            </a:extLst>
          </p:cNvPr>
          <p:cNvCxnSpPr/>
          <p:nvPr/>
        </p:nvCxnSpPr>
        <p:spPr>
          <a:xfrm flipH="1">
            <a:off x="6422123" y="543453"/>
            <a:ext cx="0" cy="59190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Image 16">
            <a:extLst>
              <a:ext uri="{FF2B5EF4-FFF2-40B4-BE49-F238E27FC236}">
                <a16:creationId xmlns:a16="http://schemas.microsoft.com/office/drawing/2014/main" id="{044AF53B-2AD3-46EB-A64C-4C85D11E4D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09666" y="3144884"/>
            <a:ext cx="4520299" cy="1981920"/>
          </a:xfrm>
          <a:prstGeom prst="rect">
            <a:avLst/>
          </a:prstGeom>
        </p:spPr>
      </p:pic>
      <p:pic>
        <p:nvPicPr>
          <p:cNvPr id="18" name="Image 17">
            <a:extLst>
              <a:ext uri="{FF2B5EF4-FFF2-40B4-BE49-F238E27FC236}">
                <a16:creationId xmlns:a16="http://schemas.microsoft.com/office/drawing/2014/main" id="{3706ED7A-77DD-4AAD-B257-8B21DDE49A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45800" y="973647"/>
            <a:ext cx="3298252" cy="2088528"/>
          </a:xfrm>
          <a:prstGeom prst="rect">
            <a:avLst/>
          </a:prstGeom>
          <a:ln w="28575" cap="sq">
            <a:solidFill>
              <a:srgbClr val="000000"/>
            </a:solidFill>
            <a:miter lim="800000"/>
          </a:ln>
          <a:effectLst>
            <a:outerShdw blurRad="57150" dist="50800" dir="2700000" algn="tl" rotWithShape="0">
              <a:srgbClr val="000000">
                <a:alpha val="40000"/>
              </a:srgbClr>
            </a:outerShdw>
          </a:effectLst>
        </p:spPr>
      </p:pic>
      <p:sp>
        <p:nvSpPr>
          <p:cNvPr id="20" name="Rectangle 19">
            <a:extLst>
              <a:ext uri="{FF2B5EF4-FFF2-40B4-BE49-F238E27FC236}">
                <a16:creationId xmlns:a16="http://schemas.microsoft.com/office/drawing/2014/main" id="{7A626F2C-7AA2-4616-BCF7-5C3189D59678}"/>
              </a:ext>
            </a:extLst>
          </p:cNvPr>
          <p:cNvSpPr/>
          <p:nvPr/>
        </p:nvSpPr>
        <p:spPr>
          <a:xfrm>
            <a:off x="9278407" y="2709843"/>
            <a:ext cx="997063" cy="307777"/>
          </a:xfrm>
          <a:prstGeom prst="rect">
            <a:avLst/>
          </a:prstGeom>
          <a:ln>
            <a:solidFill>
              <a:srgbClr val="FFFF00"/>
            </a:solidFill>
          </a:ln>
        </p:spPr>
        <p:txBody>
          <a:bodyPr wrap="square">
            <a:spAutoFit/>
          </a:bodyPr>
          <a:lstStyle/>
          <a:p>
            <a:pPr algn="ctr"/>
            <a:r>
              <a:rPr lang="fr-FR" sz="1400" dirty="0">
                <a:solidFill>
                  <a:schemeClr val="bg1"/>
                </a:solidFill>
              </a:rPr>
              <a:t>Navires  </a:t>
            </a:r>
          </a:p>
        </p:txBody>
      </p:sp>
      <p:pic>
        <p:nvPicPr>
          <p:cNvPr id="21" name="Image 20">
            <a:extLst>
              <a:ext uri="{FF2B5EF4-FFF2-40B4-BE49-F238E27FC236}">
                <a16:creationId xmlns:a16="http://schemas.microsoft.com/office/drawing/2014/main" id="{3551DB5D-0A6F-4A60-A046-6EE94B7DE040}"/>
              </a:ext>
            </a:extLst>
          </p:cNvPr>
          <p:cNvPicPr>
            <a:picLocks noChangeAspect="1"/>
          </p:cNvPicPr>
          <p:nvPr/>
        </p:nvPicPr>
        <p:blipFill>
          <a:blip r:embed="rId8"/>
          <a:stretch>
            <a:fillRect/>
          </a:stretch>
        </p:blipFill>
        <p:spPr>
          <a:xfrm>
            <a:off x="6495283" y="5119780"/>
            <a:ext cx="2553912" cy="719935"/>
          </a:xfrm>
          <a:prstGeom prst="rect">
            <a:avLst/>
          </a:prstGeom>
        </p:spPr>
      </p:pic>
      <p:pic>
        <p:nvPicPr>
          <p:cNvPr id="22" name="Picture 3" descr="D:\PIERRE\XIN_QIANG.jpg">
            <a:extLst>
              <a:ext uri="{FF2B5EF4-FFF2-40B4-BE49-F238E27FC236}">
                <a16:creationId xmlns:a16="http://schemas.microsoft.com/office/drawing/2014/main" id="{9C54AC3E-9320-48D3-B288-2AD5A39D6ED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26875" b="33463"/>
          <a:stretch/>
        </p:blipFill>
        <p:spPr bwMode="auto">
          <a:xfrm>
            <a:off x="8481716" y="5513588"/>
            <a:ext cx="2548249" cy="758021"/>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cxnSp>
        <p:nvCxnSpPr>
          <p:cNvPr id="23" name="Connecteur droit 22">
            <a:extLst>
              <a:ext uri="{FF2B5EF4-FFF2-40B4-BE49-F238E27FC236}">
                <a16:creationId xmlns:a16="http://schemas.microsoft.com/office/drawing/2014/main" id="{232DF9AA-D31A-454D-975B-2F8C1D87F0C0}"/>
              </a:ext>
            </a:extLst>
          </p:cNvPr>
          <p:cNvCxnSpPr>
            <a:cxnSpLocks/>
          </p:cNvCxnSpPr>
          <p:nvPr/>
        </p:nvCxnSpPr>
        <p:spPr>
          <a:xfrm flipH="1" flipV="1">
            <a:off x="8455311" y="3940409"/>
            <a:ext cx="905656" cy="1612975"/>
          </a:xfrm>
          <a:prstGeom prst="lin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sp>
        <p:nvSpPr>
          <p:cNvPr id="24" name="Rectangle 23">
            <a:extLst>
              <a:ext uri="{FF2B5EF4-FFF2-40B4-BE49-F238E27FC236}">
                <a16:creationId xmlns:a16="http://schemas.microsoft.com/office/drawing/2014/main" id="{DAF6197E-74EE-4594-B9A0-914072C19DE8}"/>
              </a:ext>
            </a:extLst>
          </p:cNvPr>
          <p:cNvSpPr/>
          <p:nvPr/>
        </p:nvSpPr>
        <p:spPr>
          <a:xfrm>
            <a:off x="3704738" y="3330262"/>
            <a:ext cx="2207466" cy="307777"/>
          </a:xfrm>
          <a:prstGeom prst="rect">
            <a:avLst/>
          </a:prstGeom>
          <a:ln>
            <a:solidFill>
              <a:schemeClr val="tx1"/>
            </a:solidFill>
          </a:ln>
        </p:spPr>
        <p:txBody>
          <a:bodyPr wrap="square">
            <a:spAutoFit/>
          </a:bodyPr>
          <a:lstStyle/>
          <a:p>
            <a:r>
              <a:rPr lang="fr-FR" sz="1400" dirty="0">
                <a:solidFill>
                  <a:schemeClr val="bg1"/>
                </a:solidFill>
              </a:rPr>
              <a:t>Terminal pour conteneur</a:t>
            </a:r>
          </a:p>
        </p:txBody>
      </p:sp>
      <p:sp>
        <p:nvSpPr>
          <p:cNvPr id="25" name="Rectangle 24">
            <a:extLst>
              <a:ext uri="{FF2B5EF4-FFF2-40B4-BE49-F238E27FC236}">
                <a16:creationId xmlns:a16="http://schemas.microsoft.com/office/drawing/2014/main" id="{E93986F5-1596-4E97-B527-D0F011D6DAAA}"/>
              </a:ext>
            </a:extLst>
          </p:cNvPr>
          <p:cNvSpPr/>
          <p:nvPr/>
        </p:nvSpPr>
        <p:spPr>
          <a:xfrm>
            <a:off x="1395884" y="3304506"/>
            <a:ext cx="1991799" cy="307777"/>
          </a:xfrm>
          <a:prstGeom prst="rect">
            <a:avLst/>
          </a:prstGeom>
          <a:ln>
            <a:solidFill>
              <a:schemeClr val="tx1"/>
            </a:solidFill>
          </a:ln>
        </p:spPr>
        <p:txBody>
          <a:bodyPr wrap="square">
            <a:spAutoFit/>
          </a:bodyPr>
          <a:lstStyle/>
          <a:p>
            <a:pPr algn="ctr"/>
            <a:r>
              <a:rPr lang="fr-FR" sz="1400" dirty="0">
                <a:solidFill>
                  <a:schemeClr val="bg1"/>
                </a:solidFill>
              </a:rPr>
              <a:t>Terminal chimiquier</a:t>
            </a:r>
          </a:p>
        </p:txBody>
      </p:sp>
      <p:sp>
        <p:nvSpPr>
          <p:cNvPr id="26" name="Rectangle 25">
            <a:extLst>
              <a:ext uri="{FF2B5EF4-FFF2-40B4-BE49-F238E27FC236}">
                <a16:creationId xmlns:a16="http://schemas.microsoft.com/office/drawing/2014/main" id="{D60C5015-B035-41BA-BD4F-F6EA521D15B6}"/>
              </a:ext>
            </a:extLst>
          </p:cNvPr>
          <p:cNvSpPr/>
          <p:nvPr/>
        </p:nvSpPr>
        <p:spPr>
          <a:xfrm>
            <a:off x="1335149" y="4783269"/>
            <a:ext cx="2027208" cy="307777"/>
          </a:xfrm>
          <a:prstGeom prst="rect">
            <a:avLst/>
          </a:prstGeom>
          <a:ln>
            <a:solidFill>
              <a:schemeClr val="tx1"/>
            </a:solidFill>
          </a:ln>
        </p:spPr>
        <p:txBody>
          <a:bodyPr wrap="square">
            <a:spAutoFit/>
          </a:bodyPr>
          <a:lstStyle/>
          <a:p>
            <a:pPr algn="ctr"/>
            <a:r>
              <a:rPr lang="fr-FR" sz="1400" dirty="0">
                <a:solidFill>
                  <a:schemeClr val="bg1"/>
                </a:solidFill>
              </a:rPr>
              <a:t>Image Nuageuse</a:t>
            </a:r>
          </a:p>
        </p:txBody>
      </p:sp>
      <p:sp>
        <p:nvSpPr>
          <p:cNvPr id="27" name="Ellipse 26">
            <a:extLst>
              <a:ext uri="{FF2B5EF4-FFF2-40B4-BE49-F238E27FC236}">
                <a16:creationId xmlns:a16="http://schemas.microsoft.com/office/drawing/2014/main" id="{DB11DDE5-6858-4967-B5C7-1F807E293606}"/>
              </a:ext>
            </a:extLst>
          </p:cNvPr>
          <p:cNvSpPr/>
          <p:nvPr/>
        </p:nvSpPr>
        <p:spPr>
          <a:xfrm rot="619003">
            <a:off x="4886293" y="5420352"/>
            <a:ext cx="985711" cy="697768"/>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28" name="Ellipse 27">
            <a:extLst>
              <a:ext uri="{FF2B5EF4-FFF2-40B4-BE49-F238E27FC236}">
                <a16:creationId xmlns:a16="http://schemas.microsoft.com/office/drawing/2014/main" id="{5A022637-E4BB-4B8A-AFE0-E749DCC220A9}"/>
              </a:ext>
            </a:extLst>
          </p:cNvPr>
          <p:cNvSpPr/>
          <p:nvPr/>
        </p:nvSpPr>
        <p:spPr>
          <a:xfrm rot="619003">
            <a:off x="9801840" y="4142085"/>
            <a:ext cx="985711" cy="697768"/>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Tree>
    <p:extLst>
      <p:ext uri="{BB962C8B-B14F-4D97-AF65-F5344CB8AC3E}">
        <p14:creationId xmlns:p14="http://schemas.microsoft.com/office/powerpoint/2010/main" val="2550876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54"/>
          <p:cNvPicPr preferRelativeResize="0"/>
          <p:nvPr/>
        </p:nvPicPr>
        <p:blipFill rotWithShape="1">
          <a:blip r:embed="rId3">
            <a:alphaModFix/>
          </a:blip>
          <a:srcRect l="8203" t="2029" b="50998"/>
          <a:stretch/>
        </p:blipFill>
        <p:spPr>
          <a:xfrm>
            <a:off x="0" y="-7804"/>
            <a:ext cx="12193906" cy="807022"/>
          </a:xfrm>
          <a:prstGeom prst="rect">
            <a:avLst/>
          </a:prstGeom>
          <a:noFill/>
          <a:ln>
            <a:noFill/>
          </a:ln>
        </p:spPr>
      </p:pic>
      <p:sp>
        <p:nvSpPr>
          <p:cNvPr id="270" name="Google Shape;270;p54"/>
          <p:cNvSpPr/>
          <p:nvPr/>
        </p:nvSpPr>
        <p:spPr>
          <a:xfrm>
            <a:off x="0" y="-2646"/>
            <a:ext cx="12192000" cy="796706"/>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71" name="Google Shape;271;p54"/>
          <p:cNvSpPr txBox="1"/>
          <p:nvPr/>
        </p:nvSpPr>
        <p:spPr>
          <a:xfrm>
            <a:off x="6464079" y="6333437"/>
            <a:ext cx="103105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Avril 2025</a:t>
            </a:r>
            <a:endParaRPr sz="1400" b="1" i="1" u="none" strike="noStrike" cap="none">
              <a:solidFill>
                <a:schemeClr val="lt1"/>
              </a:solidFill>
              <a:latin typeface="Arial"/>
              <a:ea typeface="Arial"/>
              <a:cs typeface="Arial"/>
              <a:sym typeface="Arial"/>
            </a:endParaRPr>
          </a:p>
        </p:txBody>
      </p:sp>
      <p:sp>
        <p:nvSpPr>
          <p:cNvPr id="272" name="Google Shape;272;p54"/>
          <p:cNvSpPr txBox="1"/>
          <p:nvPr/>
        </p:nvSpPr>
        <p:spPr>
          <a:xfrm>
            <a:off x="9276480" y="6316931"/>
            <a:ext cx="99899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Juin 2025</a:t>
            </a:r>
            <a:endParaRPr sz="1400" b="1" i="1" u="none" strike="noStrike" cap="none">
              <a:solidFill>
                <a:schemeClr val="lt1"/>
              </a:solidFill>
              <a:latin typeface="Arial"/>
              <a:ea typeface="Arial"/>
              <a:cs typeface="Arial"/>
              <a:sym typeface="Arial"/>
            </a:endParaRPr>
          </a:p>
        </p:txBody>
      </p:sp>
      <p:sp>
        <p:nvSpPr>
          <p:cNvPr id="273" name="Google Shape;273;p54"/>
          <p:cNvSpPr/>
          <p:nvPr/>
        </p:nvSpPr>
        <p:spPr>
          <a:xfrm>
            <a:off x="0" y="-52547"/>
            <a:ext cx="12192000" cy="851766"/>
          </a:xfrm>
          <a:prstGeom prst="roundRect">
            <a:avLst>
              <a:gd name="adj" fmla="val 16667"/>
            </a:avLst>
          </a:prstGeom>
          <a:solidFill>
            <a:srgbClr val="009900">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2800" b="1" i="0" u="none" strike="noStrike" cap="none">
                <a:solidFill>
                  <a:schemeClr val="lt1"/>
                </a:solidFill>
                <a:latin typeface="Arial"/>
                <a:ea typeface="Arial"/>
                <a:cs typeface="Arial"/>
                <a:sym typeface="Arial"/>
              </a:rPr>
              <a:t>IV. </a:t>
            </a:r>
            <a:r>
              <a:rPr lang="fr-FR" sz="2800" b="0" i="0" u="none" strike="noStrike" cap="none">
                <a:solidFill>
                  <a:schemeClr val="lt1"/>
                </a:solidFill>
                <a:latin typeface="Arial Black"/>
                <a:ea typeface="Arial Black"/>
                <a:cs typeface="Arial Black"/>
                <a:sym typeface="Arial Black"/>
              </a:rPr>
              <a:t>Produits et services</a:t>
            </a:r>
            <a:endParaRPr sz="28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274" name="Google Shape;274;p54"/>
          <p:cNvPicPr preferRelativeResize="0"/>
          <p:nvPr/>
        </p:nvPicPr>
        <p:blipFill rotWithShape="1">
          <a:blip r:embed="rId4">
            <a:alphaModFix/>
          </a:blip>
          <a:srcRect/>
          <a:stretch/>
        </p:blipFill>
        <p:spPr>
          <a:xfrm>
            <a:off x="3029112" y="2016024"/>
            <a:ext cx="3066888" cy="3115714"/>
          </a:xfrm>
          <a:prstGeom prst="rect">
            <a:avLst/>
          </a:prstGeom>
          <a:noFill/>
          <a:ln>
            <a:noFill/>
          </a:ln>
        </p:spPr>
      </p:pic>
      <p:sp>
        <p:nvSpPr>
          <p:cNvPr id="275" name="Google Shape;275;p54"/>
          <p:cNvSpPr txBox="1"/>
          <p:nvPr/>
        </p:nvSpPr>
        <p:spPr>
          <a:xfrm>
            <a:off x="6356612" y="977152"/>
            <a:ext cx="376577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Prédiction des hauteurs de la canopée par IA</a:t>
            </a:r>
            <a:endParaRPr/>
          </a:p>
        </p:txBody>
      </p:sp>
      <p:pic>
        <p:nvPicPr>
          <p:cNvPr id="276" name="Google Shape;276;p54"/>
          <p:cNvPicPr preferRelativeResize="0"/>
          <p:nvPr/>
        </p:nvPicPr>
        <p:blipFill rotWithShape="1">
          <a:blip r:embed="rId5">
            <a:alphaModFix/>
          </a:blip>
          <a:srcRect t="16895"/>
          <a:stretch/>
        </p:blipFill>
        <p:spPr>
          <a:xfrm>
            <a:off x="6057117" y="1328557"/>
            <a:ext cx="6091086" cy="2056654"/>
          </a:xfrm>
          <a:prstGeom prst="rect">
            <a:avLst/>
          </a:prstGeom>
          <a:noFill/>
          <a:ln>
            <a:noFill/>
          </a:ln>
        </p:spPr>
      </p:pic>
      <p:pic>
        <p:nvPicPr>
          <p:cNvPr id="277" name="Google Shape;277;p54"/>
          <p:cNvPicPr preferRelativeResize="0"/>
          <p:nvPr/>
        </p:nvPicPr>
        <p:blipFill rotWithShape="1">
          <a:blip r:embed="rId6">
            <a:alphaModFix/>
          </a:blip>
          <a:srcRect/>
          <a:stretch/>
        </p:blipFill>
        <p:spPr>
          <a:xfrm>
            <a:off x="6760029" y="3455416"/>
            <a:ext cx="5289088" cy="3115714"/>
          </a:xfrm>
          <a:prstGeom prst="rect">
            <a:avLst/>
          </a:prstGeom>
          <a:noFill/>
          <a:ln>
            <a:noFill/>
          </a:ln>
        </p:spPr>
      </p:pic>
      <p:sp>
        <p:nvSpPr>
          <p:cNvPr id="278" name="Google Shape;278;p54"/>
          <p:cNvSpPr txBox="1"/>
          <p:nvPr/>
        </p:nvSpPr>
        <p:spPr>
          <a:xfrm>
            <a:off x="130904" y="836466"/>
            <a:ext cx="5965096"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FR" sz="2400" b="1" i="0" u="none" strike="noStrike" cap="none">
                <a:solidFill>
                  <a:srgbClr val="000000"/>
                </a:solidFill>
                <a:latin typeface="Arial"/>
                <a:ea typeface="Arial"/>
                <a:cs typeface="Arial"/>
                <a:sym typeface="Arial"/>
              </a:rPr>
              <a:t>Cartographie de la biomasse forestière </a:t>
            </a:r>
            <a:endParaRPr/>
          </a:p>
          <a:p>
            <a:pPr marL="0" marR="0" lvl="0" indent="0" algn="ctr" rtl="0">
              <a:lnSpc>
                <a:spcPct val="100000"/>
              </a:lnSpc>
              <a:spcBef>
                <a:spcPts val="0"/>
              </a:spcBef>
              <a:spcAft>
                <a:spcPts val="0"/>
              </a:spcAft>
              <a:buNone/>
            </a:pPr>
            <a:r>
              <a:rPr lang="fr-FR" sz="2400" b="1" i="0" u="none" strike="noStrike" cap="none">
                <a:solidFill>
                  <a:srgbClr val="000000"/>
                </a:solidFill>
                <a:latin typeface="Arial"/>
                <a:ea typeface="Arial"/>
                <a:cs typeface="Arial"/>
                <a:sym typeface="Arial"/>
              </a:rPr>
              <a:t>et bilan carbone</a:t>
            </a:r>
            <a:endParaRPr/>
          </a:p>
        </p:txBody>
      </p:sp>
      <p:sp>
        <p:nvSpPr>
          <p:cNvPr id="279" name="Google Shape;279;p54"/>
          <p:cNvSpPr txBox="1"/>
          <p:nvPr/>
        </p:nvSpPr>
        <p:spPr>
          <a:xfrm>
            <a:off x="3240782" y="5635764"/>
            <a:ext cx="3035836" cy="116955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Lancement du satellite BIOMASS en 2023 pour mesurer la biomasse et la hauteur des arbres</a:t>
            </a:r>
            <a:endParaRPr/>
          </a:p>
          <a:p>
            <a:pPr marL="0" marR="0" lvl="0" indent="0" algn="ctr"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 </a:t>
            </a:r>
            <a:endParaRPr/>
          </a:p>
        </p:txBody>
      </p:sp>
      <p:sp>
        <p:nvSpPr>
          <p:cNvPr id="280" name="Google Shape;280;p54"/>
          <p:cNvSpPr txBox="1"/>
          <p:nvPr/>
        </p:nvSpPr>
        <p:spPr>
          <a:xfrm>
            <a:off x="22452" y="3573881"/>
            <a:ext cx="3509642" cy="203132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fr-FR" sz="1800" b="0" i="0" u="none" strike="noStrike" cap="none">
                <a:solidFill>
                  <a:srgbClr val="333333"/>
                </a:solidFill>
                <a:latin typeface="Roboto"/>
                <a:ea typeface="Roboto"/>
                <a:cs typeface="Roboto"/>
                <a:sym typeface="Roboto"/>
              </a:rPr>
              <a:t>La biomasse désigne l’ensemble des </a:t>
            </a:r>
            <a:r>
              <a:rPr lang="fr-FR" sz="1800" b="1" i="0" u="none" strike="noStrike" cap="none">
                <a:solidFill>
                  <a:srgbClr val="333333"/>
                </a:solidFill>
                <a:latin typeface="Roboto"/>
                <a:ea typeface="Roboto"/>
                <a:cs typeface="Roboto"/>
                <a:sym typeface="Roboto"/>
              </a:rPr>
              <a:t>matières organiques</a:t>
            </a:r>
            <a:r>
              <a:rPr lang="fr-FR" sz="1800" b="0" i="0" u="none" strike="noStrike" cap="none">
                <a:solidFill>
                  <a:srgbClr val="333333"/>
                </a:solidFill>
                <a:latin typeface="Roboto"/>
                <a:ea typeface="Roboto"/>
                <a:cs typeface="Roboto"/>
                <a:sym typeface="Roboto"/>
              </a:rPr>
              <a:t> pouvant se transformer en énergie. Elle est une réserve d'énergie considérable née de l’action du soleil grâce à la photosynthèse. </a:t>
            </a:r>
            <a:endParaRPr sz="1800" b="1" i="0" u="none" strike="noStrike" cap="none">
              <a:solidFill>
                <a:srgbClr val="000000"/>
              </a:solidFill>
              <a:latin typeface="Arial"/>
              <a:ea typeface="Arial"/>
              <a:cs typeface="Arial"/>
              <a:sym typeface="Arial"/>
            </a:endParaRPr>
          </a:p>
        </p:txBody>
      </p:sp>
      <p:sp>
        <p:nvSpPr>
          <p:cNvPr id="15" name="ZoneTexte 14">
            <a:extLst>
              <a:ext uri="{FF2B5EF4-FFF2-40B4-BE49-F238E27FC236}">
                <a16:creationId xmlns:a16="http://schemas.microsoft.com/office/drawing/2014/main" id="{F40737E8-602C-4291-89A9-E5354688CB2D}"/>
              </a:ext>
            </a:extLst>
          </p:cNvPr>
          <p:cNvSpPr txBox="1"/>
          <p:nvPr/>
        </p:nvSpPr>
        <p:spPr>
          <a:xfrm>
            <a:off x="3030231" y="3228982"/>
            <a:ext cx="6109668" cy="307777"/>
          </a:xfrm>
          <a:prstGeom prst="rect">
            <a:avLst/>
          </a:prstGeom>
          <a:noFill/>
        </p:spPr>
        <p:txBody>
          <a:bodyPr wrap="square">
            <a:spAutoFit/>
          </a:bodyPr>
          <a:lstStyle/>
          <a:p>
            <a:r>
              <a:rPr lang="fr-FR" b="1" i="1" dirty="0">
                <a:solidFill>
                  <a:schemeClr val="accent1">
                    <a:lumMod val="75000"/>
                  </a:schemeClr>
                </a:solidFill>
              </a:rPr>
              <a:t>SIG</a:t>
            </a:r>
            <a:endParaRPr lang="LID4096" dirty="0"/>
          </a:p>
        </p:txBody>
      </p:sp>
      <p:sp>
        <p:nvSpPr>
          <p:cNvPr id="17" name="ZoneTexte 16">
            <a:extLst>
              <a:ext uri="{FF2B5EF4-FFF2-40B4-BE49-F238E27FC236}">
                <a16:creationId xmlns:a16="http://schemas.microsoft.com/office/drawing/2014/main" id="{DCB8FD10-6012-4D9D-A6EA-D6E10ED678C6}"/>
              </a:ext>
            </a:extLst>
          </p:cNvPr>
          <p:cNvSpPr txBox="1"/>
          <p:nvPr/>
        </p:nvSpPr>
        <p:spPr>
          <a:xfrm>
            <a:off x="3030231" y="3228982"/>
            <a:ext cx="6109668" cy="307777"/>
          </a:xfrm>
          <a:prstGeom prst="rect">
            <a:avLst/>
          </a:prstGeom>
          <a:noFill/>
        </p:spPr>
        <p:txBody>
          <a:bodyPr wrap="square">
            <a:spAutoFit/>
          </a:bodyPr>
          <a:lstStyle/>
          <a:p>
            <a:r>
              <a:rPr lang="fr-FR" b="1" i="1" dirty="0">
                <a:solidFill>
                  <a:schemeClr val="accent1">
                    <a:lumMod val="75000"/>
                  </a:schemeClr>
                </a:solidFill>
              </a:rPr>
              <a:t>SIG</a:t>
            </a:r>
            <a:endParaRPr lang="LID4096"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54"/>
          <p:cNvPicPr preferRelativeResize="0"/>
          <p:nvPr/>
        </p:nvPicPr>
        <p:blipFill rotWithShape="1">
          <a:blip r:embed="rId3">
            <a:alphaModFix/>
          </a:blip>
          <a:srcRect l="8203" t="2029" b="50998"/>
          <a:stretch/>
        </p:blipFill>
        <p:spPr>
          <a:xfrm>
            <a:off x="0" y="-7804"/>
            <a:ext cx="12193906" cy="807022"/>
          </a:xfrm>
          <a:prstGeom prst="rect">
            <a:avLst/>
          </a:prstGeom>
          <a:noFill/>
          <a:ln>
            <a:noFill/>
          </a:ln>
        </p:spPr>
      </p:pic>
      <p:sp>
        <p:nvSpPr>
          <p:cNvPr id="270" name="Google Shape;270;p54"/>
          <p:cNvSpPr/>
          <p:nvPr/>
        </p:nvSpPr>
        <p:spPr>
          <a:xfrm>
            <a:off x="0" y="-2646"/>
            <a:ext cx="12192000" cy="796706"/>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71" name="Google Shape;271;p54"/>
          <p:cNvSpPr txBox="1"/>
          <p:nvPr/>
        </p:nvSpPr>
        <p:spPr>
          <a:xfrm>
            <a:off x="6464079" y="6333437"/>
            <a:ext cx="103105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Avril 2025</a:t>
            </a:r>
            <a:endParaRPr sz="1400" b="1" i="1" u="none" strike="noStrike" cap="none">
              <a:solidFill>
                <a:schemeClr val="lt1"/>
              </a:solidFill>
              <a:latin typeface="Arial"/>
              <a:ea typeface="Arial"/>
              <a:cs typeface="Arial"/>
              <a:sym typeface="Arial"/>
            </a:endParaRPr>
          </a:p>
        </p:txBody>
      </p:sp>
      <p:sp>
        <p:nvSpPr>
          <p:cNvPr id="272" name="Google Shape;272;p54"/>
          <p:cNvSpPr txBox="1"/>
          <p:nvPr/>
        </p:nvSpPr>
        <p:spPr>
          <a:xfrm>
            <a:off x="9276480" y="6316931"/>
            <a:ext cx="99899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Juin 2025</a:t>
            </a:r>
            <a:endParaRPr sz="1400" b="1" i="1" u="none" strike="noStrike" cap="none">
              <a:solidFill>
                <a:schemeClr val="lt1"/>
              </a:solidFill>
              <a:latin typeface="Arial"/>
              <a:ea typeface="Arial"/>
              <a:cs typeface="Arial"/>
              <a:sym typeface="Arial"/>
            </a:endParaRPr>
          </a:p>
        </p:txBody>
      </p:sp>
      <p:sp>
        <p:nvSpPr>
          <p:cNvPr id="273" name="Google Shape;273;p54"/>
          <p:cNvSpPr/>
          <p:nvPr/>
        </p:nvSpPr>
        <p:spPr>
          <a:xfrm>
            <a:off x="0" y="-52547"/>
            <a:ext cx="12192000" cy="851766"/>
          </a:xfrm>
          <a:prstGeom prst="roundRect">
            <a:avLst>
              <a:gd name="adj" fmla="val 16667"/>
            </a:avLst>
          </a:prstGeom>
          <a:solidFill>
            <a:srgbClr val="009900">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2800" b="1" i="0" u="none" strike="noStrike" cap="none" dirty="0">
                <a:solidFill>
                  <a:schemeClr val="lt1"/>
                </a:solidFill>
                <a:latin typeface="Arial"/>
                <a:ea typeface="Arial"/>
                <a:cs typeface="Arial"/>
                <a:sym typeface="Arial"/>
              </a:rPr>
              <a:t>V. </a:t>
            </a:r>
            <a:r>
              <a:rPr lang="fr-FR" sz="2800" dirty="0">
                <a:solidFill>
                  <a:schemeClr val="lt1"/>
                </a:solidFill>
                <a:latin typeface="Arial Black"/>
                <a:sym typeface="Arial Black"/>
              </a:rPr>
              <a:t>Quelques collaborations </a:t>
            </a:r>
            <a:endParaRPr sz="2800" b="1" i="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1800" b="0" i="0" u="none" strike="noStrike" cap="none" dirty="0">
              <a:solidFill>
                <a:schemeClr val="lt1"/>
              </a:solidFill>
              <a:latin typeface="Arial"/>
              <a:ea typeface="Arial"/>
              <a:cs typeface="Arial"/>
              <a:sym typeface="Arial"/>
            </a:endParaRPr>
          </a:p>
        </p:txBody>
      </p:sp>
      <p:pic>
        <p:nvPicPr>
          <p:cNvPr id="10" name="image3.png">
            <a:extLst>
              <a:ext uri="{FF2B5EF4-FFF2-40B4-BE49-F238E27FC236}">
                <a16:creationId xmlns:a16="http://schemas.microsoft.com/office/drawing/2014/main" id="{B1F236B2-AE7C-4607-A429-1F62F13229D2}"/>
              </a:ext>
            </a:extLst>
          </p:cNvPr>
          <p:cNvPicPr/>
          <p:nvPr/>
        </p:nvPicPr>
        <p:blipFill>
          <a:blip r:embed="rId4"/>
          <a:srcRect/>
          <a:stretch>
            <a:fillRect/>
          </a:stretch>
        </p:blipFill>
        <p:spPr>
          <a:xfrm>
            <a:off x="246027" y="1654529"/>
            <a:ext cx="1013822" cy="1613528"/>
          </a:xfrm>
          <a:prstGeom prst="rect">
            <a:avLst/>
          </a:prstGeom>
          <a:ln/>
        </p:spPr>
      </p:pic>
      <p:pic>
        <p:nvPicPr>
          <p:cNvPr id="11" name="image1.jpg" descr="Logos - Convention internationale pour la protection des végétaux">
            <a:extLst>
              <a:ext uri="{FF2B5EF4-FFF2-40B4-BE49-F238E27FC236}">
                <a16:creationId xmlns:a16="http://schemas.microsoft.com/office/drawing/2014/main" id="{FF95B9A1-690E-4310-BA7D-D29E43B41F4E}"/>
              </a:ext>
            </a:extLst>
          </p:cNvPr>
          <p:cNvPicPr/>
          <p:nvPr/>
        </p:nvPicPr>
        <p:blipFill>
          <a:blip r:embed="rId5"/>
          <a:srcRect/>
          <a:stretch>
            <a:fillRect/>
          </a:stretch>
        </p:blipFill>
        <p:spPr>
          <a:xfrm>
            <a:off x="90210" y="878656"/>
            <a:ext cx="2891578" cy="770268"/>
          </a:xfrm>
          <a:prstGeom prst="rect">
            <a:avLst/>
          </a:prstGeom>
          <a:ln/>
        </p:spPr>
      </p:pic>
      <p:pic>
        <p:nvPicPr>
          <p:cNvPr id="3" name="Image 2">
            <a:extLst>
              <a:ext uri="{FF2B5EF4-FFF2-40B4-BE49-F238E27FC236}">
                <a16:creationId xmlns:a16="http://schemas.microsoft.com/office/drawing/2014/main" id="{54B7C7AB-9185-4538-A118-9A1C82648EE9}"/>
              </a:ext>
            </a:extLst>
          </p:cNvPr>
          <p:cNvPicPr>
            <a:picLocks noChangeAspect="1"/>
          </p:cNvPicPr>
          <p:nvPr/>
        </p:nvPicPr>
        <p:blipFill>
          <a:blip r:embed="rId6"/>
          <a:stretch>
            <a:fillRect/>
          </a:stretch>
        </p:blipFill>
        <p:spPr>
          <a:xfrm>
            <a:off x="6623706" y="4338408"/>
            <a:ext cx="4796162" cy="2491212"/>
          </a:xfrm>
          <a:prstGeom prst="rect">
            <a:avLst/>
          </a:prstGeom>
        </p:spPr>
      </p:pic>
      <p:pic>
        <p:nvPicPr>
          <p:cNvPr id="5" name="Image 4">
            <a:extLst>
              <a:ext uri="{FF2B5EF4-FFF2-40B4-BE49-F238E27FC236}">
                <a16:creationId xmlns:a16="http://schemas.microsoft.com/office/drawing/2014/main" id="{99B8CAD4-6EDF-4F1D-9C64-8FD320C26B2F}"/>
              </a:ext>
            </a:extLst>
          </p:cNvPr>
          <p:cNvPicPr>
            <a:picLocks noChangeAspect="1"/>
          </p:cNvPicPr>
          <p:nvPr/>
        </p:nvPicPr>
        <p:blipFill>
          <a:blip r:embed="rId7"/>
          <a:stretch>
            <a:fillRect/>
          </a:stretch>
        </p:blipFill>
        <p:spPr>
          <a:xfrm>
            <a:off x="7214750" y="794060"/>
            <a:ext cx="4887040" cy="3544348"/>
          </a:xfrm>
          <a:prstGeom prst="rect">
            <a:avLst/>
          </a:prstGeom>
        </p:spPr>
      </p:pic>
      <p:pic>
        <p:nvPicPr>
          <p:cNvPr id="7" name="Image 6">
            <a:extLst>
              <a:ext uri="{FF2B5EF4-FFF2-40B4-BE49-F238E27FC236}">
                <a16:creationId xmlns:a16="http://schemas.microsoft.com/office/drawing/2014/main" id="{6014AB20-30AE-4FFE-95C1-12D3CAB4662D}"/>
              </a:ext>
            </a:extLst>
          </p:cNvPr>
          <p:cNvPicPr>
            <a:picLocks noChangeAspect="1"/>
          </p:cNvPicPr>
          <p:nvPr/>
        </p:nvPicPr>
        <p:blipFill>
          <a:blip r:embed="rId8"/>
          <a:stretch>
            <a:fillRect/>
          </a:stretch>
        </p:blipFill>
        <p:spPr>
          <a:xfrm>
            <a:off x="3047383" y="878656"/>
            <a:ext cx="4198854" cy="2823914"/>
          </a:xfrm>
          <a:prstGeom prst="rect">
            <a:avLst/>
          </a:prstGeom>
        </p:spPr>
      </p:pic>
      <p:sp>
        <p:nvSpPr>
          <p:cNvPr id="8" name="ZoneTexte 7">
            <a:extLst>
              <a:ext uri="{FF2B5EF4-FFF2-40B4-BE49-F238E27FC236}">
                <a16:creationId xmlns:a16="http://schemas.microsoft.com/office/drawing/2014/main" id="{9E95B41F-AB54-41EA-910B-C60F5CB54DBB}"/>
              </a:ext>
            </a:extLst>
          </p:cNvPr>
          <p:cNvSpPr txBox="1"/>
          <p:nvPr/>
        </p:nvSpPr>
        <p:spPr>
          <a:xfrm>
            <a:off x="387292" y="4597391"/>
            <a:ext cx="5883479" cy="1384995"/>
          </a:xfrm>
          <a:prstGeom prst="rect">
            <a:avLst/>
          </a:prstGeom>
          <a:noFill/>
        </p:spPr>
        <p:txBody>
          <a:bodyPr wrap="square" rtlCol="0">
            <a:spAutoFit/>
          </a:bodyPr>
          <a:lstStyle/>
          <a:p>
            <a:pPr marL="285750" indent="-285750">
              <a:buFont typeface="Wingdings" panose="05000000000000000000" pitchFamily="2" charset="2"/>
              <a:buChar char="§"/>
            </a:pPr>
            <a:r>
              <a:rPr lang="fr-FR" dirty="0"/>
              <a:t>Plus de 6 251 points validés</a:t>
            </a:r>
          </a:p>
          <a:p>
            <a:pPr marL="285750" indent="-285750">
              <a:buFont typeface="Wingdings" panose="05000000000000000000" pitchFamily="2" charset="2"/>
              <a:buChar char="§"/>
            </a:pPr>
            <a:r>
              <a:rPr lang="fr-FR" dirty="0"/>
              <a:t>les principaux moteurs de perte de forêts sont l’exploitation forestière, l’</a:t>
            </a:r>
            <a:r>
              <a:rPr lang="fr-FR" dirty="0" err="1"/>
              <a:t>agroindustrie</a:t>
            </a:r>
            <a:r>
              <a:rPr lang="fr-FR" dirty="0"/>
              <a:t>, le bâti et les mines</a:t>
            </a:r>
          </a:p>
          <a:p>
            <a:pPr marL="285750" indent="-285750">
              <a:buFont typeface="Wingdings" panose="05000000000000000000" pitchFamily="2" charset="2"/>
              <a:buChar char="§"/>
            </a:pPr>
            <a:r>
              <a:rPr lang="fr-FR" dirty="0"/>
              <a:t>Résultats  différents de ceux  l’AGEOS</a:t>
            </a:r>
          </a:p>
          <a:p>
            <a:pPr marL="285750" indent="-285750">
              <a:buFont typeface="Wingdings" panose="05000000000000000000" pitchFamily="2" charset="2"/>
              <a:buChar char="§"/>
            </a:pPr>
            <a:r>
              <a:rPr lang="fr-FR" dirty="0"/>
              <a:t>La méthodologie de l’AGEOS ne prenait pas en compte la caractérisation de l’agriculture vivrière   </a:t>
            </a:r>
            <a:endParaRPr lang="LID4096" dirty="0"/>
          </a:p>
        </p:txBody>
      </p:sp>
    </p:spTree>
    <p:extLst>
      <p:ext uri="{BB962C8B-B14F-4D97-AF65-F5344CB8AC3E}">
        <p14:creationId xmlns:p14="http://schemas.microsoft.com/office/powerpoint/2010/main" val="57232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54"/>
          <p:cNvPicPr preferRelativeResize="0"/>
          <p:nvPr/>
        </p:nvPicPr>
        <p:blipFill rotWithShape="1">
          <a:blip r:embed="rId3">
            <a:alphaModFix/>
          </a:blip>
          <a:srcRect l="8203" t="2029" b="50998"/>
          <a:stretch/>
        </p:blipFill>
        <p:spPr>
          <a:xfrm>
            <a:off x="0" y="-7804"/>
            <a:ext cx="12193906" cy="807022"/>
          </a:xfrm>
          <a:prstGeom prst="rect">
            <a:avLst/>
          </a:prstGeom>
          <a:noFill/>
          <a:ln>
            <a:noFill/>
          </a:ln>
        </p:spPr>
      </p:pic>
      <p:sp>
        <p:nvSpPr>
          <p:cNvPr id="270" name="Google Shape;270;p54"/>
          <p:cNvSpPr/>
          <p:nvPr/>
        </p:nvSpPr>
        <p:spPr>
          <a:xfrm>
            <a:off x="0" y="-2646"/>
            <a:ext cx="12192000" cy="796706"/>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71" name="Google Shape;271;p54"/>
          <p:cNvSpPr txBox="1"/>
          <p:nvPr/>
        </p:nvSpPr>
        <p:spPr>
          <a:xfrm>
            <a:off x="6464079" y="6333437"/>
            <a:ext cx="103105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Avril 2025</a:t>
            </a:r>
            <a:endParaRPr sz="1400" b="1" i="1" u="none" strike="noStrike" cap="none">
              <a:solidFill>
                <a:schemeClr val="lt1"/>
              </a:solidFill>
              <a:latin typeface="Arial"/>
              <a:ea typeface="Arial"/>
              <a:cs typeface="Arial"/>
              <a:sym typeface="Arial"/>
            </a:endParaRPr>
          </a:p>
        </p:txBody>
      </p:sp>
      <p:sp>
        <p:nvSpPr>
          <p:cNvPr id="272" name="Google Shape;272;p54"/>
          <p:cNvSpPr txBox="1"/>
          <p:nvPr/>
        </p:nvSpPr>
        <p:spPr>
          <a:xfrm>
            <a:off x="9276480" y="6316931"/>
            <a:ext cx="99899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Juin 2025</a:t>
            </a:r>
            <a:endParaRPr sz="1400" b="1" i="1" u="none" strike="noStrike" cap="none">
              <a:solidFill>
                <a:schemeClr val="lt1"/>
              </a:solidFill>
              <a:latin typeface="Arial"/>
              <a:ea typeface="Arial"/>
              <a:cs typeface="Arial"/>
              <a:sym typeface="Arial"/>
            </a:endParaRPr>
          </a:p>
        </p:txBody>
      </p:sp>
      <p:sp>
        <p:nvSpPr>
          <p:cNvPr id="273" name="Google Shape;273;p54"/>
          <p:cNvSpPr/>
          <p:nvPr/>
        </p:nvSpPr>
        <p:spPr>
          <a:xfrm>
            <a:off x="0" y="-52547"/>
            <a:ext cx="12192000" cy="851766"/>
          </a:xfrm>
          <a:prstGeom prst="roundRect">
            <a:avLst>
              <a:gd name="adj" fmla="val 16667"/>
            </a:avLst>
          </a:prstGeom>
          <a:solidFill>
            <a:srgbClr val="009900">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2800" b="1" i="0" u="none" strike="noStrike" cap="none" dirty="0">
                <a:solidFill>
                  <a:schemeClr val="lt1"/>
                </a:solidFill>
                <a:latin typeface="Arial"/>
                <a:ea typeface="Arial"/>
                <a:cs typeface="Arial"/>
                <a:sym typeface="Arial"/>
              </a:rPr>
              <a:t>V. </a:t>
            </a:r>
            <a:r>
              <a:rPr lang="fr-FR" sz="2800" dirty="0">
                <a:solidFill>
                  <a:schemeClr val="lt1"/>
                </a:solidFill>
                <a:latin typeface="Arial Black"/>
                <a:sym typeface="Arial Black"/>
              </a:rPr>
              <a:t>Quelques collaborations </a:t>
            </a:r>
            <a:endParaRPr sz="2800" b="1" i="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1800" b="0" i="0" u="none" strike="noStrike" cap="none" dirty="0">
              <a:solidFill>
                <a:schemeClr val="lt1"/>
              </a:solidFill>
              <a:latin typeface="Arial"/>
              <a:ea typeface="Arial"/>
              <a:cs typeface="Arial"/>
              <a:sym typeface="Arial"/>
            </a:endParaRPr>
          </a:p>
        </p:txBody>
      </p:sp>
      <p:graphicFrame>
        <p:nvGraphicFramePr>
          <p:cNvPr id="13" name="Google Shape;114;p6">
            <a:extLst>
              <a:ext uri="{FF2B5EF4-FFF2-40B4-BE49-F238E27FC236}">
                <a16:creationId xmlns:a16="http://schemas.microsoft.com/office/drawing/2014/main" id="{97668961-5EF0-4CA7-B974-13EE9E5D7B84}"/>
              </a:ext>
            </a:extLst>
          </p:cNvPr>
          <p:cNvGraphicFramePr/>
          <p:nvPr>
            <p:extLst>
              <p:ext uri="{D42A27DB-BD31-4B8C-83A1-F6EECF244321}">
                <p14:modId xmlns:p14="http://schemas.microsoft.com/office/powerpoint/2010/main" val="1508032588"/>
              </p:ext>
            </p:extLst>
          </p:nvPr>
        </p:nvGraphicFramePr>
        <p:xfrm>
          <a:off x="253315" y="2505933"/>
          <a:ext cx="7383243" cy="3062339"/>
        </p:xfrm>
        <a:graphic>
          <a:graphicData uri="http://schemas.openxmlformats.org/drawingml/2006/table">
            <a:tbl>
              <a:tblPr>
                <a:noFill/>
              </a:tblPr>
              <a:tblGrid>
                <a:gridCol w="395259">
                  <a:extLst>
                    <a:ext uri="{9D8B030D-6E8A-4147-A177-3AD203B41FA5}">
                      <a16:colId xmlns:a16="http://schemas.microsoft.com/office/drawing/2014/main" val="20000"/>
                    </a:ext>
                  </a:extLst>
                </a:gridCol>
                <a:gridCol w="1331541">
                  <a:extLst>
                    <a:ext uri="{9D8B030D-6E8A-4147-A177-3AD203B41FA5}">
                      <a16:colId xmlns:a16="http://schemas.microsoft.com/office/drawing/2014/main" val="20001"/>
                    </a:ext>
                  </a:extLst>
                </a:gridCol>
                <a:gridCol w="3337611">
                  <a:extLst>
                    <a:ext uri="{9D8B030D-6E8A-4147-A177-3AD203B41FA5}">
                      <a16:colId xmlns:a16="http://schemas.microsoft.com/office/drawing/2014/main" val="20002"/>
                    </a:ext>
                  </a:extLst>
                </a:gridCol>
                <a:gridCol w="1194549">
                  <a:extLst>
                    <a:ext uri="{9D8B030D-6E8A-4147-A177-3AD203B41FA5}">
                      <a16:colId xmlns:a16="http://schemas.microsoft.com/office/drawing/2014/main" val="20003"/>
                    </a:ext>
                  </a:extLst>
                </a:gridCol>
                <a:gridCol w="1124283">
                  <a:extLst>
                    <a:ext uri="{9D8B030D-6E8A-4147-A177-3AD203B41FA5}">
                      <a16:colId xmlns:a16="http://schemas.microsoft.com/office/drawing/2014/main" val="20004"/>
                    </a:ext>
                  </a:extLst>
                </a:gridCol>
              </a:tblGrid>
              <a:tr h="279641">
                <a:tc>
                  <a:txBody>
                    <a:bodyPr/>
                    <a:lstStyle/>
                    <a:p>
                      <a:pPr marL="0" marR="0" lvl="0" indent="0" algn="l" rtl="0">
                        <a:spcBef>
                          <a:spcPts val="0"/>
                        </a:spcBef>
                        <a:spcAft>
                          <a:spcPts val="0"/>
                        </a:spcAft>
                        <a:buNone/>
                      </a:pPr>
                      <a:endParaRPr sz="1800" b="1" i="0" u="none" strike="noStrike" cap="none" dirty="0">
                        <a:solidFill>
                          <a:schemeClr val="tx1">
                            <a:lumMod val="95000"/>
                            <a:lumOff val="5000"/>
                          </a:schemeClr>
                        </a:solidFill>
                        <a:latin typeface="Calibri"/>
                        <a:ea typeface="Calibri"/>
                        <a:cs typeface="Calibri"/>
                        <a:sym typeface="Calibri"/>
                      </a:endParaRPr>
                    </a:p>
                  </a:txBody>
                  <a:tcPr marL="9525" marR="9525" marT="9525" marB="0" anchor="b">
                    <a:solidFill>
                      <a:srgbClr val="00B050"/>
                    </a:solidFill>
                  </a:tcPr>
                </a:tc>
                <a:tc>
                  <a:txBody>
                    <a:bodyPr/>
                    <a:lstStyle/>
                    <a:p>
                      <a:pPr marL="0" marR="0" lvl="0" indent="0" algn="l" rtl="0">
                        <a:spcBef>
                          <a:spcPts val="0"/>
                        </a:spcBef>
                        <a:spcAft>
                          <a:spcPts val="0"/>
                        </a:spcAft>
                        <a:buNone/>
                      </a:pPr>
                      <a:r>
                        <a:rPr lang="fr-FR" sz="1800" b="1" u="none" strike="noStrike" cap="none">
                          <a:solidFill>
                            <a:schemeClr val="tx1">
                              <a:lumMod val="95000"/>
                              <a:lumOff val="5000"/>
                            </a:schemeClr>
                          </a:solidFill>
                          <a:latin typeface="Calibri"/>
                          <a:ea typeface="Calibri"/>
                          <a:cs typeface="Calibri"/>
                          <a:sym typeface="Calibri"/>
                        </a:rPr>
                        <a:t>Institution</a:t>
                      </a:r>
                      <a:endParaRPr sz="1800" b="1" i="0" u="none" strike="noStrike" cap="none">
                        <a:solidFill>
                          <a:schemeClr val="tx1">
                            <a:lumMod val="95000"/>
                            <a:lumOff val="5000"/>
                          </a:schemeClr>
                        </a:solidFill>
                        <a:latin typeface="Calibri"/>
                        <a:ea typeface="Calibri"/>
                        <a:cs typeface="Calibri"/>
                        <a:sym typeface="Calibri"/>
                      </a:endParaRPr>
                    </a:p>
                  </a:txBody>
                  <a:tcPr marL="9525" marR="9525" marT="9525" marB="0" anchor="b">
                    <a:solidFill>
                      <a:srgbClr val="00B050"/>
                    </a:solidFill>
                  </a:tcPr>
                </a:tc>
                <a:tc>
                  <a:txBody>
                    <a:bodyPr/>
                    <a:lstStyle/>
                    <a:p>
                      <a:pPr marL="0" marR="0" lvl="0" indent="0" algn="l" rtl="0">
                        <a:spcBef>
                          <a:spcPts val="0"/>
                        </a:spcBef>
                        <a:spcAft>
                          <a:spcPts val="0"/>
                        </a:spcAft>
                        <a:buNone/>
                      </a:pP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nchor="b">
                    <a:solidFill>
                      <a:srgbClr val="00B050"/>
                    </a:solidFill>
                  </a:tcPr>
                </a:tc>
                <a:tc>
                  <a:txBody>
                    <a:bodyPr/>
                    <a:lstStyle/>
                    <a:p>
                      <a:pPr marL="0" marR="0" lvl="0" indent="0" algn="l" rtl="0">
                        <a:spcBef>
                          <a:spcPts val="0"/>
                        </a:spcBef>
                        <a:spcAft>
                          <a:spcPts val="0"/>
                        </a:spcAft>
                        <a:buNone/>
                      </a:pPr>
                      <a:r>
                        <a:rPr lang="fr-FR" sz="1800" b="1" u="none" strike="noStrike" cap="none" dirty="0">
                          <a:solidFill>
                            <a:schemeClr val="tx1">
                              <a:lumMod val="95000"/>
                              <a:lumOff val="5000"/>
                            </a:schemeClr>
                          </a:solidFill>
                          <a:latin typeface="Calibri"/>
                          <a:ea typeface="Calibri"/>
                          <a:cs typeface="Calibri"/>
                          <a:sym typeface="Calibri"/>
                        </a:rPr>
                        <a:t>Pays</a:t>
                      </a:r>
                      <a:endParaRPr sz="1800" b="1" i="0" u="none" strike="noStrike" cap="none" dirty="0">
                        <a:solidFill>
                          <a:schemeClr val="tx1">
                            <a:lumMod val="95000"/>
                            <a:lumOff val="5000"/>
                          </a:schemeClr>
                        </a:solidFill>
                        <a:latin typeface="Calibri"/>
                        <a:ea typeface="Calibri"/>
                        <a:cs typeface="Calibri"/>
                        <a:sym typeface="Calibri"/>
                      </a:endParaRPr>
                    </a:p>
                  </a:txBody>
                  <a:tcPr marL="9525" marR="9525" marT="9525" marB="0" anchor="b">
                    <a:solidFill>
                      <a:srgbClr val="00B050"/>
                    </a:solidFill>
                  </a:tcPr>
                </a:tc>
                <a:tc>
                  <a:txBody>
                    <a:bodyPr/>
                    <a:lstStyle/>
                    <a:p>
                      <a:pPr marL="0" marR="0" lvl="0" indent="0" algn="l" rtl="0">
                        <a:spcBef>
                          <a:spcPts val="0"/>
                        </a:spcBef>
                        <a:spcAft>
                          <a:spcPts val="0"/>
                        </a:spcAft>
                        <a:buNone/>
                      </a:pPr>
                      <a:r>
                        <a:rPr lang="fr-FR" sz="1800" u="none" strike="noStrike" cap="none" dirty="0">
                          <a:solidFill>
                            <a:schemeClr val="tx1">
                              <a:lumMod val="95000"/>
                              <a:lumOff val="5000"/>
                            </a:schemeClr>
                          </a:solidFill>
                          <a:latin typeface="Calibri"/>
                          <a:ea typeface="Calibri"/>
                          <a:cs typeface="Calibri"/>
                          <a:sym typeface="Calibri"/>
                        </a:rPr>
                        <a:t>Rôle</a:t>
                      </a: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nchor="b">
                    <a:solidFill>
                      <a:srgbClr val="00B050"/>
                    </a:solidFill>
                  </a:tcPr>
                </a:tc>
                <a:extLst>
                  <a:ext uri="{0D108BD9-81ED-4DB2-BD59-A6C34878D82A}">
                    <a16:rowId xmlns:a16="http://schemas.microsoft.com/office/drawing/2014/main" val="10000"/>
                  </a:ext>
                </a:extLst>
              </a:tr>
              <a:tr h="549897">
                <a:tc>
                  <a:txBody>
                    <a:bodyPr/>
                    <a:lstStyle/>
                    <a:p>
                      <a:pPr marL="0" marR="0" lvl="0" indent="0" algn="ctr" rtl="0">
                        <a:spcBef>
                          <a:spcPts val="0"/>
                        </a:spcBef>
                        <a:spcAft>
                          <a:spcPts val="0"/>
                        </a:spcAft>
                        <a:buNone/>
                      </a:pPr>
                      <a:r>
                        <a:rPr lang="fr-FR" sz="1800" b="0" i="0" u="none" strike="noStrike" cap="none">
                          <a:solidFill>
                            <a:schemeClr val="tx1">
                              <a:lumMod val="95000"/>
                              <a:lumOff val="5000"/>
                            </a:schemeClr>
                          </a:solidFill>
                          <a:latin typeface="Calibri"/>
                          <a:ea typeface="Calibri"/>
                          <a:cs typeface="Calibri"/>
                          <a:sym typeface="Calibri"/>
                        </a:rPr>
                        <a:t>1</a:t>
                      </a:r>
                      <a:endParaRPr>
                        <a:solidFill>
                          <a:schemeClr val="tx1">
                            <a:lumMod val="95000"/>
                            <a:lumOff val="5000"/>
                          </a:schemeClr>
                        </a:solidFill>
                      </a:endParaRPr>
                    </a:p>
                  </a:txBody>
                  <a:tcPr marL="9525" marR="9525" marT="9525" marB="0"/>
                </a:tc>
                <a:tc>
                  <a:txBody>
                    <a:bodyPr/>
                    <a:lstStyle/>
                    <a:p>
                      <a:pPr marL="0" marR="0" lvl="0" indent="0" algn="ctr" rtl="0">
                        <a:spcBef>
                          <a:spcPts val="0"/>
                        </a:spcBef>
                        <a:spcAft>
                          <a:spcPts val="0"/>
                        </a:spcAft>
                        <a:buNone/>
                      </a:pPr>
                      <a:r>
                        <a:rPr lang="fr-FR" sz="1800" u="none" strike="noStrike" cap="none" dirty="0">
                          <a:solidFill>
                            <a:schemeClr val="tx1">
                              <a:lumMod val="95000"/>
                              <a:lumOff val="5000"/>
                            </a:schemeClr>
                          </a:solidFill>
                          <a:latin typeface="Calibri"/>
                          <a:ea typeface="Calibri"/>
                          <a:cs typeface="Calibri"/>
                          <a:sym typeface="Calibri"/>
                        </a:rPr>
                        <a:t>AGEOS</a:t>
                      </a: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tc>
                <a:tc>
                  <a:txBody>
                    <a:bodyPr/>
                    <a:lstStyle/>
                    <a:p>
                      <a:pPr marL="0" marR="0" lvl="0" indent="0" algn="l" rtl="0">
                        <a:spcBef>
                          <a:spcPts val="0"/>
                        </a:spcBef>
                        <a:spcAft>
                          <a:spcPts val="0"/>
                        </a:spcAft>
                        <a:buNone/>
                      </a:pPr>
                      <a:r>
                        <a:rPr lang="fr-FR" sz="1800" b="0" i="0" u="none" strike="noStrike" cap="none" dirty="0">
                          <a:solidFill>
                            <a:schemeClr val="tx1">
                              <a:lumMod val="95000"/>
                              <a:lumOff val="5000"/>
                            </a:schemeClr>
                          </a:solidFill>
                          <a:latin typeface="Calibri"/>
                          <a:ea typeface="Calibri"/>
                          <a:cs typeface="Calibri"/>
                          <a:sym typeface="Calibri"/>
                        </a:rPr>
                        <a:t>Agence Gabonaise d’Etudes et d’Observations Spatiales</a:t>
                      </a:r>
                      <a:endParaRPr dirty="0">
                        <a:solidFill>
                          <a:schemeClr val="tx1">
                            <a:lumMod val="95000"/>
                            <a:lumOff val="5000"/>
                          </a:schemeClr>
                        </a:solidFill>
                      </a:endParaRPr>
                    </a:p>
                  </a:txBody>
                  <a:tcPr marL="9525" marR="9525" marT="9525" marB="0"/>
                </a:tc>
                <a:tc>
                  <a:txBody>
                    <a:bodyPr/>
                    <a:lstStyle/>
                    <a:p>
                      <a:pPr marL="0" marR="0" lvl="0" indent="0" algn="ctr" rtl="0">
                        <a:spcBef>
                          <a:spcPts val="0"/>
                        </a:spcBef>
                        <a:spcAft>
                          <a:spcPts val="0"/>
                        </a:spcAft>
                        <a:buNone/>
                      </a:pPr>
                      <a:r>
                        <a:rPr lang="fr-FR" sz="1800" u="none" strike="noStrike" cap="none" dirty="0">
                          <a:solidFill>
                            <a:schemeClr val="tx1">
                              <a:lumMod val="95000"/>
                              <a:lumOff val="5000"/>
                            </a:schemeClr>
                          </a:solidFill>
                          <a:latin typeface="Calibri"/>
                          <a:ea typeface="Calibri"/>
                          <a:cs typeface="Calibri"/>
                          <a:sym typeface="Calibri"/>
                        </a:rPr>
                        <a:t>Gabon</a:t>
                      </a: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tc>
                <a:tc>
                  <a:txBody>
                    <a:bodyPr/>
                    <a:lstStyle/>
                    <a:p>
                      <a:pPr marL="0" marR="0" lvl="0" indent="0" algn="ctr" rtl="0">
                        <a:spcBef>
                          <a:spcPts val="0"/>
                        </a:spcBef>
                        <a:spcAft>
                          <a:spcPts val="0"/>
                        </a:spcAft>
                        <a:buNone/>
                      </a:pPr>
                      <a:r>
                        <a:rPr lang="fr-FR" sz="1800" u="none" strike="noStrike" cap="none">
                          <a:solidFill>
                            <a:schemeClr val="tx1">
                              <a:lumMod val="95000"/>
                              <a:lumOff val="5000"/>
                            </a:schemeClr>
                          </a:solidFill>
                          <a:latin typeface="Calibri"/>
                          <a:ea typeface="Calibri"/>
                          <a:cs typeface="Calibri"/>
                          <a:sym typeface="Calibri"/>
                        </a:rPr>
                        <a:t>CRMO</a:t>
                      </a:r>
                      <a:endParaRPr sz="1800" b="0" i="0" u="none" strike="noStrike" cap="none">
                        <a:solidFill>
                          <a:schemeClr val="tx1">
                            <a:lumMod val="95000"/>
                            <a:lumOff val="5000"/>
                          </a:schemeClr>
                        </a:solidFill>
                        <a:latin typeface="Calibri"/>
                        <a:ea typeface="Calibri"/>
                        <a:cs typeface="Calibri"/>
                        <a:sym typeface="Calibri"/>
                      </a:endParaRPr>
                    </a:p>
                  </a:txBody>
                  <a:tcPr marL="9525" marR="9525" marT="9525" marB="0"/>
                </a:tc>
                <a:extLst>
                  <a:ext uri="{0D108BD9-81ED-4DB2-BD59-A6C34878D82A}">
                    <a16:rowId xmlns:a16="http://schemas.microsoft.com/office/drawing/2014/main" val="10001"/>
                  </a:ext>
                </a:extLst>
              </a:tr>
              <a:tr h="820154">
                <a:tc>
                  <a:txBody>
                    <a:bodyPr/>
                    <a:lstStyle/>
                    <a:p>
                      <a:pPr marL="0" marR="0" lvl="0" indent="0" algn="ctr" rtl="0">
                        <a:spcBef>
                          <a:spcPts val="0"/>
                        </a:spcBef>
                        <a:spcAft>
                          <a:spcPts val="0"/>
                        </a:spcAft>
                        <a:buNone/>
                      </a:pPr>
                      <a:r>
                        <a:rPr lang="fr-FR" sz="1800" b="0" i="0" u="none" strike="noStrike" cap="none">
                          <a:solidFill>
                            <a:schemeClr val="tx1">
                              <a:lumMod val="95000"/>
                              <a:lumOff val="5000"/>
                            </a:schemeClr>
                          </a:solidFill>
                          <a:latin typeface="Calibri"/>
                          <a:ea typeface="Calibri"/>
                          <a:cs typeface="Calibri"/>
                          <a:sym typeface="Calibri"/>
                        </a:rPr>
                        <a:t>2</a:t>
                      </a:r>
                      <a:endParaRPr>
                        <a:solidFill>
                          <a:schemeClr val="tx1">
                            <a:lumMod val="95000"/>
                            <a:lumOff val="5000"/>
                          </a:schemeClr>
                        </a:solidFill>
                      </a:endParaRPr>
                    </a:p>
                  </a:txBody>
                  <a:tcPr marL="9525" marR="9525" marT="9525" marB="0"/>
                </a:tc>
                <a:tc>
                  <a:txBody>
                    <a:bodyPr/>
                    <a:lstStyle/>
                    <a:p>
                      <a:pPr marL="0" marR="0" lvl="0" indent="0" algn="ctr" rtl="0">
                        <a:spcBef>
                          <a:spcPts val="0"/>
                        </a:spcBef>
                        <a:spcAft>
                          <a:spcPts val="0"/>
                        </a:spcAft>
                        <a:buNone/>
                      </a:pPr>
                      <a:r>
                        <a:rPr lang="fr-FR" sz="1800" u="none" strike="noStrike" cap="none" dirty="0">
                          <a:solidFill>
                            <a:schemeClr val="tx1">
                              <a:lumMod val="95000"/>
                              <a:lumOff val="5000"/>
                            </a:schemeClr>
                          </a:solidFill>
                          <a:latin typeface="Calibri"/>
                          <a:ea typeface="Calibri"/>
                          <a:cs typeface="Calibri"/>
                          <a:sym typeface="Calibri"/>
                        </a:rPr>
                        <a:t>INCOMA</a:t>
                      </a: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tc>
                <a:tc>
                  <a:txBody>
                    <a:bodyPr/>
                    <a:lstStyle/>
                    <a:p>
                      <a:pPr marL="0" marR="0" lvl="0" indent="0" algn="l" rtl="0">
                        <a:spcBef>
                          <a:spcPts val="0"/>
                        </a:spcBef>
                        <a:spcAft>
                          <a:spcPts val="0"/>
                        </a:spcAft>
                        <a:buNone/>
                      </a:pPr>
                      <a:r>
                        <a:rPr lang="fr-FR" sz="1800" u="none" strike="noStrike" cap="none" dirty="0">
                          <a:solidFill>
                            <a:schemeClr val="tx1">
                              <a:lumMod val="95000"/>
                              <a:lumOff val="5000"/>
                            </a:schemeClr>
                          </a:solidFill>
                          <a:latin typeface="Calibri"/>
                          <a:ea typeface="Calibri"/>
                          <a:cs typeface="Calibri"/>
                          <a:sym typeface="Calibri"/>
                        </a:rPr>
                        <a:t>Institut National de Conservation de l’Environnement </a:t>
                      </a:r>
                      <a:r>
                        <a:rPr lang="fr-FR" sz="1800" b="0" i="0" u="none" strike="noStrike" cap="none" dirty="0">
                          <a:solidFill>
                            <a:schemeClr val="tx1">
                              <a:lumMod val="95000"/>
                              <a:lumOff val="5000"/>
                            </a:schemeClr>
                          </a:solidFill>
                          <a:latin typeface="Calibri"/>
                          <a:ea typeface="Calibri"/>
                          <a:cs typeface="Calibri"/>
                          <a:sym typeface="Calibri"/>
                        </a:rPr>
                        <a:t>et de la Nature</a:t>
                      </a:r>
                      <a:endParaRPr sz="1800" u="none" strike="noStrike" cap="none" dirty="0">
                        <a:solidFill>
                          <a:schemeClr val="tx1">
                            <a:lumMod val="95000"/>
                            <a:lumOff val="5000"/>
                          </a:schemeClr>
                        </a:solidFill>
                        <a:latin typeface="Calibri"/>
                        <a:ea typeface="Calibri"/>
                        <a:cs typeface="Calibri"/>
                        <a:sym typeface="Calibri"/>
                      </a:endParaRPr>
                    </a:p>
                  </a:txBody>
                  <a:tcPr marL="9525" marR="9525" marT="9525" marB="0"/>
                </a:tc>
                <a:tc>
                  <a:txBody>
                    <a:bodyPr/>
                    <a:lstStyle/>
                    <a:p>
                      <a:pPr marL="0" marR="0" lvl="0" indent="0" algn="ctr" rtl="0">
                        <a:spcBef>
                          <a:spcPts val="0"/>
                        </a:spcBef>
                        <a:spcAft>
                          <a:spcPts val="0"/>
                        </a:spcAft>
                        <a:buNone/>
                      </a:pPr>
                      <a:r>
                        <a:rPr lang="fr-FR" sz="1800" u="none" strike="noStrike" cap="none">
                          <a:solidFill>
                            <a:schemeClr val="tx1">
                              <a:lumMod val="95000"/>
                              <a:lumOff val="5000"/>
                            </a:schemeClr>
                          </a:solidFill>
                          <a:latin typeface="Calibri"/>
                          <a:ea typeface="Calibri"/>
                          <a:cs typeface="Calibri"/>
                          <a:sym typeface="Calibri"/>
                        </a:rPr>
                        <a:t>Guinée Equatoriale</a:t>
                      </a:r>
                      <a:endParaRPr sz="1800" b="0" i="0" u="none" strike="noStrike" cap="none">
                        <a:solidFill>
                          <a:schemeClr val="tx1">
                            <a:lumMod val="95000"/>
                            <a:lumOff val="5000"/>
                          </a:schemeClr>
                        </a:solidFill>
                        <a:latin typeface="Calibri"/>
                        <a:ea typeface="Calibri"/>
                        <a:cs typeface="Calibri"/>
                        <a:sym typeface="Calibri"/>
                      </a:endParaRPr>
                    </a:p>
                  </a:txBody>
                  <a:tcPr marL="9525" marR="9525" marT="9525" marB="0"/>
                </a:tc>
                <a:tc>
                  <a:txBody>
                    <a:bodyPr/>
                    <a:lstStyle/>
                    <a:p>
                      <a:pPr marL="0" marR="0" lvl="0" indent="0" algn="ctr" rtl="0">
                        <a:spcBef>
                          <a:spcPts val="0"/>
                        </a:spcBef>
                        <a:spcAft>
                          <a:spcPts val="0"/>
                        </a:spcAft>
                        <a:buNone/>
                      </a:pPr>
                      <a:r>
                        <a:rPr lang="fr-FR" sz="1800" u="none" strike="noStrike" cap="none">
                          <a:solidFill>
                            <a:schemeClr val="tx1">
                              <a:lumMod val="95000"/>
                              <a:lumOff val="5000"/>
                            </a:schemeClr>
                          </a:solidFill>
                          <a:latin typeface="Calibri"/>
                          <a:ea typeface="Calibri"/>
                          <a:cs typeface="Calibri"/>
                          <a:sym typeface="Calibri"/>
                        </a:rPr>
                        <a:t>Partenaire</a:t>
                      </a:r>
                      <a:endParaRPr sz="1800" b="0" i="0" u="none" strike="noStrike" cap="none">
                        <a:solidFill>
                          <a:schemeClr val="tx1">
                            <a:lumMod val="95000"/>
                            <a:lumOff val="5000"/>
                          </a:schemeClr>
                        </a:solidFill>
                        <a:latin typeface="Calibri"/>
                        <a:ea typeface="Calibri"/>
                        <a:cs typeface="Calibri"/>
                        <a:sym typeface="Calibri"/>
                      </a:endParaRPr>
                    </a:p>
                  </a:txBody>
                  <a:tcPr marL="9525" marR="9525" marT="9525" marB="0"/>
                </a:tc>
                <a:extLst>
                  <a:ext uri="{0D108BD9-81ED-4DB2-BD59-A6C34878D82A}">
                    <a16:rowId xmlns:a16="http://schemas.microsoft.com/office/drawing/2014/main" val="10002"/>
                  </a:ext>
                </a:extLst>
              </a:tr>
              <a:tr h="549897">
                <a:tc>
                  <a:txBody>
                    <a:bodyPr/>
                    <a:lstStyle/>
                    <a:p>
                      <a:pPr marL="0" marR="0" lvl="0" indent="0" algn="ctr" rtl="0">
                        <a:spcBef>
                          <a:spcPts val="0"/>
                        </a:spcBef>
                        <a:spcAft>
                          <a:spcPts val="0"/>
                        </a:spcAft>
                        <a:buNone/>
                      </a:pPr>
                      <a:r>
                        <a:rPr lang="fr-FR" sz="1800" b="0" i="0" u="none" strike="noStrike" cap="none">
                          <a:solidFill>
                            <a:schemeClr val="tx1">
                              <a:lumMod val="95000"/>
                              <a:lumOff val="5000"/>
                            </a:schemeClr>
                          </a:solidFill>
                          <a:latin typeface="Calibri"/>
                          <a:ea typeface="Calibri"/>
                          <a:cs typeface="Calibri"/>
                          <a:sym typeface="Calibri"/>
                        </a:rPr>
                        <a:t>3</a:t>
                      </a:r>
                      <a:endParaRPr>
                        <a:solidFill>
                          <a:schemeClr val="tx1">
                            <a:lumMod val="95000"/>
                            <a:lumOff val="5000"/>
                          </a:schemeClr>
                        </a:solidFill>
                      </a:endParaRPr>
                    </a:p>
                  </a:txBody>
                  <a:tcPr marL="9525" marR="9525" marT="9525" marB="0"/>
                </a:tc>
                <a:tc>
                  <a:txBody>
                    <a:bodyPr/>
                    <a:lstStyle/>
                    <a:p>
                      <a:pPr marL="0" marR="0" lvl="0" indent="0" algn="ctr" rtl="0">
                        <a:spcBef>
                          <a:spcPts val="0"/>
                        </a:spcBef>
                        <a:spcAft>
                          <a:spcPts val="0"/>
                        </a:spcAft>
                        <a:buNone/>
                      </a:pPr>
                      <a:r>
                        <a:rPr lang="fr-FR" sz="1800" u="none" strike="noStrike" cap="none" dirty="0">
                          <a:solidFill>
                            <a:schemeClr val="tx1">
                              <a:lumMod val="95000"/>
                              <a:lumOff val="5000"/>
                            </a:schemeClr>
                          </a:solidFill>
                          <a:latin typeface="Calibri"/>
                          <a:ea typeface="Calibri"/>
                          <a:cs typeface="Calibri"/>
                          <a:sym typeface="Calibri"/>
                        </a:rPr>
                        <a:t>OBPE</a:t>
                      </a: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tc>
                <a:tc>
                  <a:txBody>
                    <a:bodyPr/>
                    <a:lstStyle/>
                    <a:p>
                      <a:pPr marL="0" marR="0" lvl="0" indent="0" algn="l" rtl="0">
                        <a:spcBef>
                          <a:spcPts val="0"/>
                        </a:spcBef>
                        <a:spcAft>
                          <a:spcPts val="0"/>
                        </a:spcAft>
                        <a:buNone/>
                      </a:pPr>
                      <a:r>
                        <a:rPr lang="fr-FR" sz="1800" u="none" strike="noStrike" cap="none" dirty="0">
                          <a:solidFill>
                            <a:schemeClr val="tx1">
                              <a:lumMod val="95000"/>
                              <a:lumOff val="5000"/>
                            </a:schemeClr>
                          </a:solidFill>
                          <a:latin typeface="Calibri"/>
                          <a:ea typeface="Calibri"/>
                          <a:cs typeface="Calibri"/>
                          <a:sym typeface="Calibri"/>
                        </a:rPr>
                        <a:t>Office Burundais pour la Protection de l’Environnement</a:t>
                      </a: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tc>
                <a:tc>
                  <a:txBody>
                    <a:bodyPr/>
                    <a:lstStyle/>
                    <a:p>
                      <a:pPr marL="0" marR="0" lvl="0" indent="0" algn="ctr" rtl="0">
                        <a:spcBef>
                          <a:spcPts val="0"/>
                        </a:spcBef>
                        <a:spcAft>
                          <a:spcPts val="0"/>
                        </a:spcAft>
                        <a:buNone/>
                      </a:pPr>
                      <a:r>
                        <a:rPr lang="fr-FR" sz="1800" u="none" strike="noStrike" cap="none" dirty="0">
                          <a:solidFill>
                            <a:schemeClr val="tx1">
                              <a:lumMod val="95000"/>
                              <a:lumOff val="5000"/>
                            </a:schemeClr>
                          </a:solidFill>
                          <a:latin typeface="Calibri"/>
                          <a:ea typeface="Calibri"/>
                          <a:cs typeface="Calibri"/>
                          <a:sym typeface="Calibri"/>
                        </a:rPr>
                        <a:t>Burundi</a:t>
                      </a: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tc>
                <a:tc>
                  <a:txBody>
                    <a:bodyPr/>
                    <a:lstStyle/>
                    <a:p>
                      <a:pPr marL="0" marR="0" lvl="0" indent="0" algn="ctr" rtl="0">
                        <a:spcBef>
                          <a:spcPts val="0"/>
                        </a:spcBef>
                        <a:spcAft>
                          <a:spcPts val="0"/>
                        </a:spcAft>
                        <a:buNone/>
                      </a:pPr>
                      <a:r>
                        <a:rPr lang="fr-FR" sz="1800" u="none" strike="noStrike" cap="none">
                          <a:solidFill>
                            <a:schemeClr val="tx1">
                              <a:lumMod val="95000"/>
                              <a:lumOff val="5000"/>
                            </a:schemeClr>
                          </a:solidFill>
                          <a:latin typeface="Calibri"/>
                          <a:ea typeface="Calibri"/>
                          <a:cs typeface="Calibri"/>
                          <a:sym typeface="Calibri"/>
                        </a:rPr>
                        <a:t>Partenaire</a:t>
                      </a:r>
                      <a:endParaRPr sz="1800" b="0" i="0" u="none" strike="noStrike" cap="none">
                        <a:solidFill>
                          <a:schemeClr val="tx1">
                            <a:lumMod val="95000"/>
                            <a:lumOff val="5000"/>
                          </a:schemeClr>
                        </a:solidFill>
                        <a:latin typeface="Calibri"/>
                        <a:ea typeface="Calibri"/>
                        <a:cs typeface="Calibri"/>
                        <a:sym typeface="Calibri"/>
                      </a:endParaRPr>
                    </a:p>
                  </a:txBody>
                  <a:tcPr marL="9525" marR="9525" marT="9525" marB="0"/>
                </a:tc>
                <a:extLst>
                  <a:ext uri="{0D108BD9-81ED-4DB2-BD59-A6C34878D82A}">
                    <a16:rowId xmlns:a16="http://schemas.microsoft.com/office/drawing/2014/main" val="10003"/>
                  </a:ext>
                </a:extLst>
              </a:tr>
              <a:tr h="549897">
                <a:tc>
                  <a:txBody>
                    <a:bodyPr/>
                    <a:lstStyle/>
                    <a:p>
                      <a:pPr marL="0" marR="0" lvl="0" indent="0" algn="ctr" rtl="0">
                        <a:spcBef>
                          <a:spcPts val="0"/>
                        </a:spcBef>
                        <a:spcAft>
                          <a:spcPts val="0"/>
                        </a:spcAft>
                        <a:buNone/>
                      </a:pPr>
                      <a:r>
                        <a:rPr lang="fr-FR" sz="1800" b="0" i="0" u="none" strike="noStrike" cap="none">
                          <a:solidFill>
                            <a:schemeClr val="tx1">
                              <a:lumMod val="95000"/>
                              <a:lumOff val="5000"/>
                            </a:schemeClr>
                          </a:solidFill>
                          <a:latin typeface="Calibri"/>
                          <a:ea typeface="Calibri"/>
                          <a:cs typeface="Calibri"/>
                          <a:sym typeface="Calibri"/>
                        </a:rPr>
                        <a:t>4</a:t>
                      </a:r>
                      <a:endParaRPr>
                        <a:solidFill>
                          <a:schemeClr val="tx1">
                            <a:lumMod val="95000"/>
                            <a:lumOff val="5000"/>
                          </a:schemeClr>
                        </a:solidFill>
                      </a:endParaRPr>
                    </a:p>
                  </a:txBody>
                  <a:tcPr marL="9525" marR="9525" marT="9525" marB="0"/>
                </a:tc>
                <a:tc>
                  <a:txBody>
                    <a:bodyPr/>
                    <a:lstStyle/>
                    <a:p>
                      <a:pPr marL="0" marR="0" lvl="0" indent="0" algn="ctr" rtl="0">
                        <a:spcBef>
                          <a:spcPts val="0"/>
                        </a:spcBef>
                        <a:spcAft>
                          <a:spcPts val="0"/>
                        </a:spcAft>
                        <a:buNone/>
                      </a:pPr>
                      <a:r>
                        <a:rPr lang="fr-FR" sz="1800" u="none" strike="noStrike" cap="none" dirty="0">
                          <a:solidFill>
                            <a:schemeClr val="tx1">
                              <a:lumMod val="95000"/>
                              <a:lumOff val="5000"/>
                            </a:schemeClr>
                          </a:solidFill>
                          <a:latin typeface="Calibri"/>
                          <a:ea typeface="Calibri"/>
                          <a:cs typeface="Calibri"/>
                          <a:sym typeface="Calibri"/>
                        </a:rPr>
                        <a:t>Université de Moundou</a:t>
                      </a: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tc>
                <a:tc>
                  <a:txBody>
                    <a:bodyPr/>
                    <a:lstStyle/>
                    <a:p>
                      <a:pPr marL="0" marR="0" lvl="0" indent="0" algn="l" rtl="0">
                        <a:spcBef>
                          <a:spcPts val="0"/>
                        </a:spcBef>
                        <a:spcAft>
                          <a:spcPts val="0"/>
                        </a:spcAft>
                        <a:buNone/>
                      </a:pPr>
                      <a:r>
                        <a:rPr lang="fr-FR" sz="1800" b="0" i="0" u="none" strike="noStrike" cap="none" dirty="0">
                          <a:solidFill>
                            <a:schemeClr val="tx1">
                              <a:lumMod val="95000"/>
                              <a:lumOff val="5000"/>
                            </a:schemeClr>
                          </a:solidFill>
                          <a:latin typeface="Calibri"/>
                          <a:ea typeface="Calibri"/>
                          <a:cs typeface="Calibri"/>
                          <a:sym typeface="Calibri"/>
                        </a:rPr>
                        <a:t>Université de Moundou</a:t>
                      </a:r>
                      <a:endParaRPr dirty="0">
                        <a:solidFill>
                          <a:schemeClr val="tx1">
                            <a:lumMod val="95000"/>
                            <a:lumOff val="5000"/>
                          </a:schemeClr>
                        </a:solidFill>
                      </a:endParaRPr>
                    </a:p>
                  </a:txBody>
                  <a:tcPr marL="9525" marR="9525" marT="9525" marB="0"/>
                </a:tc>
                <a:tc>
                  <a:txBody>
                    <a:bodyPr/>
                    <a:lstStyle/>
                    <a:p>
                      <a:pPr marL="0" marR="0" lvl="0" indent="0" algn="ctr" rtl="0">
                        <a:spcBef>
                          <a:spcPts val="0"/>
                        </a:spcBef>
                        <a:spcAft>
                          <a:spcPts val="0"/>
                        </a:spcAft>
                        <a:buNone/>
                      </a:pPr>
                      <a:r>
                        <a:rPr lang="fr-FR" sz="1800" u="none" strike="noStrike" cap="none" dirty="0">
                          <a:solidFill>
                            <a:schemeClr val="tx1">
                              <a:lumMod val="95000"/>
                              <a:lumOff val="5000"/>
                            </a:schemeClr>
                          </a:solidFill>
                          <a:latin typeface="Calibri"/>
                          <a:ea typeface="Calibri"/>
                          <a:cs typeface="Calibri"/>
                          <a:sym typeface="Calibri"/>
                        </a:rPr>
                        <a:t>Tchad</a:t>
                      </a: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tc>
                <a:tc>
                  <a:txBody>
                    <a:bodyPr/>
                    <a:lstStyle/>
                    <a:p>
                      <a:pPr marL="0" marR="0" lvl="0" indent="0" algn="ctr" rtl="0">
                        <a:spcBef>
                          <a:spcPts val="0"/>
                        </a:spcBef>
                        <a:spcAft>
                          <a:spcPts val="0"/>
                        </a:spcAft>
                        <a:buNone/>
                      </a:pPr>
                      <a:r>
                        <a:rPr lang="fr-FR" sz="1800" u="none" strike="noStrike" cap="none">
                          <a:solidFill>
                            <a:schemeClr val="tx1">
                              <a:lumMod val="95000"/>
                              <a:lumOff val="5000"/>
                            </a:schemeClr>
                          </a:solidFill>
                          <a:latin typeface="Calibri"/>
                          <a:ea typeface="Calibri"/>
                          <a:cs typeface="Calibri"/>
                          <a:sym typeface="Calibri"/>
                        </a:rPr>
                        <a:t>Partenaire</a:t>
                      </a:r>
                      <a:endParaRPr sz="1800" b="0" i="0" u="none" strike="noStrike" cap="none">
                        <a:solidFill>
                          <a:schemeClr val="tx1">
                            <a:lumMod val="95000"/>
                            <a:lumOff val="5000"/>
                          </a:schemeClr>
                        </a:solidFill>
                        <a:latin typeface="Calibri"/>
                        <a:ea typeface="Calibri"/>
                        <a:cs typeface="Calibri"/>
                        <a:sym typeface="Calibri"/>
                      </a:endParaRPr>
                    </a:p>
                  </a:txBody>
                  <a:tcPr marL="9525" marR="9525" marT="9525" marB="0"/>
                </a:tc>
                <a:extLst>
                  <a:ext uri="{0D108BD9-81ED-4DB2-BD59-A6C34878D82A}">
                    <a16:rowId xmlns:a16="http://schemas.microsoft.com/office/drawing/2014/main" val="10004"/>
                  </a:ext>
                </a:extLst>
              </a:tr>
              <a:tr h="279641">
                <a:tc>
                  <a:txBody>
                    <a:bodyPr/>
                    <a:lstStyle/>
                    <a:p>
                      <a:pPr marL="0" marR="0" lvl="0" indent="0" algn="ctr" rtl="0">
                        <a:spcBef>
                          <a:spcPts val="0"/>
                        </a:spcBef>
                        <a:spcAft>
                          <a:spcPts val="0"/>
                        </a:spcAft>
                        <a:buNone/>
                      </a:pPr>
                      <a:r>
                        <a:rPr lang="fr-FR" sz="1800" b="0" i="0" u="none" strike="noStrike" cap="none">
                          <a:solidFill>
                            <a:schemeClr val="tx1">
                              <a:lumMod val="95000"/>
                              <a:lumOff val="5000"/>
                            </a:schemeClr>
                          </a:solidFill>
                          <a:latin typeface="Calibri"/>
                          <a:ea typeface="Calibri"/>
                          <a:cs typeface="Calibri"/>
                          <a:sym typeface="Calibri"/>
                        </a:rPr>
                        <a:t>5</a:t>
                      </a:r>
                      <a:endParaRPr>
                        <a:solidFill>
                          <a:schemeClr val="tx1">
                            <a:lumMod val="95000"/>
                            <a:lumOff val="5000"/>
                          </a:schemeClr>
                        </a:solidFill>
                      </a:endParaRPr>
                    </a:p>
                  </a:txBody>
                  <a:tcPr marL="9525" marR="9525" marT="9525" marB="0"/>
                </a:tc>
                <a:tc>
                  <a:txBody>
                    <a:bodyPr/>
                    <a:lstStyle/>
                    <a:p>
                      <a:pPr marL="0" marR="0" lvl="0" indent="0" algn="ctr" rtl="0">
                        <a:spcBef>
                          <a:spcPts val="0"/>
                        </a:spcBef>
                        <a:spcAft>
                          <a:spcPts val="0"/>
                        </a:spcAft>
                        <a:buNone/>
                      </a:pPr>
                      <a:r>
                        <a:rPr lang="fr-FR" sz="1800" u="none" strike="noStrike" cap="none" dirty="0">
                          <a:solidFill>
                            <a:schemeClr val="tx1">
                              <a:lumMod val="95000"/>
                              <a:lumOff val="5000"/>
                            </a:schemeClr>
                          </a:solidFill>
                          <a:latin typeface="Calibri"/>
                          <a:ea typeface="Calibri"/>
                          <a:cs typeface="Calibri"/>
                          <a:sym typeface="Calibri"/>
                        </a:rPr>
                        <a:t>COMIFAC</a:t>
                      </a: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tc>
                <a:tc gridSpan="2">
                  <a:txBody>
                    <a:bodyPr/>
                    <a:lstStyle/>
                    <a:p>
                      <a:pPr marL="0" marR="0" lvl="0" indent="0" algn="l" rtl="0">
                        <a:lnSpc>
                          <a:spcPct val="100000"/>
                        </a:lnSpc>
                        <a:spcBef>
                          <a:spcPts val="0"/>
                        </a:spcBef>
                        <a:spcAft>
                          <a:spcPts val="0"/>
                        </a:spcAft>
                        <a:buClr>
                          <a:schemeClr val="dk1"/>
                        </a:buClr>
                        <a:buSzPts val="1800"/>
                        <a:buFont typeface="Calibri"/>
                        <a:buNone/>
                      </a:pPr>
                      <a:r>
                        <a:rPr lang="fr-FR" sz="1800" u="none" strike="noStrike" cap="none" dirty="0">
                          <a:solidFill>
                            <a:schemeClr val="tx1">
                              <a:lumMod val="95000"/>
                              <a:lumOff val="5000"/>
                            </a:schemeClr>
                          </a:solidFill>
                          <a:latin typeface="Calibri"/>
                          <a:ea typeface="Calibri"/>
                          <a:cs typeface="Calibri"/>
                          <a:sym typeface="Calibri"/>
                        </a:rPr>
                        <a:t>Commission des Forêts d’Afrique Centrale</a:t>
                      </a: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tc>
                <a:tc hMerge="1">
                  <a:txBody>
                    <a:bodyPr/>
                    <a:lstStyle/>
                    <a:p>
                      <a:endParaRPr lang="fr-GA"/>
                    </a:p>
                  </a:txBody>
                  <a:tcPr/>
                </a:tc>
                <a:tc>
                  <a:txBody>
                    <a:bodyPr/>
                    <a:lstStyle/>
                    <a:p>
                      <a:pPr marL="0" marR="0" lvl="0" indent="0" algn="ctr" rtl="0">
                        <a:spcBef>
                          <a:spcPts val="0"/>
                        </a:spcBef>
                        <a:spcAft>
                          <a:spcPts val="0"/>
                        </a:spcAft>
                        <a:buNone/>
                      </a:pPr>
                      <a:r>
                        <a:rPr lang="fr-FR" sz="1800" u="none" strike="noStrike" cap="none" dirty="0">
                          <a:solidFill>
                            <a:schemeClr val="tx1">
                              <a:lumMod val="95000"/>
                              <a:lumOff val="5000"/>
                            </a:schemeClr>
                          </a:solidFill>
                          <a:latin typeface="Calibri"/>
                          <a:ea typeface="Calibri"/>
                          <a:cs typeface="Calibri"/>
                          <a:sym typeface="Calibri"/>
                        </a:rPr>
                        <a:t>Partenaire</a:t>
                      </a:r>
                      <a:endParaRPr sz="1800" b="0" i="0" u="none" strike="noStrike" cap="none" dirty="0">
                        <a:solidFill>
                          <a:schemeClr val="tx1">
                            <a:lumMod val="95000"/>
                            <a:lumOff val="5000"/>
                          </a:schemeClr>
                        </a:solidFill>
                        <a:latin typeface="Calibri"/>
                        <a:ea typeface="Calibri"/>
                        <a:cs typeface="Calibri"/>
                        <a:sym typeface="Calibri"/>
                      </a:endParaRPr>
                    </a:p>
                  </a:txBody>
                  <a:tcPr marL="9525" marR="9525" marT="9525" marB="0"/>
                </a:tc>
                <a:extLst>
                  <a:ext uri="{0D108BD9-81ED-4DB2-BD59-A6C34878D82A}">
                    <a16:rowId xmlns:a16="http://schemas.microsoft.com/office/drawing/2014/main" val="10005"/>
                  </a:ext>
                </a:extLst>
              </a:tr>
            </a:tbl>
          </a:graphicData>
        </a:graphic>
      </p:graphicFrame>
      <p:pic>
        <p:nvPicPr>
          <p:cNvPr id="14" name="Image 13">
            <a:extLst>
              <a:ext uri="{FF2B5EF4-FFF2-40B4-BE49-F238E27FC236}">
                <a16:creationId xmlns:a16="http://schemas.microsoft.com/office/drawing/2014/main" id="{B98154F9-AAB9-4A96-A42B-056C034AA91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91961" y="2082387"/>
            <a:ext cx="4142229" cy="3921762"/>
          </a:xfrm>
          <a:prstGeom prst="rect">
            <a:avLst/>
          </a:prstGeom>
          <a:noFill/>
          <a:ln w="3175" cmpd="sng" algn="ctr">
            <a:noFill/>
            <a:miter lim="800000"/>
            <a:headEnd/>
            <a:tailEnd/>
          </a:ln>
          <a:effectLst/>
        </p:spPr>
      </p:pic>
      <p:sp>
        <p:nvSpPr>
          <p:cNvPr id="15" name="ZoneTexte 14">
            <a:extLst>
              <a:ext uri="{FF2B5EF4-FFF2-40B4-BE49-F238E27FC236}">
                <a16:creationId xmlns:a16="http://schemas.microsoft.com/office/drawing/2014/main" id="{474E5BE1-2849-4A9C-8197-A43B0B7E8FFC}"/>
              </a:ext>
            </a:extLst>
          </p:cNvPr>
          <p:cNvSpPr txBox="1"/>
          <p:nvPr/>
        </p:nvSpPr>
        <p:spPr>
          <a:xfrm>
            <a:off x="119052" y="804376"/>
            <a:ext cx="6074099" cy="1343894"/>
          </a:xfrm>
          <a:prstGeom prst="rect">
            <a:avLst/>
          </a:prstGeom>
          <a:noFill/>
        </p:spPr>
        <p:txBody>
          <a:bodyPr wrap="none" rtlCol="0">
            <a:spAutoFit/>
          </a:bodyPr>
          <a:lstStyle/>
          <a:p>
            <a:r>
              <a:rPr lang="fr-FR" sz="5333" dirty="0">
                <a:solidFill>
                  <a:srgbClr val="009F60"/>
                </a:solidFill>
                <a:latin typeface="Arial Black" panose="020B0A04020102020204" pitchFamily="34" charset="0"/>
                <a:ea typeface="+mj-ea"/>
                <a:cs typeface="+mj-cs"/>
              </a:rPr>
              <a:t>GMES &amp;AFRICA</a:t>
            </a:r>
          </a:p>
          <a:p>
            <a:pPr algn="ctr"/>
            <a:r>
              <a:rPr lang="fr-FR" sz="2800" dirty="0">
                <a:solidFill>
                  <a:srgbClr val="009F60"/>
                </a:solidFill>
                <a:latin typeface="Arial Black" panose="020B0A04020102020204" pitchFamily="34" charset="0"/>
                <a:ea typeface="+mj-ea"/>
                <a:cs typeface="+mj-cs"/>
              </a:rPr>
              <a:t> </a:t>
            </a:r>
          </a:p>
        </p:txBody>
      </p:sp>
    </p:spTree>
    <p:extLst>
      <p:ext uri="{BB962C8B-B14F-4D97-AF65-F5344CB8AC3E}">
        <p14:creationId xmlns:p14="http://schemas.microsoft.com/office/powerpoint/2010/main" val="4089104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54"/>
          <p:cNvPicPr preferRelativeResize="0"/>
          <p:nvPr/>
        </p:nvPicPr>
        <p:blipFill rotWithShape="1">
          <a:blip r:embed="rId3">
            <a:alphaModFix/>
          </a:blip>
          <a:srcRect l="8203" t="2029" b="50998"/>
          <a:stretch/>
        </p:blipFill>
        <p:spPr>
          <a:xfrm>
            <a:off x="0" y="-7804"/>
            <a:ext cx="12193906" cy="807022"/>
          </a:xfrm>
          <a:prstGeom prst="rect">
            <a:avLst/>
          </a:prstGeom>
          <a:noFill/>
          <a:ln>
            <a:noFill/>
          </a:ln>
        </p:spPr>
      </p:pic>
      <p:sp>
        <p:nvSpPr>
          <p:cNvPr id="270" name="Google Shape;270;p54"/>
          <p:cNvSpPr/>
          <p:nvPr/>
        </p:nvSpPr>
        <p:spPr>
          <a:xfrm>
            <a:off x="0" y="-2646"/>
            <a:ext cx="12192000" cy="796706"/>
          </a:xfrm>
          <a:prstGeom prst="roundRect">
            <a:avLst>
              <a:gd name="adj" fmla="val 16667"/>
            </a:avLst>
          </a:prstGeom>
          <a:solidFill>
            <a:srgbClr val="385623">
              <a:alpha val="4862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strike="noStrike" cap="none">
              <a:solidFill>
                <a:schemeClr val="lt1"/>
              </a:solidFill>
              <a:latin typeface="Arial Black"/>
              <a:ea typeface="Arial Black"/>
              <a:cs typeface="Arial Black"/>
              <a:sym typeface="Arial Black"/>
            </a:endParaRPr>
          </a:p>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71" name="Google Shape;271;p54"/>
          <p:cNvSpPr txBox="1"/>
          <p:nvPr/>
        </p:nvSpPr>
        <p:spPr>
          <a:xfrm>
            <a:off x="6464079" y="6333437"/>
            <a:ext cx="103105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Avril 2025</a:t>
            </a:r>
            <a:endParaRPr sz="1400" b="1" i="1" u="none" strike="noStrike" cap="none">
              <a:solidFill>
                <a:schemeClr val="lt1"/>
              </a:solidFill>
              <a:latin typeface="Arial"/>
              <a:ea typeface="Arial"/>
              <a:cs typeface="Arial"/>
              <a:sym typeface="Arial"/>
            </a:endParaRPr>
          </a:p>
        </p:txBody>
      </p:sp>
      <p:sp>
        <p:nvSpPr>
          <p:cNvPr id="272" name="Google Shape;272;p54"/>
          <p:cNvSpPr txBox="1"/>
          <p:nvPr/>
        </p:nvSpPr>
        <p:spPr>
          <a:xfrm>
            <a:off x="9276480" y="6316931"/>
            <a:ext cx="99899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1" u="none" strike="noStrike" cap="none">
                <a:solidFill>
                  <a:schemeClr val="lt1"/>
                </a:solidFill>
                <a:latin typeface="Arial"/>
                <a:ea typeface="Arial"/>
                <a:cs typeface="Arial"/>
                <a:sym typeface="Arial"/>
              </a:rPr>
              <a:t>Juin 2025</a:t>
            </a:r>
            <a:endParaRPr sz="1400" b="1" i="1" u="none" strike="noStrike" cap="none">
              <a:solidFill>
                <a:schemeClr val="lt1"/>
              </a:solidFill>
              <a:latin typeface="Arial"/>
              <a:ea typeface="Arial"/>
              <a:cs typeface="Arial"/>
              <a:sym typeface="Arial"/>
            </a:endParaRPr>
          </a:p>
        </p:txBody>
      </p:sp>
      <p:sp>
        <p:nvSpPr>
          <p:cNvPr id="273" name="Google Shape;273;p54"/>
          <p:cNvSpPr/>
          <p:nvPr/>
        </p:nvSpPr>
        <p:spPr>
          <a:xfrm>
            <a:off x="0" y="-52547"/>
            <a:ext cx="12192000" cy="851766"/>
          </a:xfrm>
          <a:prstGeom prst="roundRect">
            <a:avLst>
              <a:gd name="adj" fmla="val 16667"/>
            </a:avLst>
          </a:prstGeom>
          <a:solidFill>
            <a:srgbClr val="009900">
              <a:alpha val="4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2800" b="1" i="0" u="none" strike="noStrike" cap="none" dirty="0">
                <a:solidFill>
                  <a:schemeClr val="lt1"/>
                </a:solidFill>
                <a:latin typeface="Arial"/>
                <a:ea typeface="Arial"/>
                <a:cs typeface="Arial"/>
                <a:sym typeface="Arial"/>
              </a:rPr>
              <a:t>V. </a:t>
            </a:r>
            <a:r>
              <a:rPr lang="fr-FR" sz="2800" dirty="0">
                <a:solidFill>
                  <a:schemeClr val="lt1"/>
                </a:solidFill>
                <a:latin typeface="Arial Black"/>
                <a:sym typeface="Arial Black"/>
              </a:rPr>
              <a:t>Quelques collaborations </a:t>
            </a:r>
            <a:endParaRPr sz="2800" b="1" i="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1800" b="0" i="0" u="none" strike="noStrike" cap="none" dirty="0">
              <a:solidFill>
                <a:schemeClr val="lt1"/>
              </a:solidFill>
              <a:latin typeface="Arial"/>
              <a:ea typeface="Arial"/>
              <a:cs typeface="Arial"/>
              <a:sym typeface="Arial"/>
            </a:endParaRPr>
          </a:p>
        </p:txBody>
      </p:sp>
      <p:pic>
        <p:nvPicPr>
          <p:cNvPr id="16" name="Image 15">
            <a:extLst>
              <a:ext uri="{FF2B5EF4-FFF2-40B4-BE49-F238E27FC236}">
                <a16:creationId xmlns:a16="http://schemas.microsoft.com/office/drawing/2014/main" id="{798C23EE-337D-438C-B4E7-CB78E0FB557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98" r="7996"/>
          <a:stretch/>
        </p:blipFill>
        <p:spPr>
          <a:xfrm>
            <a:off x="0" y="804376"/>
            <a:ext cx="3160670" cy="2911234"/>
          </a:xfrm>
          <a:prstGeom prst="rect">
            <a:avLst/>
          </a:prstGeom>
          <a:solidFill>
            <a:schemeClr val="tx1"/>
          </a:solidFill>
        </p:spPr>
      </p:pic>
      <p:pic>
        <p:nvPicPr>
          <p:cNvPr id="18" name="Image 17">
            <a:extLst>
              <a:ext uri="{FF2B5EF4-FFF2-40B4-BE49-F238E27FC236}">
                <a16:creationId xmlns:a16="http://schemas.microsoft.com/office/drawing/2014/main" id="{AFC03A87-F243-4673-8189-67C2591FCEB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382" t="11212" r="9486" b="11376"/>
          <a:stretch/>
        </p:blipFill>
        <p:spPr>
          <a:xfrm>
            <a:off x="1501444" y="4034389"/>
            <a:ext cx="1669082" cy="702300"/>
          </a:xfrm>
          <a:prstGeom prst="rect">
            <a:avLst/>
          </a:prstGeom>
        </p:spPr>
      </p:pic>
      <p:pic>
        <p:nvPicPr>
          <p:cNvPr id="19" name="Image 18">
            <a:extLst>
              <a:ext uri="{FF2B5EF4-FFF2-40B4-BE49-F238E27FC236}">
                <a16:creationId xmlns:a16="http://schemas.microsoft.com/office/drawing/2014/main" id="{3162B3E4-79D6-4889-B082-48E8D0C4023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375" t="15413" r="8824" b="13098"/>
          <a:stretch/>
        </p:blipFill>
        <p:spPr>
          <a:xfrm>
            <a:off x="172088" y="4019935"/>
            <a:ext cx="1170459" cy="731208"/>
          </a:xfrm>
          <a:prstGeom prst="rect">
            <a:avLst/>
          </a:prstGeom>
        </p:spPr>
      </p:pic>
      <p:pic>
        <p:nvPicPr>
          <p:cNvPr id="20" name="Image 19">
            <a:extLst>
              <a:ext uri="{FF2B5EF4-FFF2-40B4-BE49-F238E27FC236}">
                <a16:creationId xmlns:a16="http://schemas.microsoft.com/office/drawing/2014/main" id="{3FB0B4AD-7451-47C4-8B52-DACFD097680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4779" t="37480" r="26176" b="35835"/>
          <a:stretch/>
        </p:blipFill>
        <p:spPr>
          <a:xfrm>
            <a:off x="220358" y="5182264"/>
            <a:ext cx="2930455" cy="641448"/>
          </a:xfrm>
          <a:prstGeom prst="rect">
            <a:avLst/>
          </a:prstGeom>
        </p:spPr>
      </p:pic>
      <p:pic>
        <p:nvPicPr>
          <p:cNvPr id="21" name="Image 20">
            <a:extLst>
              <a:ext uri="{FF2B5EF4-FFF2-40B4-BE49-F238E27FC236}">
                <a16:creationId xmlns:a16="http://schemas.microsoft.com/office/drawing/2014/main" id="{CC50C3F6-7968-4D53-9525-0F93B86680E6}"/>
              </a:ext>
            </a:extLst>
          </p:cNvPr>
          <p:cNvPicPr>
            <a:picLocks noChangeAspect="1"/>
          </p:cNvPicPr>
          <p:nvPr/>
        </p:nvPicPr>
        <p:blipFill>
          <a:blip r:embed="rId8"/>
          <a:stretch>
            <a:fillRect/>
          </a:stretch>
        </p:blipFill>
        <p:spPr>
          <a:xfrm>
            <a:off x="3170526" y="843961"/>
            <a:ext cx="5731458" cy="4221914"/>
          </a:xfrm>
          <a:prstGeom prst="rect">
            <a:avLst/>
          </a:prstGeom>
        </p:spPr>
      </p:pic>
      <p:graphicFrame>
        <p:nvGraphicFramePr>
          <p:cNvPr id="22" name="Tableau 21">
            <a:extLst>
              <a:ext uri="{FF2B5EF4-FFF2-40B4-BE49-F238E27FC236}">
                <a16:creationId xmlns:a16="http://schemas.microsoft.com/office/drawing/2014/main" id="{C0EB71B2-E854-473C-B8C6-86E25B3FA66C}"/>
              </a:ext>
            </a:extLst>
          </p:cNvPr>
          <p:cNvGraphicFramePr>
            <a:graphicFrameLocks noGrp="1"/>
          </p:cNvGraphicFramePr>
          <p:nvPr>
            <p:extLst>
              <p:ext uri="{D42A27DB-BD31-4B8C-83A1-F6EECF244321}">
                <p14:modId xmlns:p14="http://schemas.microsoft.com/office/powerpoint/2010/main" val="417787033"/>
              </p:ext>
            </p:extLst>
          </p:nvPr>
        </p:nvGraphicFramePr>
        <p:xfrm>
          <a:off x="8911840" y="889840"/>
          <a:ext cx="3282840" cy="4130156"/>
        </p:xfrm>
        <a:graphic>
          <a:graphicData uri="http://schemas.openxmlformats.org/drawingml/2006/table">
            <a:tbl>
              <a:tblPr>
                <a:tableStyleId>{616DA210-FB5B-4158-B5E0-FEB733F419BA}</a:tableStyleId>
              </a:tblPr>
              <a:tblGrid>
                <a:gridCol w="1139218">
                  <a:extLst>
                    <a:ext uri="{9D8B030D-6E8A-4147-A177-3AD203B41FA5}">
                      <a16:colId xmlns:a16="http://schemas.microsoft.com/office/drawing/2014/main" val="1636898724"/>
                    </a:ext>
                  </a:extLst>
                </a:gridCol>
                <a:gridCol w="654736">
                  <a:extLst>
                    <a:ext uri="{9D8B030D-6E8A-4147-A177-3AD203B41FA5}">
                      <a16:colId xmlns:a16="http://schemas.microsoft.com/office/drawing/2014/main" val="1402091914"/>
                    </a:ext>
                  </a:extLst>
                </a:gridCol>
                <a:gridCol w="441060">
                  <a:extLst>
                    <a:ext uri="{9D8B030D-6E8A-4147-A177-3AD203B41FA5}">
                      <a16:colId xmlns:a16="http://schemas.microsoft.com/office/drawing/2014/main" val="1218352576"/>
                    </a:ext>
                  </a:extLst>
                </a:gridCol>
                <a:gridCol w="615452">
                  <a:extLst>
                    <a:ext uri="{9D8B030D-6E8A-4147-A177-3AD203B41FA5}">
                      <a16:colId xmlns:a16="http://schemas.microsoft.com/office/drawing/2014/main" val="673276817"/>
                    </a:ext>
                  </a:extLst>
                </a:gridCol>
                <a:gridCol w="432374">
                  <a:extLst>
                    <a:ext uri="{9D8B030D-6E8A-4147-A177-3AD203B41FA5}">
                      <a16:colId xmlns:a16="http://schemas.microsoft.com/office/drawing/2014/main" val="1227818408"/>
                    </a:ext>
                  </a:extLst>
                </a:gridCol>
              </a:tblGrid>
              <a:tr h="208355">
                <a:tc>
                  <a:txBody>
                    <a:bodyPr/>
                    <a:lstStyle/>
                    <a:p>
                      <a:pPr algn="l" fontAlgn="b"/>
                      <a:r>
                        <a:rPr lang="en-GB" sz="1100" b="1" u="none" strike="noStrike" dirty="0">
                          <a:effectLst/>
                        </a:rPr>
                        <a:t>Classes occupation du sol </a:t>
                      </a:r>
                      <a:endParaRPr lang="en-GB" sz="1100" b="1" i="0" u="none" strike="noStrike" dirty="0">
                        <a:solidFill>
                          <a:srgbClr val="000000"/>
                        </a:solidFill>
                        <a:effectLst/>
                        <a:latin typeface="Calibri" panose="020F0502020204030204" pitchFamily="34" charset="0"/>
                      </a:endParaRPr>
                    </a:p>
                  </a:txBody>
                  <a:tcPr marL="7620" marR="7620" marT="7620" marB="0" anchor="b">
                    <a:solidFill>
                      <a:srgbClr val="92D050"/>
                    </a:solidFill>
                  </a:tcPr>
                </a:tc>
                <a:tc gridSpan="4">
                  <a:txBody>
                    <a:bodyPr/>
                    <a:lstStyle/>
                    <a:p>
                      <a:pPr algn="ctr" fontAlgn="b"/>
                      <a:r>
                        <a:rPr lang="en-GB" sz="1100" b="1" u="none" strike="noStrike" dirty="0">
                          <a:effectLst/>
                        </a:rPr>
                        <a:t>Superficies (ha)</a:t>
                      </a:r>
                      <a:endParaRPr lang="en-GB" sz="1100" b="1" i="0" u="none" strike="noStrike" dirty="0">
                        <a:solidFill>
                          <a:srgbClr val="000000"/>
                        </a:solidFill>
                        <a:effectLst/>
                        <a:latin typeface="Calibri" panose="020F0502020204030204" pitchFamily="34" charset="0"/>
                      </a:endParaRPr>
                    </a:p>
                  </a:txBody>
                  <a:tcPr marL="7620" marR="7620" marT="7620" marB="0" anchor="b">
                    <a:solidFill>
                      <a:srgbClr val="92D050"/>
                    </a:solidFill>
                  </a:tcPr>
                </a:tc>
                <a:tc hMerge="1">
                  <a:txBody>
                    <a:bodyPr/>
                    <a:lstStyle/>
                    <a:p>
                      <a:endParaRPr lang="fr-GA"/>
                    </a:p>
                  </a:txBody>
                  <a:tcPr/>
                </a:tc>
                <a:tc hMerge="1">
                  <a:txBody>
                    <a:bodyPr/>
                    <a:lstStyle/>
                    <a:p>
                      <a:endParaRPr lang="fr-GA"/>
                    </a:p>
                  </a:txBody>
                  <a:tcPr/>
                </a:tc>
                <a:tc hMerge="1">
                  <a:txBody>
                    <a:bodyPr/>
                    <a:lstStyle/>
                    <a:p>
                      <a:endParaRPr lang="fr-GA"/>
                    </a:p>
                  </a:txBody>
                  <a:tcPr/>
                </a:tc>
                <a:extLst>
                  <a:ext uri="{0D108BD9-81ED-4DB2-BD59-A6C34878D82A}">
                    <a16:rowId xmlns:a16="http://schemas.microsoft.com/office/drawing/2014/main" val="2942449906"/>
                  </a:ext>
                </a:extLst>
              </a:tr>
              <a:tr h="190616">
                <a:tc>
                  <a:txBody>
                    <a:bodyPr/>
                    <a:lstStyle/>
                    <a:p>
                      <a:pPr algn="l" fontAlgn="b"/>
                      <a:r>
                        <a:rPr lang="fr-GA" sz="1100" u="none" strike="noStrike">
                          <a:effectLst/>
                        </a:rPr>
                        <a:t> </a:t>
                      </a:r>
                      <a:endParaRPr lang="fr-GA" sz="11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2010</a:t>
                      </a:r>
                      <a:endParaRPr lang="fr-GA" sz="11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a:t>
                      </a:r>
                      <a:endParaRPr lang="fr-GA" sz="11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2015</a:t>
                      </a:r>
                      <a:endParaRPr lang="fr-GA" sz="11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a:t>
                      </a:r>
                      <a:endParaRPr lang="fr-GA" sz="1100" b="1"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541248950"/>
                  </a:ext>
                </a:extLst>
              </a:tr>
              <a:tr h="205486">
                <a:tc>
                  <a:txBody>
                    <a:bodyPr/>
                    <a:lstStyle/>
                    <a:p>
                      <a:pPr algn="l" fontAlgn="b"/>
                      <a:r>
                        <a:rPr lang="en-GB" sz="1100" u="none" strike="noStrike">
                          <a:effectLst/>
                        </a:rPr>
                        <a:t>Forêt dense</a:t>
                      </a:r>
                      <a:endParaRPr lang="en-GB"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22 043 381,71</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83,11</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21 972 551,73</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82,84</a:t>
                      </a:r>
                      <a:endParaRPr lang="fr-GA"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094314679"/>
                  </a:ext>
                </a:extLst>
              </a:tr>
              <a:tr h="190616">
                <a:tc>
                  <a:txBody>
                    <a:bodyPr/>
                    <a:lstStyle/>
                    <a:p>
                      <a:pPr algn="l" fontAlgn="b"/>
                      <a:r>
                        <a:rPr lang="en-GB" sz="1100" u="none" strike="noStrike">
                          <a:effectLst/>
                        </a:rPr>
                        <a:t>Forêt secondaire</a:t>
                      </a:r>
                      <a:endParaRPr lang="en-GB"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835 664,96</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3,15</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845 985,94</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3,19</a:t>
                      </a:r>
                      <a:endParaRPr lang="fr-GA"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160663633"/>
                  </a:ext>
                </a:extLst>
              </a:tr>
              <a:tr h="190616">
                <a:tc>
                  <a:txBody>
                    <a:bodyPr/>
                    <a:lstStyle/>
                    <a:p>
                      <a:pPr algn="l" fontAlgn="b"/>
                      <a:r>
                        <a:rPr lang="en-GB" sz="1100" u="none" strike="noStrike">
                          <a:effectLst/>
                        </a:rPr>
                        <a:t>Forêt inondée</a:t>
                      </a:r>
                      <a:endParaRPr lang="en-GB"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615 112,42</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2,32</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615 112,42</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2,32</a:t>
                      </a:r>
                      <a:endParaRPr lang="fr-GA"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545422774"/>
                  </a:ext>
                </a:extLst>
              </a:tr>
              <a:tr h="190616">
                <a:tc>
                  <a:txBody>
                    <a:bodyPr/>
                    <a:lstStyle/>
                    <a:p>
                      <a:pPr algn="l" fontAlgn="b"/>
                      <a:r>
                        <a:rPr lang="en-GB" sz="1100" u="none" strike="noStrike" dirty="0">
                          <a:effectLst/>
                        </a:rPr>
                        <a:t>Mangrove</a:t>
                      </a:r>
                      <a:endParaRPr lang="en-GB"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189 115,55</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0,71</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189 028,02</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0,71</a:t>
                      </a:r>
                      <a:endParaRPr lang="fr-GA"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494805471"/>
                  </a:ext>
                </a:extLst>
              </a:tr>
              <a:tr h="190616">
                <a:tc>
                  <a:txBody>
                    <a:bodyPr/>
                    <a:lstStyle/>
                    <a:p>
                      <a:pPr algn="l" fontAlgn="b"/>
                      <a:r>
                        <a:rPr lang="en-GB" sz="1100" u="none" strike="noStrike">
                          <a:effectLst/>
                        </a:rPr>
                        <a:t>Terre cultivée</a:t>
                      </a:r>
                      <a:endParaRPr lang="en-GB"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83 430,17</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0,31</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152 259,43</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0,57</a:t>
                      </a:r>
                      <a:endParaRPr lang="fr-GA"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140867666"/>
                  </a:ext>
                </a:extLst>
              </a:tr>
              <a:tr h="190616">
                <a:tc>
                  <a:txBody>
                    <a:bodyPr/>
                    <a:lstStyle/>
                    <a:p>
                      <a:pPr algn="l" fontAlgn="b"/>
                      <a:r>
                        <a:rPr lang="en-GB" sz="1100" u="none" strike="noStrike">
                          <a:effectLst/>
                        </a:rPr>
                        <a:t>Sol nu</a:t>
                      </a:r>
                      <a:endParaRPr lang="en-GB"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34 132,39</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0,13</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37 067,43</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0,14</a:t>
                      </a:r>
                      <a:endParaRPr lang="fr-GA"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419487941"/>
                  </a:ext>
                </a:extLst>
              </a:tr>
              <a:tr h="190616">
                <a:tc>
                  <a:txBody>
                    <a:bodyPr/>
                    <a:lstStyle/>
                    <a:p>
                      <a:pPr algn="l" fontAlgn="b"/>
                      <a:r>
                        <a:rPr lang="en-GB" sz="1100" u="none" strike="noStrike">
                          <a:effectLst/>
                        </a:rPr>
                        <a:t>Zone marécageuse</a:t>
                      </a:r>
                      <a:endParaRPr lang="en-GB"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203 591,80</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0,77</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204 522,33</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0,77</a:t>
                      </a:r>
                      <a:endParaRPr lang="fr-GA"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353750263"/>
                  </a:ext>
                </a:extLst>
              </a:tr>
              <a:tr h="194140">
                <a:tc>
                  <a:txBody>
                    <a:bodyPr/>
                    <a:lstStyle/>
                    <a:p>
                      <a:pPr algn="l" fontAlgn="b"/>
                      <a:r>
                        <a:rPr lang="en-GB" sz="1100" u="none" strike="noStrike">
                          <a:effectLst/>
                        </a:rPr>
                        <a:t>Savane et végétation basse</a:t>
                      </a:r>
                      <a:endParaRPr lang="en-GB"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1 977 213,69</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7,45</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1 956 108,54</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7,38</a:t>
                      </a:r>
                      <a:endParaRPr lang="fr-GA"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008470186"/>
                  </a:ext>
                </a:extLst>
              </a:tr>
              <a:tr h="190616">
                <a:tc>
                  <a:txBody>
                    <a:bodyPr/>
                    <a:lstStyle/>
                    <a:p>
                      <a:pPr algn="l" fontAlgn="b"/>
                      <a:r>
                        <a:rPr lang="en-GB" sz="1100" u="none" strike="noStrike">
                          <a:effectLst/>
                        </a:rPr>
                        <a:t>Surface en eau</a:t>
                      </a:r>
                      <a:endParaRPr lang="en-GB"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383 259,02</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1,45</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386 969,83</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1,46</a:t>
                      </a:r>
                      <a:endParaRPr lang="fr-GA"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510766236"/>
                  </a:ext>
                </a:extLst>
              </a:tr>
              <a:tr h="190616">
                <a:tc>
                  <a:txBody>
                    <a:bodyPr/>
                    <a:lstStyle/>
                    <a:p>
                      <a:pPr algn="l" fontAlgn="b"/>
                      <a:r>
                        <a:rPr lang="en-GB" sz="1100" u="none" strike="noStrike" dirty="0">
                          <a:effectLst/>
                        </a:rPr>
                        <a:t>Surface </a:t>
                      </a:r>
                      <a:r>
                        <a:rPr lang="en-GB" sz="1100" u="none" strike="noStrike" dirty="0" err="1">
                          <a:effectLst/>
                        </a:rPr>
                        <a:t>artificialisée</a:t>
                      </a:r>
                      <a:endParaRPr lang="en-GB"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157 613,80</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0,59</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a:effectLst/>
                        </a:rPr>
                        <a:t>162 909,83</a:t>
                      </a:r>
                      <a:endParaRPr lang="fr-GA"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GA" sz="1100" u="none" strike="noStrike" dirty="0">
                          <a:effectLst/>
                        </a:rPr>
                        <a:t>0,61</a:t>
                      </a:r>
                      <a:endParaRPr lang="fr-GA"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244505655"/>
                  </a:ext>
                </a:extLst>
              </a:tr>
            </a:tbl>
          </a:graphicData>
        </a:graphic>
      </p:graphicFrame>
    </p:spTree>
    <p:extLst>
      <p:ext uri="{BB962C8B-B14F-4D97-AF65-F5344CB8AC3E}">
        <p14:creationId xmlns:p14="http://schemas.microsoft.com/office/powerpoint/2010/main" val="290759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grpSp>
        <p:nvGrpSpPr>
          <p:cNvPr id="286" name="Google Shape;286;p55"/>
          <p:cNvGrpSpPr/>
          <p:nvPr/>
        </p:nvGrpSpPr>
        <p:grpSpPr>
          <a:xfrm>
            <a:off x="888418" y="0"/>
            <a:ext cx="10800000" cy="6858000"/>
            <a:chOff x="1023730" y="0"/>
            <a:chExt cx="10800000" cy="6858000"/>
          </a:xfrm>
        </p:grpSpPr>
        <p:pic>
          <p:nvPicPr>
            <p:cNvPr id="287" name="Google Shape;287;p55"/>
            <p:cNvPicPr preferRelativeResize="0"/>
            <p:nvPr/>
          </p:nvPicPr>
          <p:blipFill rotWithShape="1">
            <a:blip r:embed="rId3">
              <a:alphaModFix/>
            </a:blip>
            <a:srcRect/>
            <a:stretch/>
          </p:blipFill>
          <p:spPr>
            <a:xfrm>
              <a:off x="1023730" y="3258000"/>
              <a:ext cx="5400000" cy="3600000"/>
            </a:xfrm>
            <a:prstGeom prst="rect">
              <a:avLst/>
            </a:prstGeom>
            <a:noFill/>
            <a:ln>
              <a:noFill/>
            </a:ln>
          </p:spPr>
        </p:pic>
        <p:pic>
          <p:nvPicPr>
            <p:cNvPr id="288" name="Google Shape;288;p55"/>
            <p:cNvPicPr preferRelativeResize="0"/>
            <p:nvPr/>
          </p:nvPicPr>
          <p:blipFill rotWithShape="1">
            <a:blip r:embed="rId4">
              <a:alphaModFix/>
            </a:blip>
            <a:srcRect/>
            <a:stretch/>
          </p:blipFill>
          <p:spPr>
            <a:xfrm>
              <a:off x="6423730" y="3258000"/>
              <a:ext cx="5400000" cy="3600000"/>
            </a:xfrm>
            <a:prstGeom prst="rect">
              <a:avLst/>
            </a:prstGeom>
            <a:noFill/>
            <a:ln>
              <a:noFill/>
            </a:ln>
          </p:spPr>
        </p:pic>
        <p:pic>
          <p:nvPicPr>
            <p:cNvPr id="289" name="Google Shape;289;p55"/>
            <p:cNvPicPr preferRelativeResize="0"/>
            <p:nvPr/>
          </p:nvPicPr>
          <p:blipFill rotWithShape="1">
            <a:blip r:embed="rId5">
              <a:alphaModFix/>
            </a:blip>
            <a:srcRect/>
            <a:stretch/>
          </p:blipFill>
          <p:spPr>
            <a:xfrm>
              <a:off x="1023730" y="0"/>
              <a:ext cx="5400000" cy="3600000"/>
            </a:xfrm>
            <a:prstGeom prst="rect">
              <a:avLst/>
            </a:prstGeom>
            <a:noFill/>
            <a:ln>
              <a:noFill/>
            </a:ln>
          </p:spPr>
        </p:pic>
        <p:pic>
          <p:nvPicPr>
            <p:cNvPr id="290" name="Google Shape;290;p55"/>
            <p:cNvPicPr preferRelativeResize="0"/>
            <p:nvPr/>
          </p:nvPicPr>
          <p:blipFill rotWithShape="1">
            <a:blip r:embed="rId6">
              <a:alphaModFix/>
            </a:blip>
            <a:srcRect/>
            <a:stretch/>
          </p:blipFill>
          <p:spPr>
            <a:xfrm>
              <a:off x="6423730" y="0"/>
              <a:ext cx="5400000" cy="3600000"/>
            </a:xfrm>
            <a:prstGeom prst="rect">
              <a:avLst/>
            </a:prstGeom>
            <a:noFill/>
            <a:ln>
              <a:noFill/>
            </a:ln>
          </p:spPr>
        </p:pic>
      </p:grpSp>
      <p:sp>
        <p:nvSpPr>
          <p:cNvPr id="291" name="Google Shape;291;p55"/>
          <p:cNvSpPr txBox="1"/>
          <p:nvPr/>
        </p:nvSpPr>
        <p:spPr>
          <a:xfrm>
            <a:off x="6288418" y="6548193"/>
            <a:ext cx="4342856"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0" i="1" u="none" strike="noStrike" cap="none">
                <a:solidFill>
                  <a:schemeClr val="lt1"/>
                </a:solidFill>
                <a:latin typeface="Arial"/>
                <a:ea typeface="Arial"/>
                <a:cs typeface="Arial"/>
                <a:sym typeface="Arial"/>
              </a:rPr>
              <a:t>Complexe forêt-savane dans la zone du Lac Ezanga</a:t>
            </a:r>
            <a:endParaRPr sz="1400" b="0" i="1" u="none" strike="noStrike" cap="none">
              <a:solidFill>
                <a:schemeClr val="lt1"/>
              </a:solidFill>
              <a:latin typeface="Arial"/>
              <a:ea typeface="Arial"/>
              <a:cs typeface="Arial"/>
              <a:sym typeface="Arial"/>
            </a:endParaRPr>
          </a:p>
        </p:txBody>
      </p:sp>
      <p:sp>
        <p:nvSpPr>
          <p:cNvPr id="292" name="Google Shape;292;p55"/>
          <p:cNvSpPr txBox="1"/>
          <p:nvPr/>
        </p:nvSpPr>
        <p:spPr>
          <a:xfrm>
            <a:off x="6288418" y="3300115"/>
            <a:ext cx="4172937"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0" i="1" u="none" strike="noStrike" cap="none">
                <a:solidFill>
                  <a:schemeClr val="lt1"/>
                </a:solidFill>
                <a:latin typeface="Arial"/>
                <a:ea typeface="Arial"/>
                <a:cs typeface="Arial"/>
                <a:sym typeface="Arial"/>
              </a:rPr>
              <a:t>Complexe forêt-savane et plaine littorale à Gamba</a:t>
            </a:r>
            <a:endParaRPr/>
          </a:p>
        </p:txBody>
      </p:sp>
      <p:sp>
        <p:nvSpPr>
          <p:cNvPr id="293" name="Google Shape;293;p55"/>
          <p:cNvSpPr txBox="1"/>
          <p:nvPr/>
        </p:nvSpPr>
        <p:spPr>
          <a:xfrm>
            <a:off x="888418" y="6534439"/>
            <a:ext cx="3664786"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0" i="1" u="none" strike="noStrike" cap="none">
                <a:solidFill>
                  <a:schemeClr val="lt1"/>
                </a:solidFill>
                <a:latin typeface="Arial"/>
                <a:ea typeface="Arial"/>
                <a:cs typeface="Arial"/>
                <a:sym typeface="Arial"/>
              </a:rPr>
              <a:t>Massif forestier de Mabouka (Haut Ogooué)</a:t>
            </a:r>
            <a:endParaRPr/>
          </a:p>
        </p:txBody>
      </p:sp>
      <p:sp>
        <p:nvSpPr>
          <p:cNvPr id="294" name="Google Shape;294;p55"/>
          <p:cNvSpPr txBox="1"/>
          <p:nvPr/>
        </p:nvSpPr>
        <p:spPr>
          <a:xfrm>
            <a:off x="888418" y="3266602"/>
            <a:ext cx="162736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0" i="1" u="none" strike="noStrike" cap="none">
                <a:solidFill>
                  <a:schemeClr val="lt1"/>
                </a:solidFill>
                <a:latin typeface="Arial"/>
                <a:ea typeface="Arial"/>
                <a:cs typeface="Arial"/>
                <a:sym typeface="Arial"/>
              </a:rPr>
              <a:t>Canyon de Léconi</a:t>
            </a:r>
            <a:endParaRPr sz="1400" b="0" i="1" u="none" strike="noStrike" cap="non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p56"/>
          <p:cNvPicPr preferRelativeResize="0"/>
          <p:nvPr/>
        </p:nvPicPr>
        <p:blipFill rotWithShape="1">
          <a:blip r:embed="rId3">
            <a:alphaModFix/>
          </a:blip>
          <a:srcRect/>
          <a:stretch/>
        </p:blipFill>
        <p:spPr>
          <a:xfrm>
            <a:off x="614849" y="1742502"/>
            <a:ext cx="10421975" cy="3372995"/>
          </a:xfrm>
          <a:prstGeom prst="rect">
            <a:avLst/>
          </a:prstGeom>
          <a:noFill/>
          <a:ln>
            <a:noFill/>
          </a:ln>
        </p:spPr>
      </p:pic>
    </p:spTree>
  </p:cSld>
  <p:clrMapOvr>
    <a:masterClrMapping/>
  </p:clrMapOvr>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8F54BAFE2F114480A20DBE23625A73" ma:contentTypeVersion="16" ma:contentTypeDescription="Crée un document." ma:contentTypeScope="" ma:versionID="59b74b9674f9962f688d6d1a49838b00">
  <xsd:schema xmlns:xsd="http://www.w3.org/2001/XMLSchema" xmlns:xs="http://www.w3.org/2001/XMLSchema" xmlns:p="http://schemas.microsoft.com/office/2006/metadata/properties" xmlns:ns2="295931b1-e92a-4b22-acd3-5536491a8c2a" xmlns:ns3="7ac0b51b-7cd2-4e3f-9a80-a270391ff631" targetNamespace="http://schemas.microsoft.com/office/2006/metadata/properties" ma:root="true" ma:fieldsID="8cf4c94e049f51def7bf5bd756035856" ns2:_="" ns3:_="">
    <xsd:import namespace="295931b1-e92a-4b22-acd3-5536491a8c2a"/>
    <xsd:import namespace="7ac0b51b-7cd2-4e3f-9a80-a270391ff631"/>
    <xsd:element name="properties">
      <xsd:complexType>
        <xsd:sequence>
          <xsd:element name="documentManagement">
            <xsd:complexType>
              <xsd:all>
                <xsd:element ref="ns2:_Flow_SignoffStatus" minOccurs="0"/>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5931b1-e92a-4b22-acd3-5536491a8c2a" elementFormDefault="qualified">
    <xsd:import namespace="http://schemas.microsoft.com/office/2006/documentManagement/types"/>
    <xsd:import namespace="http://schemas.microsoft.com/office/infopath/2007/PartnerControls"/>
    <xsd:element name="_Flow_SignoffStatus" ma:index="8" nillable="true" ma:displayName="Stato consenso" ma:internalName="Stato_x0020_consenso">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Balises d’image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0b51b-7cd2-4e3f-9a80-a270391ff631"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15" nillable="true" ma:displayName="Taxonomy Catch All Column" ma:hidden="true" ma:list="{d6a7026c-9acb-42a7-81b8-468e36ec354e}" ma:internalName="TaxCatchAll" ma:showField="CatchAllData" ma:web="7ac0b51b-7cd2-4e3f-9a80-a270391ff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295931b1-e92a-4b22-acd3-5536491a8c2a" xsi:nil="true"/>
    <TaxCatchAll xmlns="7ac0b51b-7cd2-4e3f-9a80-a270391ff631" xsi:nil="true"/>
    <lcf76f155ced4ddcb4097134ff3c332f xmlns="295931b1-e92a-4b22-acd3-5536491a8c2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0775210-0BEE-466B-B1F5-B5C8A4FC87F6}"/>
</file>

<file path=customXml/itemProps2.xml><?xml version="1.0" encoding="utf-8"?>
<ds:datastoreItem xmlns:ds="http://schemas.openxmlformats.org/officeDocument/2006/customXml" ds:itemID="{3AD42EEF-0639-4776-BF8F-77755250E41C}"/>
</file>

<file path=customXml/itemProps3.xml><?xml version="1.0" encoding="utf-8"?>
<ds:datastoreItem xmlns:ds="http://schemas.openxmlformats.org/officeDocument/2006/customXml" ds:itemID="{6BBF2BFF-4678-4AF9-9B64-A9A95225F0E4}"/>
</file>

<file path=docProps/app.xml><?xml version="1.0" encoding="utf-8"?>
<Properties xmlns="http://schemas.openxmlformats.org/officeDocument/2006/extended-properties" xmlns:vt="http://schemas.openxmlformats.org/officeDocument/2006/docPropsVTypes">
  <TotalTime>105</TotalTime>
  <Words>1231</Words>
  <Application>Microsoft Office PowerPoint</Application>
  <PresentationFormat>Widescreen</PresentationFormat>
  <Paragraphs>300</Paragraphs>
  <Slides>22</Slides>
  <Notes>22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Roboto</vt:lpstr>
      <vt:lpstr>Corben</vt:lpstr>
      <vt:lpstr>Arial Black</vt:lpstr>
      <vt:lpstr>Noto Sans Symbols</vt:lpstr>
      <vt:lpstr>ＭＳ Ｐゴシック</vt:lpstr>
      <vt:lpstr>Wingdings</vt:lpstr>
      <vt:lpstr>Futura-Book</vt:lpstr>
      <vt:lpstr>Tahoma</vt:lpstr>
      <vt:lpstr>Calibri</vt:lpstr>
      <vt:lpstr>Arial</vt: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CAZES</dc:creator>
  <cp:lastModifiedBy>AssengZe, Armand (FAOSFC)</cp:lastModifiedBy>
  <cp:revision>9</cp:revision>
  <dcterms:created xsi:type="dcterms:W3CDTF">2022-04-01T14:16:38Z</dcterms:created>
  <dcterms:modified xsi:type="dcterms:W3CDTF">2025-11-19T07:38:15Z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0x010100388F54BAFE2F114480A20DBE23625A73</vt:lpwstr>
  </property>
</Properties>
</file>