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19"/>
  </p:notesMasterIdLst>
  <p:sldIdLst>
    <p:sldId id="256" r:id="rId6"/>
    <p:sldId id="2147483477" r:id="rId7"/>
    <p:sldId id="2147483483" r:id="rId8"/>
    <p:sldId id="2147483482" r:id="rId9"/>
    <p:sldId id="261" r:id="rId10"/>
    <p:sldId id="2147483484" r:id="rId11"/>
    <p:sldId id="2147483475" r:id="rId12"/>
    <p:sldId id="2147483476" r:id="rId13"/>
    <p:sldId id="2147483480" r:id="rId14"/>
    <p:sldId id="2147483481" r:id="rId15"/>
    <p:sldId id="380" r:id="rId16"/>
    <p:sldId id="2147483486" r:id="rId17"/>
    <p:sldId id="2147483487" r:id="rId18"/>
  </p:sldIdLst>
  <p:sldSz cx="12192000" cy="6858000"/>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D81517-FD6F-52A6-6B72-C2E8C019FB28}" name="DeVries, Anouk (ESF)" initials="AD" userId="S::Anouk.DeVries@fao.org::86538f72-bdc4-4b7c-8ed0-4e86980ee68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3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EDDDC7-6713-414D-A635-5B7F001D1D6F}" v="55" dt="2025-11-17T14:29:48.9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818" autoAdjust="0"/>
  </p:normalViewPr>
  <p:slideViewPr>
    <p:cSldViewPr snapToGrid="0">
      <p:cViewPr varScale="1">
        <p:scale>
          <a:sx n="67" d="100"/>
          <a:sy n="67" d="100"/>
        </p:scale>
        <p:origin x="112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hyperlink" Target="https://www.minecofin.gov.rw/index.php?eID=dumpFile&amp;t=f&amp;f=113398&amp;token=897668a6de3f405094f6bfee88ce2571368cfc7c" TargetMode="External"/><Relationship Id="rId2" Type="http://schemas.openxmlformats.org/officeDocument/2006/relationships/hyperlink" Target="https://www.fao.org/food-systems/news/news-detail/uganda-takes-steps-to-finance-food-systems-transformation/en" TargetMode="External"/><Relationship Id="rId1" Type="http://schemas.openxmlformats.org/officeDocument/2006/relationships/hyperlink" Target="https://feedsalone.gov.sl/objectives/" TargetMode="Externa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feedsalone.gov.sl/objectives/" TargetMode="External"/><Relationship Id="rId1" Type="http://schemas.openxmlformats.org/officeDocument/2006/relationships/image" Target="../media/image13.png"/><Relationship Id="rId6" Type="http://schemas.openxmlformats.org/officeDocument/2006/relationships/hyperlink" Target="https://www.minecofin.gov.rw/index.php?eID=dumpFile&amp;t=f&amp;f=113398&amp;token=897668a6de3f405094f6bfee88ce2571368cfc7c" TargetMode="External"/><Relationship Id="rId5" Type="http://schemas.openxmlformats.org/officeDocument/2006/relationships/image" Target="../media/image15.jpeg"/><Relationship Id="rId4" Type="http://schemas.openxmlformats.org/officeDocument/2006/relationships/hyperlink" Target="https://www.fao.org/food-systems/news/news-detail/uganda-takes-steps-to-finance-food-systems-transformation/en"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01F84B-773B-4935-9BCB-16C26D2DA762}"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en-US"/>
        </a:p>
      </dgm:t>
    </dgm:pt>
    <dgm:pt modelId="{A3D76C90-CFDB-450B-8086-0C151A2FFE34}">
      <dgm:prSet phldrT="[Text]" custT="1"/>
      <dgm:spPr>
        <a:solidFill>
          <a:srgbClr val="FBF3E8"/>
        </a:solidFill>
        <a:ln w="19050" cap="flat" cmpd="sng" algn="ctr">
          <a:solidFill>
            <a:srgbClr val="FBF3E8"/>
          </a:solidFill>
          <a:prstDash val="solid"/>
          <a:miter lim="800000"/>
        </a:ln>
        <a:effectLst/>
      </dgm:spPr>
      <dgm:t>
        <a:bodyPr spcFirstLastPara="0" vert="horz" wrap="square" lIns="0" tIns="0" rIns="0" bIns="0" numCol="1" spcCol="1270" rtlCol="0" anchor="t" anchorCtr="0"/>
        <a:lstStyle/>
        <a:p>
          <a:pPr marL="0" lvl="0" indent="0" algn="ctr" defTabSz="609539" rtl="0" eaLnBrk="1" latinLnBrk="0" hangingPunct="1">
            <a:lnSpc>
              <a:spcPct val="100000"/>
            </a:lnSpc>
            <a:spcBef>
              <a:spcPct val="0"/>
            </a:spcBef>
            <a:spcAft>
              <a:spcPct val="35000"/>
            </a:spcAft>
            <a:buNone/>
          </a:pPr>
          <a:r>
            <a:rPr lang="fr-FR" sz="1050" b="1" kern="1200" noProof="0" dirty="0" err="1">
              <a:solidFill>
                <a:schemeClr val="tx1"/>
              </a:solidFill>
              <a:latin typeface="Open Sans"/>
              <a:ea typeface="Open Sans"/>
              <a:cs typeface="Open Sans"/>
            </a:rPr>
            <a:t>Feed</a:t>
          </a:r>
          <a:r>
            <a:rPr lang="fr-FR" sz="1050" b="1" kern="1200" noProof="0" dirty="0">
              <a:solidFill>
                <a:schemeClr val="tx1"/>
              </a:solidFill>
              <a:latin typeface="Open Sans"/>
              <a:ea typeface="Open Sans"/>
              <a:cs typeface="Open Sans"/>
            </a:rPr>
            <a:t> Salone</a:t>
          </a:r>
        </a:p>
        <a:p>
          <a:pPr marL="0" lvl="0" indent="0" algn="ctr" defTabSz="609539">
            <a:lnSpc>
              <a:spcPct val="100000"/>
            </a:lnSpc>
            <a:spcBef>
              <a:spcPct val="0"/>
            </a:spcBef>
            <a:spcAft>
              <a:spcPct val="35000"/>
            </a:spcAft>
          </a:pPr>
          <a:r>
            <a:rPr lang="fr-FR" sz="1050" kern="1200" noProof="0" dirty="0">
              <a:solidFill>
                <a:schemeClr val="tx1"/>
              </a:solidFill>
              <a:latin typeface="Open Sans"/>
              <a:ea typeface="Open Sans"/>
              <a:cs typeface="Open Sans"/>
            </a:rPr>
            <a:t>Stratégie agroalimentaire phare, elle a remplacé la planification agricole sectorielle par une approche intégrée et systémique. Il cherche à transformer les systèmes alimentaires en reliant la production, les marchés et les résultats en matière de nutrition dans un cadre cohérent. </a:t>
          </a:r>
        </a:p>
        <a:p>
          <a:pPr marL="0" lvl="0" indent="0" algn="ctr" defTabSz="609539">
            <a:lnSpc>
              <a:spcPct val="100000"/>
            </a:lnSpc>
            <a:spcBef>
              <a:spcPct val="0"/>
            </a:spcBef>
            <a:spcAft>
              <a:spcPct val="35000"/>
            </a:spcAft>
          </a:pPr>
          <a:r>
            <a:rPr lang="fr-FR" sz="1050" kern="1200" noProof="0" dirty="0">
              <a:solidFill>
                <a:schemeClr val="tx1"/>
              </a:solidFill>
              <a:latin typeface="Open Sans"/>
              <a:ea typeface="Open Sans"/>
              <a:cs typeface="Open Sans"/>
              <a:hlinkClick xmlns:r="http://schemas.openxmlformats.org/officeDocument/2006/relationships" r:id="rId1"/>
            </a:rPr>
            <a:t>Plus d’informations.</a:t>
          </a:r>
          <a:endParaRPr lang="fr-FR" sz="1050" kern="1200" noProof="0" dirty="0">
            <a:solidFill>
              <a:schemeClr val="tx1"/>
            </a:solidFill>
            <a:latin typeface="Open Sans"/>
            <a:ea typeface="Open Sans"/>
            <a:cs typeface="Open Sans"/>
          </a:endParaRPr>
        </a:p>
      </dgm:t>
    </dgm:pt>
    <dgm:pt modelId="{FC19A22A-1F0D-4B14-A1A9-E159051ADC74}" type="parTrans" cxnId="{50B2CA70-D35B-42F2-A025-34C3F58F7A69}">
      <dgm:prSet/>
      <dgm:spPr/>
      <dgm:t>
        <a:bodyPr/>
        <a:lstStyle/>
        <a:p>
          <a:endParaRPr lang="en-US"/>
        </a:p>
      </dgm:t>
    </dgm:pt>
    <dgm:pt modelId="{4C11AD51-F15C-4990-971E-4F8261137930}" type="sibTrans" cxnId="{50B2CA70-D35B-42F2-A025-34C3F58F7A69}">
      <dgm:prSet/>
      <dgm:spPr/>
      <dgm:t>
        <a:bodyPr/>
        <a:lstStyle/>
        <a:p>
          <a:endParaRPr lang="en-US"/>
        </a:p>
      </dgm:t>
    </dgm:pt>
    <dgm:pt modelId="{EF42DBC0-41CB-4407-B6E0-67D972D39594}">
      <dgm:prSet phldrT="[Text]" custT="1"/>
      <dgm:spPr>
        <a:solidFill>
          <a:srgbClr val="FBF3E8"/>
        </a:solidFill>
        <a:ln w="19050" cap="flat" cmpd="sng" algn="ctr">
          <a:solidFill>
            <a:srgbClr val="FBF3E8"/>
          </a:solidFill>
          <a:prstDash val="solid"/>
          <a:miter lim="800000"/>
        </a:ln>
        <a:effectLst/>
      </dgm:spPr>
      <dgm:t>
        <a:bodyPr spcFirstLastPara="0" vert="horz" wrap="square" lIns="0" tIns="0" rIns="0" bIns="0" numCol="1" spcCol="1270" rtlCol="0" anchor="t" anchorCtr="0"/>
        <a:lstStyle/>
        <a:p>
          <a:pPr marL="0" lvl="0" indent="0" algn="ctr" defTabSz="609539" rtl="0" eaLnBrk="1" latinLnBrk="0" hangingPunct="1">
            <a:lnSpc>
              <a:spcPct val="100000"/>
            </a:lnSpc>
            <a:spcBef>
              <a:spcPct val="0"/>
            </a:spcBef>
            <a:spcAft>
              <a:spcPct val="35000"/>
            </a:spcAft>
            <a:buNone/>
          </a:pPr>
          <a:r>
            <a:rPr lang="fr-FR" sz="1050" b="1" kern="1200" noProof="0" dirty="0">
              <a:solidFill>
                <a:schemeClr val="tx1"/>
              </a:solidFill>
              <a:latin typeface="Open Sans"/>
              <a:ea typeface="Open Sans"/>
              <a:cs typeface="Open Sans"/>
            </a:rPr>
            <a:t>NDP IV –AFS transformation</a:t>
          </a:r>
        </a:p>
        <a:p>
          <a:pPr marL="0" lvl="0" indent="0" algn="ctr" defTabSz="609539" rtl="0" eaLnBrk="1" latinLnBrk="0" hangingPunct="1">
            <a:lnSpc>
              <a:spcPct val="100000"/>
            </a:lnSpc>
            <a:spcBef>
              <a:spcPct val="0"/>
            </a:spcBef>
            <a:spcAft>
              <a:spcPct val="35000"/>
            </a:spcAft>
            <a:buNone/>
          </a:pPr>
          <a:r>
            <a:rPr lang="fr-FR" sz="1050" kern="1200" dirty="0">
              <a:solidFill>
                <a:prstClr val="black"/>
              </a:solidFill>
              <a:latin typeface="Open Sans"/>
              <a:ea typeface="Open Sans"/>
              <a:cs typeface="Open Sans"/>
            </a:rPr>
            <a:t>Le Plan national de développement s’articule autour de l’agenda de transformation, y compris le Programme d’agro-industrialisation visant à moderniser et à dynamiser les chaînes de valeur agricoles. Mise en œuvre supervisée par NFSCC. Stratégie d’investissement.</a:t>
          </a:r>
        </a:p>
        <a:p>
          <a:pPr marL="0" lvl="0" indent="0" algn="ctr" defTabSz="609539" rtl="0" eaLnBrk="1" latinLnBrk="0" hangingPunct="1">
            <a:lnSpc>
              <a:spcPct val="100000"/>
            </a:lnSpc>
            <a:spcBef>
              <a:spcPct val="0"/>
            </a:spcBef>
            <a:spcAft>
              <a:spcPct val="35000"/>
            </a:spcAft>
            <a:buNone/>
          </a:pPr>
          <a:r>
            <a:rPr lang="fr-FR" sz="1050" kern="1200" noProof="0" dirty="0">
              <a:solidFill>
                <a:prstClr val="black"/>
              </a:solidFill>
              <a:latin typeface="Open Sans"/>
              <a:ea typeface="Open Sans"/>
              <a:cs typeface="Open Sans"/>
              <a:hlinkClick xmlns:r="http://schemas.openxmlformats.org/officeDocument/2006/relationships" r:id="rId2"/>
            </a:rPr>
            <a:t>Plus d’informations</a:t>
          </a:r>
          <a:endParaRPr lang="fr-FR" sz="1050" kern="1200" noProof="0" dirty="0">
            <a:solidFill>
              <a:prstClr val="black"/>
            </a:solidFill>
            <a:latin typeface="Open Sans"/>
            <a:ea typeface="Open Sans"/>
            <a:cs typeface="Open Sans"/>
          </a:endParaRPr>
        </a:p>
      </dgm:t>
    </dgm:pt>
    <dgm:pt modelId="{1BBFAF19-5C73-4B91-ACE8-A9716A19D57C}" type="parTrans" cxnId="{01E11E84-6035-42E1-B9CE-825A1A76665F}">
      <dgm:prSet/>
      <dgm:spPr/>
      <dgm:t>
        <a:bodyPr/>
        <a:lstStyle/>
        <a:p>
          <a:endParaRPr lang="en-US"/>
        </a:p>
      </dgm:t>
    </dgm:pt>
    <dgm:pt modelId="{D3CAFB08-7918-4B1F-A4C3-FC4B876517D2}" type="sibTrans" cxnId="{01E11E84-6035-42E1-B9CE-825A1A76665F}">
      <dgm:prSet/>
      <dgm:spPr/>
      <dgm:t>
        <a:bodyPr/>
        <a:lstStyle/>
        <a:p>
          <a:endParaRPr lang="en-US"/>
        </a:p>
      </dgm:t>
    </dgm:pt>
    <dgm:pt modelId="{A13F506C-E3A7-428F-938C-1CACA4DE3095}">
      <dgm:prSet phldrT="[Text]" custT="1"/>
      <dgm:spPr>
        <a:solidFill>
          <a:srgbClr val="FBF3E8"/>
        </a:solidFill>
        <a:ln w="19050" cap="flat" cmpd="sng" algn="ctr">
          <a:solidFill>
            <a:srgbClr val="FBF3E8"/>
          </a:solidFill>
          <a:prstDash val="solid"/>
          <a:miter lim="800000"/>
        </a:ln>
        <a:effectLst/>
      </dgm:spPr>
      <dgm:t>
        <a:bodyPr spcFirstLastPara="0" vert="horz" wrap="square" lIns="0" tIns="0" rIns="0" bIns="0" numCol="1" spcCol="1270" rtlCol="0" anchor="t" anchorCtr="0"/>
        <a:lstStyle/>
        <a:p>
          <a:pPr marL="0" lvl="0" indent="0" algn="ctr" defTabSz="609539" rtl="0" eaLnBrk="1" latinLnBrk="0" hangingPunct="1">
            <a:lnSpc>
              <a:spcPct val="100000"/>
            </a:lnSpc>
            <a:spcBef>
              <a:spcPct val="0"/>
            </a:spcBef>
            <a:spcAft>
              <a:spcPct val="35000"/>
            </a:spcAft>
            <a:buNone/>
          </a:pPr>
          <a:r>
            <a:rPr lang="fr-FR" sz="1050" b="1" kern="1200" noProof="0" dirty="0" err="1">
              <a:solidFill>
                <a:schemeClr val="tx1"/>
              </a:solidFill>
              <a:latin typeface="Open Sans"/>
              <a:ea typeface="Open Sans"/>
              <a:cs typeface="Open Sans"/>
            </a:rPr>
            <a:t>Fifth</a:t>
          </a:r>
          <a:r>
            <a:rPr lang="fr-FR" sz="1050" b="1" kern="1200" noProof="0" dirty="0">
              <a:solidFill>
                <a:schemeClr val="tx1"/>
              </a:solidFill>
              <a:latin typeface="Open Sans"/>
              <a:ea typeface="Open Sans"/>
              <a:cs typeface="Open Sans"/>
            </a:rPr>
            <a:t> Strategic Plan for Agricultural Transformation (PSTA5), </a:t>
          </a:r>
        </a:p>
        <a:p>
          <a:pPr marL="0" lvl="0" indent="0" algn="ctr" defTabSz="609539">
            <a:lnSpc>
              <a:spcPct val="100000"/>
            </a:lnSpc>
            <a:spcBef>
              <a:spcPct val="0"/>
            </a:spcBef>
            <a:spcAft>
              <a:spcPct val="35000"/>
            </a:spcAft>
            <a:buNone/>
          </a:pPr>
          <a:r>
            <a:rPr lang="fr-FR" sz="1050" kern="1200" noProof="0" dirty="0">
              <a:solidFill>
                <a:schemeClr val="tx1"/>
              </a:solidFill>
              <a:latin typeface="Open Sans"/>
              <a:ea typeface="Open Sans"/>
              <a:cs typeface="Open Sans"/>
            </a:rPr>
            <a:t>Le Rwanda s’est orienté vers un processus de planification inclusif et axé sur les systèmes. Deux décennies de processus du PDDAA, démontrant que la sécurité alimentaire nécessite plus que la production agricole, ont été cruciales. </a:t>
          </a:r>
        </a:p>
        <a:p>
          <a:pPr marL="0" lvl="0" indent="0" algn="ctr" defTabSz="609539">
            <a:lnSpc>
              <a:spcPct val="100000"/>
            </a:lnSpc>
            <a:spcBef>
              <a:spcPct val="0"/>
            </a:spcBef>
            <a:spcAft>
              <a:spcPct val="35000"/>
            </a:spcAft>
            <a:buNone/>
          </a:pPr>
          <a:r>
            <a:rPr lang="fr-FR" sz="1050" kern="1200" noProof="0" dirty="0">
              <a:solidFill>
                <a:schemeClr val="tx1"/>
              </a:solidFill>
              <a:latin typeface="Open Sans"/>
              <a:ea typeface="Open Sans"/>
              <a:cs typeface="Open Sans"/>
              <a:hlinkClick xmlns:r="http://schemas.openxmlformats.org/officeDocument/2006/relationships" r:id="rId3"/>
            </a:rPr>
            <a:t>Plus d’informations.</a:t>
          </a:r>
          <a:endParaRPr lang="fr-FR" sz="1050" kern="1200" noProof="0" dirty="0">
            <a:solidFill>
              <a:schemeClr val="tx1"/>
            </a:solidFill>
            <a:latin typeface="Open Sans"/>
            <a:ea typeface="Open Sans"/>
            <a:cs typeface="Open Sans"/>
          </a:endParaRPr>
        </a:p>
      </dgm:t>
    </dgm:pt>
    <dgm:pt modelId="{2CB8C6BD-FD4D-4AB1-9D96-73672D3824BE}" type="parTrans" cxnId="{0B219653-EBD0-4344-8D8F-1B62544ED04B}">
      <dgm:prSet/>
      <dgm:spPr/>
      <dgm:t>
        <a:bodyPr/>
        <a:lstStyle/>
        <a:p>
          <a:endParaRPr lang="en-US"/>
        </a:p>
      </dgm:t>
    </dgm:pt>
    <dgm:pt modelId="{B592934A-49E9-4D9D-B02E-559301DB694E}" type="sibTrans" cxnId="{0B219653-EBD0-4344-8D8F-1B62544ED04B}">
      <dgm:prSet/>
      <dgm:spPr/>
      <dgm:t>
        <a:bodyPr/>
        <a:lstStyle/>
        <a:p>
          <a:endParaRPr lang="en-US"/>
        </a:p>
      </dgm:t>
    </dgm:pt>
    <dgm:pt modelId="{160B9AC9-18DD-401B-8534-BA052BF21900}" type="pres">
      <dgm:prSet presAssocID="{2D01F84B-773B-4935-9BCB-16C26D2DA762}" presName="Name0" presStyleCnt="0">
        <dgm:presLayoutVars>
          <dgm:dir/>
          <dgm:resizeHandles val="exact"/>
        </dgm:presLayoutVars>
      </dgm:prSet>
      <dgm:spPr/>
    </dgm:pt>
    <dgm:pt modelId="{B5688B17-7F78-42EF-B7E6-8F9A1198C276}" type="pres">
      <dgm:prSet presAssocID="{2D01F84B-773B-4935-9BCB-16C26D2DA762}" presName="bkgdShp" presStyleLbl="alignAccFollowNode1" presStyleIdx="0" presStyleCnt="1"/>
      <dgm:spPr/>
    </dgm:pt>
    <dgm:pt modelId="{B133A94F-CED7-46A7-A974-6173773C584D}" type="pres">
      <dgm:prSet presAssocID="{2D01F84B-773B-4935-9BCB-16C26D2DA762}" presName="linComp" presStyleCnt="0"/>
      <dgm:spPr/>
    </dgm:pt>
    <dgm:pt modelId="{2781A88E-9E0C-46DD-BB96-1F53ECCB3B55}" type="pres">
      <dgm:prSet presAssocID="{A3D76C90-CFDB-450B-8086-0C151A2FFE34}" presName="compNode" presStyleCnt="0"/>
      <dgm:spPr/>
    </dgm:pt>
    <dgm:pt modelId="{79A7E1B4-4037-46B3-BA71-DF7F5E4292AA}" type="pres">
      <dgm:prSet presAssocID="{A3D76C90-CFDB-450B-8086-0C151A2FFE34}" presName="node" presStyleLbl="node1" presStyleIdx="0" presStyleCnt="3">
        <dgm:presLayoutVars>
          <dgm:bulletEnabled val="1"/>
        </dgm:presLayoutVars>
      </dgm:prSet>
      <dgm:spPr>
        <a:xfrm rot="10800000">
          <a:off x="2145132" y="2394714"/>
          <a:ext cx="1731935" cy="2926872"/>
        </a:xfrm>
        <a:prstGeom prst="round2SameRect">
          <a:avLst>
            <a:gd name="adj1" fmla="val 10500"/>
            <a:gd name="adj2" fmla="val 0"/>
          </a:avLst>
        </a:prstGeom>
      </dgm:spPr>
    </dgm:pt>
    <dgm:pt modelId="{6068928D-93FD-445C-92A4-F769194B9CEB}" type="pres">
      <dgm:prSet presAssocID="{A3D76C90-CFDB-450B-8086-0C151A2FFE34}" presName="invisiNode" presStyleLbl="node1" presStyleIdx="0" presStyleCnt="3"/>
      <dgm:spPr/>
    </dgm:pt>
    <dgm:pt modelId="{D1EEB513-E2F4-46F9-B392-72FDD33D10D7}" type="pres">
      <dgm:prSet presAssocID="{A3D76C90-CFDB-450B-8086-0C151A2FFE34}" presName="imagNode" presStyleLbl="fgImgPlace1" presStyleIdx="0" presStyleCnt="3"/>
      <dgm:spPr>
        <a:blipFill>
          <a:blip xmlns:r="http://schemas.openxmlformats.org/officeDocument/2006/relationships" r:embed="rId4"/>
          <a:srcRect/>
          <a:stretch>
            <a:fillRect l="-20000" r="-20000"/>
          </a:stretch>
        </a:blipFill>
      </dgm:spPr>
    </dgm:pt>
    <dgm:pt modelId="{8382DA36-91D6-410F-BCD7-48ED9AA62C07}" type="pres">
      <dgm:prSet presAssocID="{4C11AD51-F15C-4990-971E-4F8261137930}" presName="sibTrans" presStyleLbl="sibTrans2D1" presStyleIdx="0" presStyleCnt="0"/>
      <dgm:spPr/>
    </dgm:pt>
    <dgm:pt modelId="{E4802789-2191-4E58-82BD-823D0EE23FD2}" type="pres">
      <dgm:prSet presAssocID="{EF42DBC0-41CB-4407-B6E0-67D972D39594}" presName="compNode" presStyleCnt="0"/>
      <dgm:spPr/>
    </dgm:pt>
    <dgm:pt modelId="{DACC774D-F79C-4E22-9F95-236CF1B36EC1}" type="pres">
      <dgm:prSet presAssocID="{EF42DBC0-41CB-4407-B6E0-67D972D39594}" presName="node" presStyleLbl="node1" presStyleIdx="1" presStyleCnt="3">
        <dgm:presLayoutVars>
          <dgm:bulletEnabled val="1"/>
        </dgm:presLayoutVars>
      </dgm:prSet>
      <dgm:spPr>
        <a:xfrm rot="10800000">
          <a:off x="4050261" y="2394714"/>
          <a:ext cx="1731935" cy="2926872"/>
        </a:xfrm>
        <a:prstGeom prst="round2SameRect">
          <a:avLst>
            <a:gd name="adj1" fmla="val 10500"/>
            <a:gd name="adj2" fmla="val 0"/>
          </a:avLst>
        </a:prstGeom>
      </dgm:spPr>
    </dgm:pt>
    <dgm:pt modelId="{56E75FBB-EBDD-4A8F-964D-4776217E7555}" type="pres">
      <dgm:prSet presAssocID="{EF42DBC0-41CB-4407-B6E0-67D972D39594}" presName="invisiNode" presStyleLbl="node1" presStyleIdx="1" presStyleCnt="3"/>
      <dgm:spPr/>
    </dgm:pt>
    <dgm:pt modelId="{4565C481-F215-4EA3-85C0-B1086F5B3AC4}" type="pres">
      <dgm:prSet presAssocID="{EF42DBC0-41CB-4407-B6E0-67D972D39594}" presName="imagNode" presStyleLbl="fgImgPlace1" presStyleIdx="1" presStyleCnt="3"/>
      <dgm:spPr>
        <a:blipFill>
          <a:blip xmlns:r="http://schemas.openxmlformats.org/officeDocument/2006/relationships" r:embed="rId5"/>
          <a:srcRect/>
          <a:stretch>
            <a:fillRect l="-5000" r="-5000"/>
          </a:stretch>
        </a:blipFill>
      </dgm:spPr>
    </dgm:pt>
    <dgm:pt modelId="{C916CB23-C958-46B4-8004-CBA562B9D31C}" type="pres">
      <dgm:prSet presAssocID="{D3CAFB08-7918-4B1F-A4C3-FC4B876517D2}" presName="sibTrans" presStyleLbl="sibTrans2D1" presStyleIdx="0" presStyleCnt="0"/>
      <dgm:spPr/>
    </dgm:pt>
    <dgm:pt modelId="{10937A1C-8306-4A07-948A-1790687BC77B}" type="pres">
      <dgm:prSet presAssocID="{A13F506C-E3A7-428F-938C-1CACA4DE3095}" presName="compNode" presStyleCnt="0"/>
      <dgm:spPr/>
    </dgm:pt>
    <dgm:pt modelId="{9D7D2B82-4253-448A-BA7E-AF4CB0AF31B3}" type="pres">
      <dgm:prSet presAssocID="{A13F506C-E3A7-428F-938C-1CACA4DE3095}" presName="node" presStyleLbl="node1" presStyleIdx="2" presStyleCnt="3">
        <dgm:presLayoutVars>
          <dgm:bulletEnabled val="1"/>
        </dgm:presLayoutVars>
      </dgm:prSet>
      <dgm:spPr>
        <a:xfrm rot="10800000">
          <a:off x="5955390" y="2394714"/>
          <a:ext cx="1731935" cy="2926872"/>
        </a:xfrm>
        <a:prstGeom prst="round2SameRect">
          <a:avLst>
            <a:gd name="adj1" fmla="val 10500"/>
            <a:gd name="adj2" fmla="val 0"/>
          </a:avLst>
        </a:prstGeom>
      </dgm:spPr>
    </dgm:pt>
    <dgm:pt modelId="{2B4B5EC5-E5AC-4597-A735-7C6443B4DDA5}" type="pres">
      <dgm:prSet presAssocID="{A13F506C-E3A7-428F-938C-1CACA4DE3095}" presName="invisiNode" presStyleLbl="node1" presStyleIdx="2" presStyleCnt="3"/>
      <dgm:spPr/>
    </dgm:pt>
    <dgm:pt modelId="{62F44A0C-80AE-4F4B-BE0C-8132ED9C5E9E}" type="pres">
      <dgm:prSet presAssocID="{A13F506C-E3A7-428F-938C-1CACA4DE3095}" presName="imagNode" presStyleLbl="fgImgPlace1" presStyleIdx="2" presStyleCnt="3"/>
      <dgm:spPr>
        <a:blipFill dpi="0" rotWithShape="1">
          <a:blip xmlns:r="http://schemas.openxmlformats.org/officeDocument/2006/relationships" r:embed="rId6">
            <a:extLst>
              <a:ext uri="{28A0092B-C50C-407E-A947-70E740481C1C}">
                <a14:useLocalDpi xmlns:a14="http://schemas.microsoft.com/office/drawing/2010/main" val="0"/>
              </a:ext>
            </a:extLst>
          </a:blip>
          <a:srcRect/>
          <a:stretch>
            <a:fillRect l="-36773" t="-704" r="-1227" b="-7426"/>
          </a:stretch>
        </a:blipFill>
      </dgm:spPr>
    </dgm:pt>
  </dgm:ptLst>
  <dgm:cxnLst>
    <dgm:cxn modelId="{5F284E6B-B249-47C1-9890-48C9A1D6BE00}" type="presOf" srcId="{A13F506C-E3A7-428F-938C-1CACA4DE3095}" destId="{9D7D2B82-4253-448A-BA7E-AF4CB0AF31B3}" srcOrd="0" destOrd="0" presId="urn:microsoft.com/office/officeart/2005/8/layout/pList2"/>
    <dgm:cxn modelId="{09E7B36C-4FC6-40B4-A3C8-15D97616EFEC}" type="presOf" srcId="{A3D76C90-CFDB-450B-8086-0C151A2FFE34}" destId="{79A7E1B4-4037-46B3-BA71-DF7F5E4292AA}" srcOrd="0" destOrd="0" presId="urn:microsoft.com/office/officeart/2005/8/layout/pList2"/>
    <dgm:cxn modelId="{50B2CA70-D35B-42F2-A025-34C3F58F7A69}" srcId="{2D01F84B-773B-4935-9BCB-16C26D2DA762}" destId="{A3D76C90-CFDB-450B-8086-0C151A2FFE34}" srcOrd="0" destOrd="0" parTransId="{FC19A22A-1F0D-4B14-A1A9-E159051ADC74}" sibTransId="{4C11AD51-F15C-4990-971E-4F8261137930}"/>
    <dgm:cxn modelId="{0B219653-EBD0-4344-8D8F-1B62544ED04B}" srcId="{2D01F84B-773B-4935-9BCB-16C26D2DA762}" destId="{A13F506C-E3A7-428F-938C-1CACA4DE3095}" srcOrd="2" destOrd="0" parTransId="{2CB8C6BD-FD4D-4AB1-9D96-73672D3824BE}" sibTransId="{B592934A-49E9-4D9D-B02E-559301DB694E}"/>
    <dgm:cxn modelId="{F9A3BA7A-BF46-4C63-8746-6E9DC75460AA}" type="presOf" srcId="{4C11AD51-F15C-4990-971E-4F8261137930}" destId="{8382DA36-91D6-410F-BCD7-48ED9AA62C07}" srcOrd="0" destOrd="0" presId="urn:microsoft.com/office/officeart/2005/8/layout/pList2"/>
    <dgm:cxn modelId="{01E11E84-6035-42E1-B9CE-825A1A76665F}" srcId="{2D01F84B-773B-4935-9BCB-16C26D2DA762}" destId="{EF42DBC0-41CB-4407-B6E0-67D972D39594}" srcOrd="1" destOrd="0" parTransId="{1BBFAF19-5C73-4B91-ACE8-A9716A19D57C}" sibTransId="{D3CAFB08-7918-4B1F-A4C3-FC4B876517D2}"/>
    <dgm:cxn modelId="{4EEB5197-A8E6-48F1-9211-51341E4A61F4}" type="presOf" srcId="{D3CAFB08-7918-4B1F-A4C3-FC4B876517D2}" destId="{C916CB23-C958-46B4-8004-CBA562B9D31C}" srcOrd="0" destOrd="0" presId="urn:microsoft.com/office/officeart/2005/8/layout/pList2"/>
    <dgm:cxn modelId="{9D00BB98-DF2B-4B67-886C-5383742A3388}" type="presOf" srcId="{2D01F84B-773B-4935-9BCB-16C26D2DA762}" destId="{160B9AC9-18DD-401B-8534-BA052BF21900}" srcOrd="0" destOrd="0" presId="urn:microsoft.com/office/officeart/2005/8/layout/pList2"/>
    <dgm:cxn modelId="{A2EF4ED6-5489-4712-815C-A90FD39F3734}" type="presOf" srcId="{EF42DBC0-41CB-4407-B6E0-67D972D39594}" destId="{DACC774D-F79C-4E22-9F95-236CF1B36EC1}" srcOrd="0" destOrd="0" presId="urn:microsoft.com/office/officeart/2005/8/layout/pList2"/>
    <dgm:cxn modelId="{FF029057-EA0D-439B-AEFB-48300012A8E3}" type="presParOf" srcId="{160B9AC9-18DD-401B-8534-BA052BF21900}" destId="{B5688B17-7F78-42EF-B7E6-8F9A1198C276}" srcOrd="0" destOrd="0" presId="urn:microsoft.com/office/officeart/2005/8/layout/pList2"/>
    <dgm:cxn modelId="{F9BCE3C1-6E14-4B74-92AA-A15E2F0AA36A}" type="presParOf" srcId="{160B9AC9-18DD-401B-8534-BA052BF21900}" destId="{B133A94F-CED7-46A7-A974-6173773C584D}" srcOrd="1" destOrd="0" presId="urn:microsoft.com/office/officeart/2005/8/layout/pList2"/>
    <dgm:cxn modelId="{BDC9C378-B3F4-4852-A4CD-535EAFC97FCE}" type="presParOf" srcId="{B133A94F-CED7-46A7-A974-6173773C584D}" destId="{2781A88E-9E0C-46DD-BB96-1F53ECCB3B55}" srcOrd="0" destOrd="0" presId="urn:microsoft.com/office/officeart/2005/8/layout/pList2"/>
    <dgm:cxn modelId="{C6AED6D5-BF42-4289-BAB8-EA51A29EE6B9}" type="presParOf" srcId="{2781A88E-9E0C-46DD-BB96-1F53ECCB3B55}" destId="{79A7E1B4-4037-46B3-BA71-DF7F5E4292AA}" srcOrd="0" destOrd="0" presId="urn:microsoft.com/office/officeart/2005/8/layout/pList2"/>
    <dgm:cxn modelId="{2C2880D5-743D-456A-931A-064208F92DB3}" type="presParOf" srcId="{2781A88E-9E0C-46DD-BB96-1F53ECCB3B55}" destId="{6068928D-93FD-445C-92A4-F769194B9CEB}" srcOrd="1" destOrd="0" presId="urn:microsoft.com/office/officeart/2005/8/layout/pList2"/>
    <dgm:cxn modelId="{63C5B139-92B8-4428-BD40-533CBE5B7F22}" type="presParOf" srcId="{2781A88E-9E0C-46DD-BB96-1F53ECCB3B55}" destId="{D1EEB513-E2F4-46F9-B392-72FDD33D10D7}" srcOrd="2" destOrd="0" presId="urn:microsoft.com/office/officeart/2005/8/layout/pList2"/>
    <dgm:cxn modelId="{C6557FE0-D174-4B56-9B30-5EE33B3E92E0}" type="presParOf" srcId="{B133A94F-CED7-46A7-A974-6173773C584D}" destId="{8382DA36-91D6-410F-BCD7-48ED9AA62C07}" srcOrd="1" destOrd="0" presId="urn:microsoft.com/office/officeart/2005/8/layout/pList2"/>
    <dgm:cxn modelId="{756A5EA4-F75D-494C-AE1E-36E995DD7292}" type="presParOf" srcId="{B133A94F-CED7-46A7-A974-6173773C584D}" destId="{E4802789-2191-4E58-82BD-823D0EE23FD2}" srcOrd="2" destOrd="0" presId="urn:microsoft.com/office/officeart/2005/8/layout/pList2"/>
    <dgm:cxn modelId="{30BC3D42-0A08-4724-8E61-9B34BEAFAAC5}" type="presParOf" srcId="{E4802789-2191-4E58-82BD-823D0EE23FD2}" destId="{DACC774D-F79C-4E22-9F95-236CF1B36EC1}" srcOrd="0" destOrd="0" presId="urn:microsoft.com/office/officeart/2005/8/layout/pList2"/>
    <dgm:cxn modelId="{A80DB529-745D-453E-A26E-56BA456FAAB3}" type="presParOf" srcId="{E4802789-2191-4E58-82BD-823D0EE23FD2}" destId="{56E75FBB-EBDD-4A8F-964D-4776217E7555}" srcOrd="1" destOrd="0" presId="urn:microsoft.com/office/officeart/2005/8/layout/pList2"/>
    <dgm:cxn modelId="{CCA86CDA-E7D5-4FA3-87B8-0B4F6F76E0A0}" type="presParOf" srcId="{E4802789-2191-4E58-82BD-823D0EE23FD2}" destId="{4565C481-F215-4EA3-85C0-B1086F5B3AC4}" srcOrd="2" destOrd="0" presId="urn:microsoft.com/office/officeart/2005/8/layout/pList2"/>
    <dgm:cxn modelId="{EAB19F0D-E456-414F-A191-7B9269D6202A}" type="presParOf" srcId="{B133A94F-CED7-46A7-A974-6173773C584D}" destId="{C916CB23-C958-46B4-8004-CBA562B9D31C}" srcOrd="3" destOrd="0" presId="urn:microsoft.com/office/officeart/2005/8/layout/pList2"/>
    <dgm:cxn modelId="{C010C73C-6364-4C75-949E-A3EDC33EF047}" type="presParOf" srcId="{B133A94F-CED7-46A7-A974-6173773C584D}" destId="{10937A1C-8306-4A07-948A-1790687BC77B}" srcOrd="4" destOrd="0" presId="urn:microsoft.com/office/officeart/2005/8/layout/pList2"/>
    <dgm:cxn modelId="{5EC72681-FE12-40F8-8A31-002A8FA64361}" type="presParOf" srcId="{10937A1C-8306-4A07-948A-1790687BC77B}" destId="{9D7D2B82-4253-448A-BA7E-AF4CB0AF31B3}" srcOrd="0" destOrd="0" presId="urn:microsoft.com/office/officeart/2005/8/layout/pList2"/>
    <dgm:cxn modelId="{7F709B10-2B10-417C-B52B-58C653D916EB}" type="presParOf" srcId="{10937A1C-8306-4A07-948A-1790687BC77B}" destId="{2B4B5EC5-E5AC-4597-A735-7C6443B4DDA5}" srcOrd="1" destOrd="0" presId="urn:microsoft.com/office/officeart/2005/8/layout/pList2"/>
    <dgm:cxn modelId="{39D12284-16AE-4C92-84CC-7B5CD7A75039}" type="presParOf" srcId="{10937A1C-8306-4A07-948A-1790687BC77B}" destId="{62F44A0C-80AE-4F4B-BE0C-8132ED9C5E9E}"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688B17-7F78-42EF-B7E6-8F9A1198C276}">
      <dsp:nvSpPr>
        <dsp:cNvPr id="0" name=""/>
        <dsp:cNvSpPr/>
      </dsp:nvSpPr>
      <dsp:spPr>
        <a:xfrm>
          <a:off x="0" y="0"/>
          <a:ext cx="7927329" cy="2333801"/>
        </a:xfrm>
        <a:prstGeom prst="roundRect">
          <a:avLst>
            <a:gd name="adj" fmla="val 1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1EEB513-E2F4-46F9-B392-72FDD33D10D7}">
      <dsp:nvSpPr>
        <dsp:cNvPr id="0" name=""/>
        <dsp:cNvSpPr/>
      </dsp:nvSpPr>
      <dsp:spPr>
        <a:xfrm>
          <a:off x="237819" y="311173"/>
          <a:ext cx="2328652" cy="1711454"/>
        </a:xfrm>
        <a:prstGeom prst="roundRect">
          <a:avLst>
            <a:gd name="adj" fmla="val 10000"/>
          </a:avLst>
        </a:prstGeom>
        <a:blipFill>
          <a:blip xmlns:r="http://schemas.openxmlformats.org/officeDocument/2006/relationships" r:embed="rId1"/>
          <a:srcRect/>
          <a:stretch>
            <a:fillRect l="-20000" r="-20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9A7E1B4-4037-46B3-BA71-DF7F5E4292AA}">
      <dsp:nvSpPr>
        <dsp:cNvPr id="0" name=""/>
        <dsp:cNvSpPr/>
      </dsp:nvSpPr>
      <dsp:spPr>
        <a:xfrm rot="10800000">
          <a:off x="237819" y="2333801"/>
          <a:ext cx="2328652" cy="2852424"/>
        </a:xfrm>
        <a:prstGeom prst="round2SameRect">
          <a:avLst>
            <a:gd name="adj1" fmla="val 10500"/>
            <a:gd name="adj2" fmla="val 0"/>
          </a:avLst>
        </a:prstGeom>
        <a:solidFill>
          <a:srgbClr val="FBF3E8"/>
        </a:solidFill>
        <a:ln w="19050" cap="flat" cmpd="sng" algn="ctr">
          <a:solidFill>
            <a:srgbClr val="FBF3E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rtlCol="0" anchor="t" anchorCtr="0">
          <a:noAutofit/>
        </a:bodyPr>
        <a:lstStyle/>
        <a:p>
          <a:pPr marL="0" lvl="0" indent="0" algn="ctr" defTabSz="609539" rtl="0" eaLnBrk="1" latinLnBrk="0" hangingPunct="1">
            <a:lnSpc>
              <a:spcPct val="100000"/>
            </a:lnSpc>
            <a:spcBef>
              <a:spcPct val="0"/>
            </a:spcBef>
            <a:spcAft>
              <a:spcPct val="35000"/>
            </a:spcAft>
            <a:buNone/>
          </a:pPr>
          <a:r>
            <a:rPr lang="fr-FR" sz="1050" b="1" kern="1200" noProof="0" dirty="0" err="1">
              <a:solidFill>
                <a:schemeClr val="tx1"/>
              </a:solidFill>
              <a:latin typeface="Open Sans"/>
              <a:ea typeface="Open Sans"/>
              <a:cs typeface="Open Sans"/>
            </a:rPr>
            <a:t>Feed</a:t>
          </a:r>
          <a:r>
            <a:rPr lang="fr-FR" sz="1050" b="1" kern="1200" noProof="0" dirty="0">
              <a:solidFill>
                <a:schemeClr val="tx1"/>
              </a:solidFill>
              <a:latin typeface="Open Sans"/>
              <a:ea typeface="Open Sans"/>
              <a:cs typeface="Open Sans"/>
            </a:rPr>
            <a:t> Salone</a:t>
          </a:r>
        </a:p>
        <a:p>
          <a:pPr marL="0" lvl="0" indent="0" algn="ctr" defTabSz="609539">
            <a:lnSpc>
              <a:spcPct val="100000"/>
            </a:lnSpc>
            <a:spcBef>
              <a:spcPct val="0"/>
            </a:spcBef>
            <a:spcAft>
              <a:spcPct val="35000"/>
            </a:spcAft>
            <a:buNone/>
          </a:pPr>
          <a:r>
            <a:rPr lang="fr-FR" sz="1050" kern="1200" noProof="0" dirty="0">
              <a:solidFill>
                <a:schemeClr val="tx1"/>
              </a:solidFill>
              <a:latin typeface="Open Sans"/>
              <a:ea typeface="Open Sans"/>
              <a:cs typeface="Open Sans"/>
            </a:rPr>
            <a:t>Stratégie agroalimentaire phare, elle a remplacé la planification agricole sectorielle par une approche intégrée et systémique. Il cherche à transformer les systèmes alimentaires en reliant la production, les marchés et les résultats en matière de nutrition dans un cadre cohérent. </a:t>
          </a:r>
        </a:p>
        <a:p>
          <a:pPr marL="0" lvl="0" indent="0" algn="ctr" defTabSz="609539">
            <a:lnSpc>
              <a:spcPct val="100000"/>
            </a:lnSpc>
            <a:spcBef>
              <a:spcPct val="0"/>
            </a:spcBef>
            <a:spcAft>
              <a:spcPct val="35000"/>
            </a:spcAft>
            <a:buNone/>
          </a:pPr>
          <a:r>
            <a:rPr lang="fr-FR" sz="1050" kern="1200" noProof="0" dirty="0">
              <a:solidFill>
                <a:schemeClr val="tx1"/>
              </a:solidFill>
              <a:latin typeface="Open Sans"/>
              <a:ea typeface="Open Sans"/>
              <a:cs typeface="Open Sans"/>
              <a:hlinkClick xmlns:r="http://schemas.openxmlformats.org/officeDocument/2006/relationships" r:id="rId2"/>
            </a:rPr>
            <a:t>Plus d’informations.</a:t>
          </a:r>
          <a:endParaRPr lang="fr-FR" sz="1050" kern="1200" noProof="0" dirty="0">
            <a:solidFill>
              <a:schemeClr val="tx1"/>
            </a:solidFill>
            <a:latin typeface="Open Sans"/>
            <a:ea typeface="Open Sans"/>
            <a:cs typeface="Open Sans"/>
          </a:endParaRPr>
        </a:p>
      </dsp:txBody>
      <dsp:txXfrm rot="10800000">
        <a:off x="309433" y="2333801"/>
        <a:ext cx="2185424" cy="2780810"/>
      </dsp:txXfrm>
    </dsp:sp>
    <dsp:sp modelId="{4565C481-F215-4EA3-85C0-B1086F5B3AC4}">
      <dsp:nvSpPr>
        <dsp:cNvPr id="0" name=""/>
        <dsp:cNvSpPr/>
      </dsp:nvSpPr>
      <dsp:spPr>
        <a:xfrm>
          <a:off x="2799338" y="311173"/>
          <a:ext cx="2328652" cy="1711454"/>
        </a:xfrm>
        <a:prstGeom prst="roundRect">
          <a:avLst>
            <a:gd name="adj" fmla="val 10000"/>
          </a:avLst>
        </a:prstGeom>
        <a:blipFill>
          <a:blip xmlns:r="http://schemas.openxmlformats.org/officeDocument/2006/relationships" r:embed="rId3"/>
          <a:srcRect/>
          <a:stretch>
            <a:fillRect l="-5000" r="-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ACC774D-F79C-4E22-9F95-236CF1B36EC1}">
      <dsp:nvSpPr>
        <dsp:cNvPr id="0" name=""/>
        <dsp:cNvSpPr/>
      </dsp:nvSpPr>
      <dsp:spPr>
        <a:xfrm rot="10800000">
          <a:off x="2799338" y="2333801"/>
          <a:ext cx="2328652" cy="2852424"/>
        </a:xfrm>
        <a:prstGeom prst="round2SameRect">
          <a:avLst>
            <a:gd name="adj1" fmla="val 10500"/>
            <a:gd name="adj2" fmla="val 0"/>
          </a:avLst>
        </a:prstGeom>
        <a:solidFill>
          <a:srgbClr val="FBF3E8"/>
        </a:solidFill>
        <a:ln w="19050" cap="flat" cmpd="sng" algn="ctr">
          <a:solidFill>
            <a:srgbClr val="FBF3E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rtlCol="0" anchor="t" anchorCtr="0">
          <a:noAutofit/>
        </a:bodyPr>
        <a:lstStyle/>
        <a:p>
          <a:pPr marL="0" lvl="0" indent="0" algn="ctr" defTabSz="609539" rtl="0" eaLnBrk="1" latinLnBrk="0" hangingPunct="1">
            <a:lnSpc>
              <a:spcPct val="100000"/>
            </a:lnSpc>
            <a:spcBef>
              <a:spcPct val="0"/>
            </a:spcBef>
            <a:spcAft>
              <a:spcPct val="35000"/>
            </a:spcAft>
            <a:buNone/>
          </a:pPr>
          <a:r>
            <a:rPr lang="fr-FR" sz="1050" b="1" kern="1200" noProof="0" dirty="0">
              <a:solidFill>
                <a:schemeClr val="tx1"/>
              </a:solidFill>
              <a:latin typeface="Open Sans"/>
              <a:ea typeface="Open Sans"/>
              <a:cs typeface="Open Sans"/>
            </a:rPr>
            <a:t>NDP IV –AFS transformation</a:t>
          </a:r>
        </a:p>
        <a:p>
          <a:pPr marL="0" lvl="0" indent="0" algn="ctr" defTabSz="609539" rtl="0" eaLnBrk="1" latinLnBrk="0" hangingPunct="1">
            <a:lnSpc>
              <a:spcPct val="100000"/>
            </a:lnSpc>
            <a:spcBef>
              <a:spcPct val="0"/>
            </a:spcBef>
            <a:spcAft>
              <a:spcPct val="35000"/>
            </a:spcAft>
            <a:buNone/>
          </a:pPr>
          <a:r>
            <a:rPr lang="fr-FR" sz="1050" kern="1200" dirty="0">
              <a:solidFill>
                <a:prstClr val="black"/>
              </a:solidFill>
              <a:latin typeface="Open Sans"/>
              <a:ea typeface="Open Sans"/>
              <a:cs typeface="Open Sans"/>
            </a:rPr>
            <a:t>Le Plan national de développement s’articule autour de l’agenda de transformation, y compris le Programme d’agro-industrialisation visant à moderniser et à dynamiser les chaînes de valeur agricoles. Mise en œuvre supervisée par NFSCC. Stratégie d’investissement.</a:t>
          </a:r>
        </a:p>
        <a:p>
          <a:pPr marL="0" lvl="0" indent="0" algn="ctr" defTabSz="609539" rtl="0" eaLnBrk="1" latinLnBrk="0" hangingPunct="1">
            <a:lnSpc>
              <a:spcPct val="100000"/>
            </a:lnSpc>
            <a:spcBef>
              <a:spcPct val="0"/>
            </a:spcBef>
            <a:spcAft>
              <a:spcPct val="35000"/>
            </a:spcAft>
            <a:buNone/>
          </a:pPr>
          <a:r>
            <a:rPr lang="fr-FR" sz="1050" kern="1200" noProof="0" dirty="0">
              <a:solidFill>
                <a:prstClr val="black"/>
              </a:solidFill>
              <a:latin typeface="Open Sans"/>
              <a:ea typeface="Open Sans"/>
              <a:cs typeface="Open Sans"/>
              <a:hlinkClick xmlns:r="http://schemas.openxmlformats.org/officeDocument/2006/relationships" r:id="rId4"/>
            </a:rPr>
            <a:t>Plus d’informations</a:t>
          </a:r>
          <a:endParaRPr lang="fr-FR" sz="1050" kern="1200" noProof="0" dirty="0">
            <a:solidFill>
              <a:prstClr val="black"/>
            </a:solidFill>
            <a:latin typeface="Open Sans"/>
            <a:ea typeface="Open Sans"/>
            <a:cs typeface="Open Sans"/>
          </a:endParaRPr>
        </a:p>
      </dsp:txBody>
      <dsp:txXfrm rot="10800000">
        <a:off x="2870952" y="2333801"/>
        <a:ext cx="2185424" cy="2780810"/>
      </dsp:txXfrm>
    </dsp:sp>
    <dsp:sp modelId="{62F44A0C-80AE-4F4B-BE0C-8132ED9C5E9E}">
      <dsp:nvSpPr>
        <dsp:cNvPr id="0" name=""/>
        <dsp:cNvSpPr/>
      </dsp:nvSpPr>
      <dsp:spPr>
        <a:xfrm>
          <a:off x="5360856" y="311173"/>
          <a:ext cx="2328652" cy="1711454"/>
        </a:xfrm>
        <a:prstGeom prst="roundRect">
          <a:avLst>
            <a:gd name="adj" fmla="val 10000"/>
          </a:avLst>
        </a:prstGeom>
        <a:blipFill dpi="0" rotWithShape="1">
          <a:blip xmlns:r="http://schemas.openxmlformats.org/officeDocument/2006/relationships" r:embed="rId5">
            <a:extLst>
              <a:ext uri="{28A0092B-C50C-407E-A947-70E740481C1C}">
                <a14:useLocalDpi xmlns:a14="http://schemas.microsoft.com/office/drawing/2010/main" val="0"/>
              </a:ext>
            </a:extLst>
          </a:blip>
          <a:srcRect/>
          <a:stretch>
            <a:fillRect l="-36773" t="-704" r="-1227" b="-7426"/>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D7D2B82-4253-448A-BA7E-AF4CB0AF31B3}">
      <dsp:nvSpPr>
        <dsp:cNvPr id="0" name=""/>
        <dsp:cNvSpPr/>
      </dsp:nvSpPr>
      <dsp:spPr>
        <a:xfrm rot="10800000">
          <a:off x="5360856" y="2333801"/>
          <a:ext cx="2328652" cy="2852424"/>
        </a:xfrm>
        <a:prstGeom prst="round2SameRect">
          <a:avLst>
            <a:gd name="adj1" fmla="val 10500"/>
            <a:gd name="adj2" fmla="val 0"/>
          </a:avLst>
        </a:prstGeom>
        <a:solidFill>
          <a:srgbClr val="FBF3E8"/>
        </a:solidFill>
        <a:ln w="19050" cap="flat" cmpd="sng" algn="ctr">
          <a:solidFill>
            <a:srgbClr val="FBF3E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rtlCol="0" anchor="t" anchorCtr="0">
          <a:noAutofit/>
        </a:bodyPr>
        <a:lstStyle/>
        <a:p>
          <a:pPr marL="0" lvl="0" indent="0" algn="ctr" defTabSz="609539" rtl="0" eaLnBrk="1" latinLnBrk="0" hangingPunct="1">
            <a:lnSpc>
              <a:spcPct val="100000"/>
            </a:lnSpc>
            <a:spcBef>
              <a:spcPct val="0"/>
            </a:spcBef>
            <a:spcAft>
              <a:spcPct val="35000"/>
            </a:spcAft>
            <a:buNone/>
          </a:pPr>
          <a:r>
            <a:rPr lang="fr-FR" sz="1050" b="1" kern="1200" noProof="0" dirty="0" err="1">
              <a:solidFill>
                <a:schemeClr val="tx1"/>
              </a:solidFill>
              <a:latin typeface="Open Sans"/>
              <a:ea typeface="Open Sans"/>
              <a:cs typeface="Open Sans"/>
            </a:rPr>
            <a:t>Fifth</a:t>
          </a:r>
          <a:r>
            <a:rPr lang="fr-FR" sz="1050" b="1" kern="1200" noProof="0" dirty="0">
              <a:solidFill>
                <a:schemeClr val="tx1"/>
              </a:solidFill>
              <a:latin typeface="Open Sans"/>
              <a:ea typeface="Open Sans"/>
              <a:cs typeface="Open Sans"/>
            </a:rPr>
            <a:t> Strategic Plan for Agricultural Transformation (PSTA5), </a:t>
          </a:r>
        </a:p>
        <a:p>
          <a:pPr marL="0" lvl="0" indent="0" algn="ctr" defTabSz="609539">
            <a:lnSpc>
              <a:spcPct val="100000"/>
            </a:lnSpc>
            <a:spcBef>
              <a:spcPct val="0"/>
            </a:spcBef>
            <a:spcAft>
              <a:spcPct val="35000"/>
            </a:spcAft>
            <a:buNone/>
          </a:pPr>
          <a:r>
            <a:rPr lang="fr-FR" sz="1050" kern="1200" noProof="0" dirty="0">
              <a:solidFill>
                <a:schemeClr val="tx1"/>
              </a:solidFill>
              <a:latin typeface="Open Sans"/>
              <a:ea typeface="Open Sans"/>
              <a:cs typeface="Open Sans"/>
            </a:rPr>
            <a:t>Le Rwanda s’est orienté vers un processus de planification inclusif et axé sur les systèmes. Deux décennies de processus du PDDAA, démontrant que la sécurité alimentaire nécessite plus que la production agricole, ont été cruciales. </a:t>
          </a:r>
        </a:p>
        <a:p>
          <a:pPr marL="0" lvl="0" indent="0" algn="ctr" defTabSz="609539">
            <a:lnSpc>
              <a:spcPct val="100000"/>
            </a:lnSpc>
            <a:spcBef>
              <a:spcPct val="0"/>
            </a:spcBef>
            <a:spcAft>
              <a:spcPct val="35000"/>
            </a:spcAft>
            <a:buNone/>
          </a:pPr>
          <a:r>
            <a:rPr lang="fr-FR" sz="1050" kern="1200" noProof="0" dirty="0">
              <a:solidFill>
                <a:schemeClr val="tx1"/>
              </a:solidFill>
              <a:latin typeface="Open Sans"/>
              <a:ea typeface="Open Sans"/>
              <a:cs typeface="Open Sans"/>
              <a:hlinkClick xmlns:r="http://schemas.openxmlformats.org/officeDocument/2006/relationships" r:id="rId6"/>
            </a:rPr>
            <a:t>Plus d’informations.</a:t>
          </a:r>
          <a:endParaRPr lang="fr-FR" sz="1050" kern="1200" noProof="0" dirty="0">
            <a:solidFill>
              <a:schemeClr val="tx1"/>
            </a:solidFill>
            <a:latin typeface="Open Sans"/>
            <a:ea typeface="Open Sans"/>
            <a:cs typeface="Open Sans"/>
          </a:endParaRPr>
        </a:p>
      </dsp:txBody>
      <dsp:txXfrm rot="10800000">
        <a:off x="5432470" y="2333801"/>
        <a:ext cx="2185424" cy="2780810"/>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8EB080DA-663D-4AB2-A2CC-D07368AE75D3}" type="datetimeFigureOut">
              <a:rPr lang="en-US" smtClean="0"/>
              <a:t>11/17/2025</a:t>
            </a:fld>
            <a:endParaRPr lang="en-US"/>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7494C86B-1451-4FC9-B5DB-53B0E2C57457}" type="slidenum">
              <a:rPr lang="en-US" smtClean="0"/>
              <a:t>‹#›</a:t>
            </a:fld>
            <a:endParaRPr lang="en-US"/>
          </a:p>
        </p:txBody>
      </p:sp>
    </p:spTree>
    <p:extLst>
      <p:ext uri="{BB962C8B-B14F-4D97-AF65-F5344CB8AC3E}">
        <p14:creationId xmlns:p14="http://schemas.microsoft.com/office/powerpoint/2010/main" val="987730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7494C86B-1451-4FC9-B5DB-53B0E2C57457}" type="slidenum">
              <a:rPr lang="en-US" smtClean="0"/>
              <a:t>7</a:t>
            </a:fld>
            <a:endParaRPr lang="en-US"/>
          </a:p>
        </p:txBody>
      </p:sp>
    </p:spTree>
    <p:extLst>
      <p:ext uri="{BB962C8B-B14F-4D97-AF65-F5344CB8AC3E}">
        <p14:creationId xmlns:p14="http://schemas.microsoft.com/office/powerpoint/2010/main" val="767272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94C86B-1451-4FC9-B5DB-53B0E2C57457}" type="slidenum">
              <a:rPr lang="en-US" smtClean="0"/>
              <a:t>8</a:t>
            </a:fld>
            <a:endParaRPr lang="en-US"/>
          </a:p>
        </p:txBody>
      </p:sp>
    </p:spTree>
    <p:extLst>
      <p:ext uri="{BB962C8B-B14F-4D97-AF65-F5344CB8AC3E}">
        <p14:creationId xmlns:p14="http://schemas.microsoft.com/office/powerpoint/2010/main" val="1221015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B46CA-B5EE-B5AD-384E-1452E45B8E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E3DD65-A879-EF85-A1B7-F929F838E1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5CB6DC-6F58-68EB-64D3-F7DE5178922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089C99D-3CBF-6C25-D2B7-457DD8106430}"/>
              </a:ext>
            </a:extLst>
          </p:cNvPr>
          <p:cNvSpPr>
            <a:spLocks noGrp="1"/>
          </p:cNvSpPr>
          <p:nvPr>
            <p:ph type="sldNum" sz="quarter" idx="5"/>
          </p:nvPr>
        </p:nvSpPr>
        <p:spPr/>
        <p:txBody>
          <a:bodyPr/>
          <a:lstStyle/>
          <a:p>
            <a:fld id="{BF822FB2-C0E8-4B2F-96EB-00E2B54A709E}" type="slidenum">
              <a:rPr lang="en-BE" smtClean="0"/>
              <a:t>9</a:t>
            </a:fld>
            <a:endParaRPr lang="en-BE"/>
          </a:p>
        </p:txBody>
      </p:sp>
    </p:spTree>
    <p:extLst>
      <p:ext uri="{BB962C8B-B14F-4D97-AF65-F5344CB8AC3E}">
        <p14:creationId xmlns:p14="http://schemas.microsoft.com/office/powerpoint/2010/main" val="3499000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A82D0-5064-883B-6395-B66C56E80C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90E733-6A7F-F03E-2E49-F6F71C9F4D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16CA63-FFA7-66FA-0E75-013FB0548BCB}"/>
              </a:ext>
            </a:extLst>
          </p:cNvPr>
          <p:cNvSpPr>
            <a:spLocks noGrp="1"/>
          </p:cNvSpPr>
          <p:nvPr>
            <p:ph type="body" idx="1"/>
          </p:nvPr>
        </p:nvSpPr>
        <p:spPr/>
        <p:txBody>
          <a:bodyPr/>
          <a:lstStyle/>
          <a:p>
            <a:endParaRPr lang="en-IT"/>
          </a:p>
        </p:txBody>
      </p:sp>
      <p:sp>
        <p:nvSpPr>
          <p:cNvPr id="4" name="Slide Number Placeholder 3">
            <a:extLst>
              <a:ext uri="{FF2B5EF4-FFF2-40B4-BE49-F238E27FC236}">
                <a16:creationId xmlns:a16="http://schemas.microsoft.com/office/drawing/2014/main" id="{82A77297-612F-3108-E350-2F456C82B6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2B7A1-9EDB-2C40-A90D-7E5F654A48B6}" type="slidenum">
              <a:rPr kumimoji="0" lang="en-I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I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03402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9E2BB-9853-CA82-1541-8D0DD7BB0A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A4E8F7-E86B-B04A-3563-ACEF76D741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94D992-1091-7A8E-8DF1-E13673B25490}"/>
              </a:ext>
            </a:extLst>
          </p:cNvPr>
          <p:cNvSpPr>
            <a:spLocks noGrp="1"/>
          </p:cNvSpPr>
          <p:nvPr>
            <p:ph type="body" idx="1"/>
          </p:nvPr>
        </p:nvSpPr>
        <p:spPr/>
        <p:txBody>
          <a:bodyPr/>
          <a:lstStyle/>
          <a:p>
            <a:endParaRPr lang="en-GB" dirty="0">
              <a:solidFill>
                <a:srgbClr val="333333"/>
              </a:solidFill>
              <a:ea typeface="Calibri"/>
              <a:cs typeface="Calibri"/>
            </a:endParaRPr>
          </a:p>
        </p:txBody>
      </p:sp>
      <p:sp>
        <p:nvSpPr>
          <p:cNvPr id="4" name="Slide Number Placeholder 3">
            <a:extLst>
              <a:ext uri="{FF2B5EF4-FFF2-40B4-BE49-F238E27FC236}">
                <a16:creationId xmlns:a16="http://schemas.microsoft.com/office/drawing/2014/main" id="{BB8F526D-D62B-CC58-774C-2362519AB88E}"/>
              </a:ext>
            </a:extLst>
          </p:cNvPr>
          <p:cNvSpPr>
            <a:spLocks noGrp="1"/>
          </p:cNvSpPr>
          <p:nvPr>
            <p:ph type="sldNum" sz="quarter" idx="5"/>
          </p:nvPr>
        </p:nvSpPr>
        <p:spPr/>
        <p:txBody>
          <a:bodyPr/>
          <a:lstStyle/>
          <a:p>
            <a:fld id="{B8984633-0496-984E-B474-E84514864357}" type="slidenum">
              <a:rPr lang="en-US" smtClean="0"/>
              <a:t>11</a:t>
            </a:fld>
            <a:endParaRPr lang="en-US"/>
          </a:p>
        </p:txBody>
      </p:sp>
    </p:spTree>
    <p:extLst>
      <p:ext uri="{BB962C8B-B14F-4D97-AF65-F5344CB8AC3E}">
        <p14:creationId xmlns:p14="http://schemas.microsoft.com/office/powerpoint/2010/main" val="3657701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01F91-1458-85EB-0E43-335725211ED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DEF3E2-C147-766F-5B03-CE2B56D902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F11F7DB-F86B-E579-15C2-8DD516B2DFD6}"/>
              </a:ext>
            </a:extLst>
          </p:cNvPr>
          <p:cNvSpPr>
            <a:spLocks noGrp="1"/>
          </p:cNvSpPr>
          <p:nvPr>
            <p:ph type="dt" sz="half" idx="10"/>
          </p:nvPr>
        </p:nvSpPr>
        <p:spPr/>
        <p:txBody>
          <a:bodyPr/>
          <a:lstStyle/>
          <a:p>
            <a:fld id="{5EEFD783-7201-490D-A959-E74FAAC2B3C5}" type="datetimeFigureOut">
              <a:rPr lang="en-US" smtClean="0"/>
              <a:t>11/17/2025</a:t>
            </a:fld>
            <a:endParaRPr lang="en-US"/>
          </a:p>
        </p:txBody>
      </p:sp>
      <p:sp>
        <p:nvSpPr>
          <p:cNvPr id="5" name="Footer Placeholder 4">
            <a:extLst>
              <a:ext uri="{FF2B5EF4-FFF2-40B4-BE49-F238E27FC236}">
                <a16:creationId xmlns:a16="http://schemas.microsoft.com/office/drawing/2014/main" id="{2294A601-99A1-CF53-941D-35BAB657E3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421EF2-0E79-7B7C-773E-A29A23BF94C5}"/>
              </a:ext>
            </a:extLst>
          </p:cNvPr>
          <p:cNvSpPr>
            <a:spLocks noGrp="1"/>
          </p:cNvSpPr>
          <p:nvPr>
            <p:ph type="sldNum" sz="quarter" idx="12"/>
          </p:nvPr>
        </p:nvSpPr>
        <p:spPr/>
        <p:txBody>
          <a:bodyPr/>
          <a:lstStyle/>
          <a:p>
            <a:fld id="{90F2D085-669B-463C-8EF6-73FB9665D00D}" type="slidenum">
              <a:rPr lang="en-US" smtClean="0"/>
              <a:t>‹#›</a:t>
            </a:fld>
            <a:endParaRPr lang="en-US"/>
          </a:p>
        </p:txBody>
      </p:sp>
    </p:spTree>
    <p:extLst>
      <p:ext uri="{BB962C8B-B14F-4D97-AF65-F5344CB8AC3E}">
        <p14:creationId xmlns:p14="http://schemas.microsoft.com/office/powerpoint/2010/main" val="2156110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18917-7F65-5F7B-CA96-9F8895DFBC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AEEFAD-2FA0-673B-4D28-89F28BC636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F3275B-78BB-8284-EDEF-5C01F9BEE3FC}"/>
              </a:ext>
            </a:extLst>
          </p:cNvPr>
          <p:cNvSpPr>
            <a:spLocks noGrp="1"/>
          </p:cNvSpPr>
          <p:nvPr>
            <p:ph type="dt" sz="half" idx="10"/>
          </p:nvPr>
        </p:nvSpPr>
        <p:spPr/>
        <p:txBody>
          <a:bodyPr/>
          <a:lstStyle/>
          <a:p>
            <a:fld id="{5EEFD783-7201-490D-A959-E74FAAC2B3C5}" type="datetimeFigureOut">
              <a:rPr lang="en-US" smtClean="0"/>
              <a:t>11/17/2025</a:t>
            </a:fld>
            <a:endParaRPr lang="en-US"/>
          </a:p>
        </p:txBody>
      </p:sp>
      <p:sp>
        <p:nvSpPr>
          <p:cNvPr id="5" name="Footer Placeholder 4">
            <a:extLst>
              <a:ext uri="{FF2B5EF4-FFF2-40B4-BE49-F238E27FC236}">
                <a16:creationId xmlns:a16="http://schemas.microsoft.com/office/drawing/2014/main" id="{F17E95B0-5A29-2CFC-E53D-A1A08B5A4A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702B44-AB60-F48A-8982-62866D67D8FE}"/>
              </a:ext>
            </a:extLst>
          </p:cNvPr>
          <p:cNvSpPr>
            <a:spLocks noGrp="1"/>
          </p:cNvSpPr>
          <p:nvPr>
            <p:ph type="sldNum" sz="quarter" idx="12"/>
          </p:nvPr>
        </p:nvSpPr>
        <p:spPr/>
        <p:txBody>
          <a:bodyPr/>
          <a:lstStyle/>
          <a:p>
            <a:fld id="{90F2D085-669B-463C-8EF6-73FB9665D00D}" type="slidenum">
              <a:rPr lang="en-US" smtClean="0"/>
              <a:t>‹#›</a:t>
            </a:fld>
            <a:endParaRPr lang="en-US"/>
          </a:p>
        </p:txBody>
      </p:sp>
    </p:spTree>
    <p:extLst>
      <p:ext uri="{BB962C8B-B14F-4D97-AF65-F5344CB8AC3E}">
        <p14:creationId xmlns:p14="http://schemas.microsoft.com/office/powerpoint/2010/main" val="3975826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A0C1E-0D19-D437-25BE-6CA6A9F96F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0470D4A-C398-52BB-A7B5-1260DBB5C33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E93A98-0316-9A21-EC25-CCB69AC4DE92}"/>
              </a:ext>
            </a:extLst>
          </p:cNvPr>
          <p:cNvSpPr>
            <a:spLocks noGrp="1"/>
          </p:cNvSpPr>
          <p:nvPr>
            <p:ph type="dt" sz="half" idx="10"/>
          </p:nvPr>
        </p:nvSpPr>
        <p:spPr/>
        <p:txBody>
          <a:bodyPr/>
          <a:lstStyle/>
          <a:p>
            <a:fld id="{5EEFD783-7201-490D-A959-E74FAAC2B3C5}" type="datetimeFigureOut">
              <a:rPr lang="en-US" smtClean="0"/>
              <a:t>11/17/2025</a:t>
            </a:fld>
            <a:endParaRPr lang="en-US"/>
          </a:p>
        </p:txBody>
      </p:sp>
      <p:sp>
        <p:nvSpPr>
          <p:cNvPr id="5" name="Footer Placeholder 4">
            <a:extLst>
              <a:ext uri="{FF2B5EF4-FFF2-40B4-BE49-F238E27FC236}">
                <a16:creationId xmlns:a16="http://schemas.microsoft.com/office/drawing/2014/main" id="{D4973139-851F-48BF-9040-B8F0731878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155992-DB58-1F13-64A1-D55A81A056ED}"/>
              </a:ext>
            </a:extLst>
          </p:cNvPr>
          <p:cNvSpPr>
            <a:spLocks noGrp="1"/>
          </p:cNvSpPr>
          <p:nvPr>
            <p:ph type="sldNum" sz="quarter" idx="12"/>
          </p:nvPr>
        </p:nvSpPr>
        <p:spPr/>
        <p:txBody>
          <a:bodyPr/>
          <a:lstStyle/>
          <a:p>
            <a:fld id="{90F2D085-669B-463C-8EF6-73FB9665D00D}" type="slidenum">
              <a:rPr lang="en-US" smtClean="0"/>
              <a:t>‹#›</a:t>
            </a:fld>
            <a:endParaRPr lang="en-US"/>
          </a:p>
        </p:txBody>
      </p:sp>
    </p:spTree>
    <p:extLst>
      <p:ext uri="{BB962C8B-B14F-4D97-AF65-F5344CB8AC3E}">
        <p14:creationId xmlns:p14="http://schemas.microsoft.com/office/powerpoint/2010/main" val="3939470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EC1F9-1377-BE6E-D74C-A72C3F04FD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5D148E-EE30-4FC1-ECC8-68A9A042FD1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2806A8B-32C3-9FD5-914C-A057660190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D2CBFBD-94D7-01DB-424F-055CB8FE193E}"/>
              </a:ext>
            </a:extLst>
          </p:cNvPr>
          <p:cNvSpPr>
            <a:spLocks noGrp="1"/>
          </p:cNvSpPr>
          <p:nvPr>
            <p:ph type="dt" sz="half" idx="10"/>
          </p:nvPr>
        </p:nvSpPr>
        <p:spPr/>
        <p:txBody>
          <a:bodyPr/>
          <a:lstStyle/>
          <a:p>
            <a:fld id="{5EEFD783-7201-490D-A959-E74FAAC2B3C5}" type="datetimeFigureOut">
              <a:rPr lang="en-US" smtClean="0"/>
              <a:t>11/17/2025</a:t>
            </a:fld>
            <a:endParaRPr lang="en-US"/>
          </a:p>
        </p:txBody>
      </p:sp>
      <p:sp>
        <p:nvSpPr>
          <p:cNvPr id="6" name="Footer Placeholder 5">
            <a:extLst>
              <a:ext uri="{FF2B5EF4-FFF2-40B4-BE49-F238E27FC236}">
                <a16:creationId xmlns:a16="http://schemas.microsoft.com/office/drawing/2014/main" id="{1A15BC84-4812-859E-C020-758ED2FE40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E0003E-1D5C-3725-115B-1CE6C68FCAB2}"/>
              </a:ext>
            </a:extLst>
          </p:cNvPr>
          <p:cNvSpPr>
            <a:spLocks noGrp="1"/>
          </p:cNvSpPr>
          <p:nvPr>
            <p:ph type="sldNum" sz="quarter" idx="12"/>
          </p:nvPr>
        </p:nvSpPr>
        <p:spPr/>
        <p:txBody>
          <a:bodyPr/>
          <a:lstStyle/>
          <a:p>
            <a:fld id="{90F2D085-669B-463C-8EF6-73FB9665D00D}" type="slidenum">
              <a:rPr lang="en-US" smtClean="0"/>
              <a:t>‹#›</a:t>
            </a:fld>
            <a:endParaRPr lang="en-US"/>
          </a:p>
        </p:txBody>
      </p:sp>
    </p:spTree>
    <p:extLst>
      <p:ext uri="{BB962C8B-B14F-4D97-AF65-F5344CB8AC3E}">
        <p14:creationId xmlns:p14="http://schemas.microsoft.com/office/powerpoint/2010/main" val="4294490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81CB4-122A-6A7D-8B0B-4620E8C0E36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E592C4-A45A-F279-F59A-8897D9BD26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71FB27-E0C0-2E1B-06DC-56D0FD0861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1352420-FADD-FADA-9567-52522228C6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3691B1-D1CF-3985-E8C7-ECAA7BA9413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E23DAD6-D7B1-4941-6505-D6992DCC477E}"/>
              </a:ext>
            </a:extLst>
          </p:cNvPr>
          <p:cNvSpPr>
            <a:spLocks noGrp="1"/>
          </p:cNvSpPr>
          <p:nvPr>
            <p:ph type="dt" sz="half" idx="10"/>
          </p:nvPr>
        </p:nvSpPr>
        <p:spPr/>
        <p:txBody>
          <a:bodyPr/>
          <a:lstStyle/>
          <a:p>
            <a:fld id="{5EEFD783-7201-490D-A959-E74FAAC2B3C5}" type="datetimeFigureOut">
              <a:rPr lang="en-US" smtClean="0"/>
              <a:t>11/17/2025</a:t>
            </a:fld>
            <a:endParaRPr lang="en-US"/>
          </a:p>
        </p:txBody>
      </p:sp>
      <p:sp>
        <p:nvSpPr>
          <p:cNvPr id="8" name="Footer Placeholder 7">
            <a:extLst>
              <a:ext uri="{FF2B5EF4-FFF2-40B4-BE49-F238E27FC236}">
                <a16:creationId xmlns:a16="http://schemas.microsoft.com/office/drawing/2014/main" id="{61F4F729-84A0-B819-06EA-88943497A6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79AB83-C7B3-EFEE-89B3-7F3BF97A06A3}"/>
              </a:ext>
            </a:extLst>
          </p:cNvPr>
          <p:cNvSpPr>
            <a:spLocks noGrp="1"/>
          </p:cNvSpPr>
          <p:nvPr>
            <p:ph type="sldNum" sz="quarter" idx="12"/>
          </p:nvPr>
        </p:nvSpPr>
        <p:spPr/>
        <p:txBody>
          <a:bodyPr/>
          <a:lstStyle/>
          <a:p>
            <a:fld id="{90F2D085-669B-463C-8EF6-73FB9665D00D}" type="slidenum">
              <a:rPr lang="en-US" smtClean="0"/>
              <a:t>‹#›</a:t>
            </a:fld>
            <a:endParaRPr lang="en-US"/>
          </a:p>
        </p:txBody>
      </p:sp>
    </p:spTree>
    <p:extLst>
      <p:ext uri="{BB962C8B-B14F-4D97-AF65-F5344CB8AC3E}">
        <p14:creationId xmlns:p14="http://schemas.microsoft.com/office/powerpoint/2010/main" val="421708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6FB5C-5B82-2691-8AE1-92E97D9732F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6B236FA-0FD2-8E3F-B8DA-1390B831D5FB}"/>
              </a:ext>
            </a:extLst>
          </p:cNvPr>
          <p:cNvSpPr>
            <a:spLocks noGrp="1"/>
          </p:cNvSpPr>
          <p:nvPr>
            <p:ph type="dt" sz="half" idx="10"/>
          </p:nvPr>
        </p:nvSpPr>
        <p:spPr/>
        <p:txBody>
          <a:bodyPr/>
          <a:lstStyle/>
          <a:p>
            <a:fld id="{5EEFD783-7201-490D-A959-E74FAAC2B3C5}" type="datetimeFigureOut">
              <a:rPr lang="en-US" smtClean="0"/>
              <a:t>11/17/2025</a:t>
            </a:fld>
            <a:endParaRPr lang="en-US"/>
          </a:p>
        </p:txBody>
      </p:sp>
      <p:sp>
        <p:nvSpPr>
          <p:cNvPr id="4" name="Footer Placeholder 3">
            <a:extLst>
              <a:ext uri="{FF2B5EF4-FFF2-40B4-BE49-F238E27FC236}">
                <a16:creationId xmlns:a16="http://schemas.microsoft.com/office/drawing/2014/main" id="{FB0B1640-7BD7-E2B6-209A-428A878B6D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32FD9A3-F69B-C53D-6D34-9FD11CDB2CBD}"/>
              </a:ext>
            </a:extLst>
          </p:cNvPr>
          <p:cNvSpPr>
            <a:spLocks noGrp="1"/>
          </p:cNvSpPr>
          <p:nvPr>
            <p:ph type="sldNum" sz="quarter" idx="12"/>
          </p:nvPr>
        </p:nvSpPr>
        <p:spPr/>
        <p:txBody>
          <a:bodyPr/>
          <a:lstStyle/>
          <a:p>
            <a:fld id="{90F2D085-669B-463C-8EF6-73FB9665D00D}" type="slidenum">
              <a:rPr lang="en-US" smtClean="0"/>
              <a:t>‹#›</a:t>
            </a:fld>
            <a:endParaRPr lang="en-US"/>
          </a:p>
        </p:txBody>
      </p:sp>
    </p:spTree>
    <p:extLst>
      <p:ext uri="{BB962C8B-B14F-4D97-AF65-F5344CB8AC3E}">
        <p14:creationId xmlns:p14="http://schemas.microsoft.com/office/powerpoint/2010/main" val="568230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5DA99E-1FE6-0AD4-41AD-FC0320DF7207}"/>
              </a:ext>
            </a:extLst>
          </p:cNvPr>
          <p:cNvSpPr>
            <a:spLocks noGrp="1"/>
          </p:cNvSpPr>
          <p:nvPr>
            <p:ph type="dt" sz="half" idx="10"/>
          </p:nvPr>
        </p:nvSpPr>
        <p:spPr/>
        <p:txBody>
          <a:bodyPr/>
          <a:lstStyle/>
          <a:p>
            <a:fld id="{5EEFD783-7201-490D-A959-E74FAAC2B3C5}" type="datetimeFigureOut">
              <a:rPr lang="en-US" smtClean="0"/>
              <a:t>11/17/2025</a:t>
            </a:fld>
            <a:endParaRPr lang="en-US"/>
          </a:p>
        </p:txBody>
      </p:sp>
      <p:sp>
        <p:nvSpPr>
          <p:cNvPr id="3" name="Footer Placeholder 2">
            <a:extLst>
              <a:ext uri="{FF2B5EF4-FFF2-40B4-BE49-F238E27FC236}">
                <a16:creationId xmlns:a16="http://schemas.microsoft.com/office/drawing/2014/main" id="{644C6AEA-D1EC-6308-FD65-1EA71C7D15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D63AF20-853B-D0DC-1FB0-31BCEF7FDC4C}"/>
              </a:ext>
            </a:extLst>
          </p:cNvPr>
          <p:cNvSpPr>
            <a:spLocks noGrp="1"/>
          </p:cNvSpPr>
          <p:nvPr>
            <p:ph type="sldNum" sz="quarter" idx="12"/>
          </p:nvPr>
        </p:nvSpPr>
        <p:spPr/>
        <p:txBody>
          <a:bodyPr/>
          <a:lstStyle/>
          <a:p>
            <a:fld id="{90F2D085-669B-463C-8EF6-73FB9665D00D}" type="slidenum">
              <a:rPr lang="en-US" smtClean="0"/>
              <a:t>‹#›</a:t>
            </a:fld>
            <a:endParaRPr lang="en-US"/>
          </a:p>
        </p:txBody>
      </p:sp>
    </p:spTree>
    <p:extLst>
      <p:ext uri="{BB962C8B-B14F-4D97-AF65-F5344CB8AC3E}">
        <p14:creationId xmlns:p14="http://schemas.microsoft.com/office/powerpoint/2010/main" val="3351961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8421B-B3E6-1E91-78ED-85A34AF0CD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D7BBA2-36B4-1142-921C-87CCD7C5B6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FB328E1-B8E1-0FD4-46B4-DEA5D4014C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7DC8CC-B729-FBE5-12A4-B903CFEF664B}"/>
              </a:ext>
            </a:extLst>
          </p:cNvPr>
          <p:cNvSpPr>
            <a:spLocks noGrp="1"/>
          </p:cNvSpPr>
          <p:nvPr>
            <p:ph type="dt" sz="half" idx="10"/>
          </p:nvPr>
        </p:nvSpPr>
        <p:spPr/>
        <p:txBody>
          <a:bodyPr/>
          <a:lstStyle/>
          <a:p>
            <a:fld id="{5EEFD783-7201-490D-A959-E74FAAC2B3C5}" type="datetimeFigureOut">
              <a:rPr lang="en-US" smtClean="0"/>
              <a:t>11/17/2025</a:t>
            </a:fld>
            <a:endParaRPr lang="en-US"/>
          </a:p>
        </p:txBody>
      </p:sp>
      <p:sp>
        <p:nvSpPr>
          <p:cNvPr id="6" name="Footer Placeholder 5">
            <a:extLst>
              <a:ext uri="{FF2B5EF4-FFF2-40B4-BE49-F238E27FC236}">
                <a16:creationId xmlns:a16="http://schemas.microsoft.com/office/drawing/2014/main" id="{851F884D-E575-ECF8-1DAF-66558F53D6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79E49D-DC86-5FF5-833F-C821E32F0437}"/>
              </a:ext>
            </a:extLst>
          </p:cNvPr>
          <p:cNvSpPr>
            <a:spLocks noGrp="1"/>
          </p:cNvSpPr>
          <p:nvPr>
            <p:ph type="sldNum" sz="quarter" idx="12"/>
          </p:nvPr>
        </p:nvSpPr>
        <p:spPr/>
        <p:txBody>
          <a:bodyPr/>
          <a:lstStyle/>
          <a:p>
            <a:fld id="{90F2D085-669B-463C-8EF6-73FB9665D00D}" type="slidenum">
              <a:rPr lang="en-US" smtClean="0"/>
              <a:t>‹#›</a:t>
            </a:fld>
            <a:endParaRPr lang="en-US"/>
          </a:p>
        </p:txBody>
      </p:sp>
    </p:spTree>
    <p:extLst>
      <p:ext uri="{BB962C8B-B14F-4D97-AF65-F5344CB8AC3E}">
        <p14:creationId xmlns:p14="http://schemas.microsoft.com/office/powerpoint/2010/main" val="1090552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B18C8-85A1-535B-E889-81FF23C79F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3C90E8B-6C8A-101C-6885-F3E4B0A2AE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556D09-268F-A44F-4906-CB44794254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E60055-40AA-E5CA-D8F1-691F5873646E}"/>
              </a:ext>
            </a:extLst>
          </p:cNvPr>
          <p:cNvSpPr>
            <a:spLocks noGrp="1"/>
          </p:cNvSpPr>
          <p:nvPr>
            <p:ph type="dt" sz="half" idx="10"/>
          </p:nvPr>
        </p:nvSpPr>
        <p:spPr/>
        <p:txBody>
          <a:bodyPr/>
          <a:lstStyle/>
          <a:p>
            <a:fld id="{5EEFD783-7201-490D-A959-E74FAAC2B3C5}" type="datetimeFigureOut">
              <a:rPr lang="en-US" smtClean="0"/>
              <a:t>11/17/2025</a:t>
            </a:fld>
            <a:endParaRPr lang="en-US"/>
          </a:p>
        </p:txBody>
      </p:sp>
      <p:sp>
        <p:nvSpPr>
          <p:cNvPr id="6" name="Footer Placeholder 5">
            <a:extLst>
              <a:ext uri="{FF2B5EF4-FFF2-40B4-BE49-F238E27FC236}">
                <a16:creationId xmlns:a16="http://schemas.microsoft.com/office/drawing/2014/main" id="{FE2B2D53-290F-0AE4-BA4B-4434E47B4A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E21BB5-3E5E-4FD3-AD9B-50597F413623}"/>
              </a:ext>
            </a:extLst>
          </p:cNvPr>
          <p:cNvSpPr>
            <a:spLocks noGrp="1"/>
          </p:cNvSpPr>
          <p:nvPr>
            <p:ph type="sldNum" sz="quarter" idx="12"/>
          </p:nvPr>
        </p:nvSpPr>
        <p:spPr/>
        <p:txBody>
          <a:bodyPr/>
          <a:lstStyle/>
          <a:p>
            <a:fld id="{90F2D085-669B-463C-8EF6-73FB9665D00D}" type="slidenum">
              <a:rPr lang="en-US" smtClean="0"/>
              <a:t>‹#›</a:t>
            </a:fld>
            <a:endParaRPr lang="en-US"/>
          </a:p>
        </p:txBody>
      </p:sp>
    </p:spTree>
    <p:extLst>
      <p:ext uri="{BB962C8B-B14F-4D97-AF65-F5344CB8AC3E}">
        <p14:creationId xmlns:p14="http://schemas.microsoft.com/office/powerpoint/2010/main" val="2191794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09C03-2848-BFE2-0FA4-D70D0799192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E24392C-3060-59F1-4737-029AF9ED33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9A1278-4F88-BA06-5716-11D139623069}"/>
              </a:ext>
            </a:extLst>
          </p:cNvPr>
          <p:cNvSpPr>
            <a:spLocks noGrp="1"/>
          </p:cNvSpPr>
          <p:nvPr>
            <p:ph type="dt" sz="half" idx="10"/>
          </p:nvPr>
        </p:nvSpPr>
        <p:spPr/>
        <p:txBody>
          <a:bodyPr/>
          <a:lstStyle/>
          <a:p>
            <a:fld id="{5EEFD783-7201-490D-A959-E74FAAC2B3C5}" type="datetimeFigureOut">
              <a:rPr lang="en-US" smtClean="0"/>
              <a:t>11/17/2025</a:t>
            </a:fld>
            <a:endParaRPr lang="en-US"/>
          </a:p>
        </p:txBody>
      </p:sp>
      <p:sp>
        <p:nvSpPr>
          <p:cNvPr id="5" name="Footer Placeholder 4">
            <a:extLst>
              <a:ext uri="{FF2B5EF4-FFF2-40B4-BE49-F238E27FC236}">
                <a16:creationId xmlns:a16="http://schemas.microsoft.com/office/drawing/2014/main" id="{0DDEF27E-97C5-FAE4-EF04-ACC3270399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077A53-A7FC-F809-CA1C-C402CA86435B}"/>
              </a:ext>
            </a:extLst>
          </p:cNvPr>
          <p:cNvSpPr>
            <a:spLocks noGrp="1"/>
          </p:cNvSpPr>
          <p:nvPr>
            <p:ph type="sldNum" sz="quarter" idx="12"/>
          </p:nvPr>
        </p:nvSpPr>
        <p:spPr/>
        <p:txBody>
          <a:bodyPr/>
          <a:lstStyle/>
          <a:p>
            <a:fld id="{90F2D085-669B-463C-8EF6-73FB9665D00D}" type="slidenum">
              <a:rPr lang="en-US" smtClean="0"/>
              <a:t>‹#›</a:t>
            </a:fld>
            <a:endParaRPr lang="en-US"/>
          </a:p>
        </p:txBody>
      </p:sp>
    </p:spTree>
    <p:extLst>
      <p:ext uri="{BB962C8B-B14F-4D97-AF65-F5344CB8AC3E}">
        <p14:creationId xmlns:p14="http://schemas.microsoft.com/office/powerpoint/2010/main" val="1622693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FD676C-41E3-CAA6-218B-6B84AB4F69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2A7E55-BA04-EDE5-6BA1-20599783267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F8120E-F42C-E1DD-122C-C194CFB3ABF2}"/>
              </a:ext>
            </a:extLst>
          </p:cNvPr>
          <p:cNvSpPr>
            <a:spLocks noGrp="1"/>
          </p:cNvSpPr>
          <p:nvPr>
            <p:ph type="dt" sz="half" idx="10"/>
          </p:nvPr>
        </p:nvSpPr>
        <p:spPr/>
        <p:txBody>
          <a:bodyPr/>
          <a:lstStyle/>
          <a:p>
            <a:fld id="{5EEFD783-7201-490D-A959-E74FAAC2B3C5}" type="datetimeFigureOut">
              <a:rPr lang="en-US" smtClean="0"/>
              <a:t>11/17/2025</a:t>
            </a:fld>
            <a:endParaRPr lang="en-US"/>
          </a:p>
        </p:txBody>
      </p:sp>
      <p:sp>
        <p:nvSpPr>
          <p:cNvPr id="5" name="Footer Placeholder 4">
            <a:extLst>
              <a:ext uri="{FF2B5EF4-FFF2-40B4-BE49-F238E27FC236}">
                <a16:creationId xmlns:a16="http://schemas.microsoft.com/office/drawing/2014/main" id="{08AAB55D-BEAE-A612-18C5-FC58F22F13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148B38-EA07-D055-9EF7-98279FE84781}"/>
              </a:ext>
            </a:extLst>
          </p:cNvPr>
          <p:cNvSpPr>
            <a:spLocks noGrp="1"/>
          </p:cNvSpPr>
          <p:nvPr>
            <p:ph type="sldNum" sz="quarter" idx="12"/>
          </p:nvPr>
        </p:nvSpPr>
        <p:spPr/>
        <p:txBody>
          <a:bodyPr/>
          <a:lstStyle/>
          <a:p>
            <a:fld id="{90F2D085-669B-463C-8EF6-73FB9665D00D}" type="slidenum">
              <a:rPr lang="en-US" smtClean="0"/>
              <a:t>‹#›</a:t>
            </a:fld>
            <a:endParaRPr lang="en-US"/>
          </a:p>
        </p:txBody>
      </p:sp>
    </p:spTree>
    <p:extLst>
      <p:ext uri="{BB962C8B-B14F-4D97-AF65-F5344CB8AC3E}">
        <p14:creationId xmlns:p14="http://schemas.microsoft.com/office/powerpoint/2010/main" val="18755290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9E7D92-21E9-4AE5-99C2-50D88EA5D54A}" type="datetimeFigureOut">
              <a:rPr lang="en-US" smtClean="0"/>
              <a:t>11/17/2025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32AC60-7D27-4CF1-A628-3276AEF03762}"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192001" cy="952499"/>
          </a:xfrm>
          <a:prstGeom prst="rect">
            <a:avLst/>
          </a:prstGeom>
        </p:spPr>
      </p:pic>
      <p:sp>
        <p:nvSpPr>
          <p:cNvPr id="8" name="Rectangle 7"/>
          <p:cNvSpPr/>
          <p:nvPr userDrawn="1"/>
        </p:nvSpPr>
        <p:spPr>
          <a:xfrm>
            <a:off x="46009" y="157085"/>
            <a:ext cx="2490158" cy="795413"/>
          </a:xfrm>
          <a:prstGeom prst="rect">
            <a:avLst/>
          </a:prstGeom>
          <a:solidFill>
            <a:srgbClr val="438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userDrawn="1"/>
        </p:nvPicPr>
        <p:blipFill rotWithShape="1">
          <a:blip r:embed="rId3">
            <a:extLst>
              <a:ext uri="{BEBA8EAE-BF5A-486C-A8C5-ECC9F3942E4B}">
                <a14:imgProps xmlns:a14="http://schemas.microsoft.com/office/drawing/2010/main">
                  <a14:imgLayer r:embed="rId4">
                    <a14:imgEffect>
                      <a14:backgroundRemoval t="4626" b="34164" l="3003" r="38038">
                        <a14:foregroundMark x1="5305" y1="11032" x2="5806" y2="23665"/>
                        <a14:foregroundMark x1="25325" y1="13523" x2="25826" y2="14413"/>
                        <a14:foregroundMark x1="26326" y1="11210" x2="26927" y2="11566"/>
                        <a14:foregroundMark x1="28629" y1="9786" x2="28829" y2="10676"/>
                        <a14:foregroundMark x1="31331" y1="9253" x2="31331" y2="10676"/>
                        <a14:foregroundMark x1="32733" y1="10676" x2="32733" y2="12100"/>
                        <a14:foregroundMark x1="35335" y1="14057" x2="34635" y2="15480"/>
                        <a14:foregroundMark x1="36136" y1="16726" x2="34835" y2="17438"/>
                        <a14:foregroundMark x1="36236" y1="21174" x2="36637" y2="21174"/>
                        <a14:foregroundMark x1="35335" y1="24199" x2="35836" y2="24555"/>
                        <a14:foregroundMark x1="33734" y1="27580" x2="34334" y2="28292"/>
                        <a14:foregroundMark x1="34835" y1="24911" x2="35836" y2="25445"/>
                        <a14:foregroundMark x1="32032" y1="29004" x2="32633" y2="30249"/>
                        <a14:foregroundMark x1="30430" y1="29893" x2="30731" y2="31139"/>
                        <a14:foregroundMark x1="28228" y1="29359" x2="28028" y2="30961"/>
                        <a14:foregroundMark x1="26727" y1="28114" x2="26326" y2="29181"/>
                        <a14:foregroundMark x1="25826" y1="25267" x2="24024" y2="25979"/>
                        <a14:foregroundMark x1="25125" y1="21352" x2="23524" y2="21174"/>
                        <a14:foregroundMark x1="27127" y1="8541" x2="25425" y2="10320"/>
                        <a14:foregroundMark x1="27528" y1="11210" x2="27728" y2="12989"/>
                        <a14:foregroundMark x1="36937" y1="24733" x2="37037" y2="24911"/>
                        <a14:foregroundMark x1="34234" y1="23132" x2="33734" y2="24021"/>
                        <a14:backgroundMark x1="27628" y1="9075" x2="28228" y2="11744"/>
                        <a14:backgroundMark x1="25526" y1="9964" x2="26527" y2="8719"/>
                        <a14:backgroundMark x1="25325" y1="10142" x2="25125" y2="10498"/>
                        <a14:backgroundMark x1="26827" y1="8541" x2="27127" y2="8363"/>
                        <a14:backgroundMark x1="34234" y1="22598" x2="37037" y2="23843"/>
                      </a14:backgroundRemoval>
                    </a14:imgEffect>
                  </a14:imgLayer>
                </a14:imgProps>
              </a:ext>
              <a:ext uri="{28A0092B-C50C-407E-A947-70E740481C1C}">
                <a14:useLocalDpi xmlns:a14="http://schemas.microsoft.com/office/drawing/2010/main" val="0"/>
              </a:ext>
            </a:extLst>
          </a:blip>
          <a:srcRect l="3255" t="5138" r="60860" b="65318"/>
          <a:stretch/>
        </p:blipFill>
        <p:spPr>
          <a:xfrm>
            <a:off x="368008" y="111383"/>
            <a:ext cx="1501050" cy="695223"/>
          </a:xfrm>
          <a:prstGeom prst="rect">
            <a:avLst/>
          </a:prstGeom>
        </p:spPr>
      </p:pic>
      <p:sp>
        <p:nvSpPr>
          <p:cNvPr id="2" name="Rectangle 1"/>
          <p:cNvSpPr/>
          <p:nvPr userDrawn="1"/>
        </p:nvSpPr>
        <p:spPr>
          <a:xfrm>
            <a:off x="9801922" y="-11151"/>
            <a:ext cx="2390078" cy="952498"/>
          </a:xfrm>
          <a:prstGeom prst="rect">
            <a:avLst/>
          </a:prstGeom>
          <a:solidFill>
            <a:srgbClr val="4389C8"/>
          </a:solidFill>
          <a:ln>
            <a:solidFill>
              <a:srgbClr val="4389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Content Placeholder 2"/>
          <p:cNvSpPr>
            <a:spLocks noGrp="1"/>
          </p:cNvSpPr>
          <p:nvPr>
            <p:ph idx="13"/>
          </p:nvPr>
        </p:nvSpPr>
        <p:spPr>
          <a:xfrm>
            <a:off x="500921" y="1143404"/>
            <a:ext cx="10515600" cy="480105"/>
          </a:xfrm>
        </p:spPr>
        <p:txBody>
          <a:bodyPr/>
          <a:lstStyle>
            <a:lvl1pPr marL="0" indent="0">
              <a:buNone/>
              <a:defRPr i="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p:txBody>
      </p:sp>
    </p:spTree>
    <p:extLst>
      <p:ext uri="{BB962C8B-B14F-4D97-AF65-F5344CB8AC3E}">
        <p14:creationId xmlns:p14="http://schemas.microsoft.com/office/powerpoint/2010/main" val="38905943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17/11/2025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18541269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17/11/2025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30009440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3E1DCF-0B7E-42EF-A1CB-5733FF206313}" type="datetimeFigureOut">
              <a:rPr lang="fr-FR" smtClean="0"/>
              <a:t>17/11/2025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14019875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p:cNvSpPr>
            <a:spLocks noGrp="1"/>
          </p:cNvSpPr>
          <p:nvPr>
            <p:ph type="dt" sz="half" idx="10"/>
          </p:nvPr>
        </p:nvSpPr>
        <p:spPr/>
        <p:txBody>
          <a:bodyPr/>
          <a:lstStyle/>
          <a:p>
            <a:fld id="{223E1DCF-0B7E-42EF-A1CB-5733FF206313}" type="datetimeFigureOut">
              <a:rPr lang="fr-FR" smtClean="0"/>
              <a:t>17/11/2025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3560840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p:cNvSpPr>
            <a:spLocks noGrp="1"/>
          </p:cNvSpPr>
          <p:nvPr>
            <p:ph type="dt" sz="half" idx="10"/>
          </p:nvPr>
        </p:nvSpPr>
        <p:spPr/>
        <p:txBody>
          <a:bodyPr/>
          <a:lstStyle/>
          <a:p>
            <a:fld id="{223E1DCF-0B7E-42EF-A1CB-5733FF206313}" type="datetimeFigureOut">
              <a:rPr lang="fr-FR" smtClean="0"/>
              <a:t>17/11/2025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33029007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Date Placeholder 2"/>
          <p:cNvSpPr>
            <a:spLocks noGrp="1"/>
          </p:cNvSpPr>
          <p:nvPr>
            <p:ph type="dt" sz="half" idx="10"/>
          </p:nvPr>
        </p:nvSpPr>
        <p:spPr/>
        <p:txBody>
          <a:bodyPr/>
          <a:lstStyle/>
          <a:p>
            <a:fld id="{223E1DCF-0B7E-42EF-A1CB-5733FF206313}" type="datetimeFigureOut">
              <a:rPr lang="fr-FR" smtClean="0"/>
              <a:t>17/11/2025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35924589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E1DCF-0B7E-42EF-A1CB-5733FF206313}" type="datetimeFigureOut">
              <a:rPr lang="fr-FR" smtClean="0"/>
              <a:t>17/11/2025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25167107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23E1DCF-0B7E-42EF-A1CB-5733FF206313}" type="datetimeFigureOut">
              <a:rPr lang="fr-FR" smtClean="0"/>
              <a:t>17/11/2025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37521716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23E1DCF-0B7E-42EF-A1CB-5733FF206313}" type="datetimeFigureOut">
              <a:rPr lang="fr-FR" smtClean="0"/>
              <a:t>17/11/2025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4494423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17/11/2025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6197336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17/11/2025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4291660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B5E93C-C660-375D-B6AC-B81DC20510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92ACBFF-E648-E447-354C-57B4D6C6DE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B22D3E-146D-A0E2-D3B1-4E4ACF5A4C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EEFD783-7201-490D-A959-E74FAAC2B3C5}" type="datetimeFigureOut">
              <a:rPr lang="en-US" smtClean="0"/>
              <a:t>11/17/2025</a:t>
            </a:fld>
            <a:endParaRPr lang="en-US"/>
          </a:p>
        </p:txBody>
      </p:sp>
      <p:sp>
        <p:nvSpPr>
          <p:cNvPr id="5" name="Footer Placeholder 4">
            <a:extLst>
              <a:ext uri="{FF2B5EF4-FFF2-40B4-BE49-F238E27FC236}">
                <a16:creationId xmlns:a16="http://schemas.microsoft.com/office/drawing/2014/main" id="{E6E961ED-B772-E7AE-3BEF-73699A632E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D9C0C9B-B8B2-9E71-11B6-A393B92861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0F2D085-669B-463C-8EF6-73FB9665D00D}" type="slidenum">
              <a:rPr lang="en-US" smtClean="0"/>
              <a:t>‹#›</a:t>
            </a:fld>
            <a:endParaRPr lang="en-US"/>
          </a:p>
        </p:txBody>
      </p:sp>
    </p:spTree>
    <p:extLst>
      <p:ext uri="{BB962C8B-B14F-4D97-AF65-F5344CB8AC3E}">
        <p14:creationId xmlns:p14="http://schemas.microsoft.com/office/powerpoint/2010/main" val="23376370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3E1DCF-0B7E-42EF-A1CB-5733FF206313}" type="datetimeFigureOut">
              <a:rPr lang="fr-FR" smtClean="0"/>
              <a:t>17/11/2025</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12DB3B-9DD8-40C9-9838-C7067BA12D90}" type="slidenum">
              <a:rPr lang="fr-FR" smtClean="0"/>
              <a:t>‹#›</a:t>
            </a:fld>
            <a:endParaRPr lang="fr-FR"/>
          </a:p>
        </p:txBody>
      </p:sp>
    </p:spTree>
    <p:extLst>
      <p:ext uri="{BB962C8B-B14F-4D97-AF65-F5344CB8AC3E}">
        <p14:creationId xmlns:p14="http://schemas.microsoft.com/office/powerpoint/2010/main" val="175938265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g"/><Relationship Id="rId1" Type="http://schemas.openxmlformats.org/officeDocument/2006/relationships/slideLayout" Target="../slideLayouts/slideLayout14.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jpg"/><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jp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hyperlink" Target="https://www.fao.org/in-action/mafap/en" TargetMode="External"/><Relationship Id="rId3" Type="http://schemas.openxmlformats.org/officeDocument/2006/relationships/hyperlink" Target="https://www.fao.org/hand-in-hand/en" TargetMode="External"/><Relationship Id="rId7" Type="http://schemas.openxmlformats.org/officeDocument/2006/relationships/hyperlink" Target="https://www.unido.org/sites/default/files/files/2023-03/Agriculture%20Systems%20Transformation%20Accelerator%20%28ASTA%29.pdf?_token=1939639647" TargetMode="External"/><Relationship Id="rId12" Type="http://schemas.openxmlformats.org/officeDocument/2006/relationships/image" Target="../media/image20.jpeg"/><Relationship Id="rId17" Type="http://schemas.openxmlformats.org/officeDocument/2006/relationships/image" Target="../media/image23.png"/><Relationship Id="rId2" Type="http://schemas.openxmlformats.org/officeDocument/2006/relationships/notesSlide" Target="../notesSlides/notesSlide2.xml"/><Relationship Id="rId16"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hyperlink" Target="https://openknowledge.fao.org/bitstreams/23a46066-a7b4-45cc-8ec4-cdec7609d18e/download" TargetMode="External"/><Relationship Id="rId11" Type="http://schemas.openxmlformats.org/officeDocument/2006/relationships/hyperlink" Target="https://www.unfoodsystemshub.org/hub-solution/convergence-initiative/en" TargetMode="External"/><Relationship Id="rId5" Type="http://schemas.openxmlformats.org/officeDocument/2006/relationships/hyperlink" Target="https://openknowledge.fao.org/items/c651f308-cf94-4dea-80b2-6995b8cb0411" TargetMode="External"/><Relationship Id="rId15" Type="http://schemas.openxmlformats.org/officeDocument/2006/relationships/image" Target="../media/image21.jpeg"/><Relationship Id="rId10" Type="http://schemas.openxmlformats.org/officeDocument/2006/relationships/image" Target="../media/image19.png"/><Relationship Id="rId4" Type="http://schemas.openxmlformats.org/officeDocument/2006/relationships/hyperlink" Target="https://openknowledge.fao.org/server/api/core/bitstreams/c2ddbb4f-e8e8-4ad4-8f5a-97c739e900d4/content" TargetMode="External"/><Relationship Id="rId9" Type="http://schemas.openxmlformats.org/officeDocument/2006/relationships/image" Target="../media/image18.png"/><Relationship Id="rId14" Type="http://schemas.openxmlformats.org/officeDocument/2006/relationships/hyperlink" Target="https://openknowledge.fao.org/items/0b9146fb-7255-41e5-8005-24bfcecb6ba9"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hyperlink" Target="https://openknowledge.fao.org/items/0b9146fb-7255-41e5-8005-24bfcecb6ba9" TargetMode="External"/><Relationship Id="rId18" Type="http://schemas.openxmlformats.org/officeDocument/2006/relationships/image" Target="../media/image19.png"/><Relationship Id="rId3" Type="http://schemas.openxmlformats.org/officeDocument/2006/relationships/image" Target="../media/image36.png"/><Relationship Id="rId7" Type="http://schemas.openxmlformats.org/officeDocument/2006/relationships/hyperlink" Target="https://elearning.fao.org/course/view.php?id=737" TargetMode="External"/><Relationship Id="rId12" Type="http://schemas.openxmlformats.org/officeDocument/2006/relationships/hyperlink" Target="https://openknowledge.fao.org/items/c651f308-cf94-4dea-80b2-6995b8cb0411" TargetMode="External"/><Relationship Id="rId17" Type="http://schemas.openxmlformats.org/officeDocument/2006/relationships/hyperlink" Target="https://www.fao.org/food-systems/news/news-detail/the-alimenta-cidades-(feeding-cities)-strategy-in-brazil--catalysing-policy-alignment-from-the-municipal-level/en" TargetMode="External"/><Relationship Id="rId2" Type="http://schemas.openxmlformats.org/officeDocument/2006/relationships/notesSlide" Target="../notesSlides/notesSlide5.xml"/><Relationship Id="rId16" Type="http://schemas.openxmlformats.org/officeDocument/2006/relationships/hyperlink" Target="https://www.fao.org/food-systems/news/news-detail/towards-greater-policy-alignment--rwanda-s-food-systems-transformation-journey/en" TargetMode="External"/><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39.png"/><Relationship Id="rId5" Type="http://schemas.openxmlformats.org/officeDocument/2006/relationships/hyperlink" Target="https://www.fao.org/food-systems/news/news-detail/Policymaking-for-agrifood-systems-transformation-in-Zambia/en" TargetMode="External"/><Relationship Id="rId15" Type="http://schemas.openxmlformats.org/officeDocument/2006/relationships/image" Target="../media/image40.jpeg"/><Relationship Id="rId10" Type="http://schemas.openxmlformats.org/officeDocument/2006/relationships/image" Target="../media/image22.png"/><Relationship Id="rId4" Type="http://schemas.openxmlformats.org/officeDocument/2006/relationships/hyperlink" Target="https://www.fao.org/food-systems/news/news-detail/Innovative-policy-making-for-agrifood-systems-transformation-/en" TargetMode="External"/><Relationship Id="rId9" Type="http://schemas.openxmlformats.org/officeDocument/2006/relationships/image" Target="../media/image38.png"/><Relationship Id="rId14" Type="http://schemas.openxmlformats.org/officeDocument/2006/relationships/image" Target="../media/image21.jpeg"/></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288920"/>
            <a:ext cx="9144000" cy="1666173"/>
          </a:xfrm>
        </p:spPr>
        <p:txBody>
          <a:bodyPr>
            <a:normAutofit fontScale="90000"/>
          </a:bodyPr>
          <a:lstStyle/>
          <a:p>
            <a:r>
              <a:rPr lang="fr-FR" dirty="0">
                <a:solidFill>
                  <a:schemeClr val="bg1"/>
                </a:solidFill>
                <a:latin typeface="Univers Condensed" panose="020B0506020202050204" pitchFamily="34" charset="0"/>
              </a:rPr>
              <a:t>Transformer l’alimentation et l’agriculture grâce à une approche systémique</a:t>
            </a:r>
            <a:endParaRPr lang="fr-FR" dirty="0">
              <a:solidFill>
                <a:schemeClr val="bg1"/>
              </a:solidFill>
            </a:endParaRPr>
          </a:p>
        </p:txBody>
      </p:sp>
      <p:sp>
        <p:nvSpPr>
          <p:cNvPr id="3" name="TextBox 2">
            <a:extLst>
              <a:ext uri="{FF2B5EF4-FFF2-40B4-BE49-F238E27FC236}">
                <a16:creationId xmlns:a16="http://schemas.microsoft.com/office/drawing/2014/main" id="{34CB12A3-93AD-B81F-3767-3FABA5CAA7AE}"/>
              </a:ext>
            </a:extLst>
          </p:cNvPr>
          <p:cNvSpPr txBox="1"/>
          <p:nvPr/>
        </p:nvSpPr>
        <p:spPr>
          <a:xfrm>
            <a:off x="704336" y="5288340"/>
            <a:ext cx="5647037" cy="1569660"/>
          </a:xfrm>
          <a:prstGeom prst="rect">
            <a:avLst/>
          </a:prstGeom>
          <a:noFill/>
        </p:spPr>
        <p:txBody>
          <a:bodyPr wrap="square" rtlCol="0">
            <a:spAutoFit/>
          </a:bodyPr>
          <a:lstStyle/>
          <a:p>
            <a:r>
              <a:rPr lang="en-US" sz="2400" dirty="0">
                <a:solidFill>
                  <a:schemeClr val="bg1"/>
                </a:solidFill>
                <a:latin typeface="Univers Condensed" panose="020B0506020202050204" pitchFamily="34" charset="0"/>
              </a:rPr>
              <a:t>José Valls Bedeau</a:t>
            </a:r>
          </a:p>
          <a:p>
            <a:r>
              <a:rPr lang="en-US" sz="2400" dirty="0">
                <a:solidFill>
                  <a:schemeClr val="bg1"/>
                </a:solidFill>
                <a:latin typeface="Univers Condensed" panose="020B0506020202050204" pitchFamily="34" charset="0"/>
              </a:rPr>
              <a:t>Policy Officer, ESF</a:t>
            </a:r>
          </a:p>
          <a:p>
            <a:r>
              <a:rPr lang="en-US" sz="2400" dirty="0">
                <a:solidFill>
                  <a:schemeClr val="bg1"/>
                </a:solidFill>
                <a:latin typeface="Univers Condensed" panose="020B0506020202050204" pitchFamily="34" charset="0"/>
              </a:rPr>
              <a:t>Agrifood systems and food safety division</a:t>
            </a:r>
          </a:p>
          <a:p>
            <a:endParaRPr lang="en-US" sz="2400" dirty="0">
              <a:solidFill>
                <a:schemeClr val="bg1"/>
              </a:solidFill>
              <a:latin typeface="Univers Condensed" panose="020B0506020202050204" pitchFamily="34" charset="0"/>
            </a:endParaRPr>
          </a:p>
        </p:txBody>
      </p:sp>
    </p:spTree>
    <p:extLst>
      <p:ext uri="{BB962C8B-B14F-4D97-AF65-F5344CB8AC3E}">
        <p14:creationId xmlns:p14="http://schemas.microsoft.com/office/powerpoint/2010/main" val="281881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EBE88-A7C4-3662-FDAF-51DFC1F176E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E7E7978-ABB6-881A-EAA1-2ACFE8CF8BE6}"/>
              </a:ext>
            </a:extLst>
          </p:cNvPr>
          <p:cNvSpPr txBox="1"/>
          <p:nvPr/>
        </p:nvSpPr>
        <p:spPr>
          <a:xfrm>
            <a:off x="305147" y="867578"/>
            <a:ext cx="3873563" cy="5122843"/>
          </a:xfrm>
          <a:prstGeom prst="rect">
            <a:avLst/>
          </a:prstGeom>
        </p:spPr>
        <p:txBody>
          <a:bodyPr vert="horz" lIns="91440" tIns="45720" rIns="91440" bIns="45720" rtlCol="0">
            <a:normAutofit fontScale="92500" lnSpcReduction="10000"/>
          </a:bodyPr>
          <a:lstStyle/>
          <a:p>
            <a:pPr>
              <a:lnSpc>
                <a:spcPct val="90000"/>
              </a:lnSpc>
              <a:spcAft>
                <a:spcPts val="600"/>
              </a:spcAft>
            </a:pPr>
            <a:r>
              <a:rPr lang="fr-FR" sz="2000" b="1" noProof="0" dirty="0">
                <a:latin typeface="Univers Condensed" panose="020B0506020202050204" pitchFamily="34" charset="0"/>
              </a:rPr>
              <a:t>Les systèmes </a:t>
            </a:r>
            <a:r>
              <a:rPr lang="fr-FR" sz="2600" b="1" noProof="0" dirty="0">
                <a:latin typeface="Univers Condensed" panose="020B0506020202050204" pitchFamily="34" charset="0"/>
              </a:rPr>
              <a:t>agro</a:t>
            </a:r>
            <a:r>
              <a:rPr lang="fr-FR" sz="2000" b="1" noProof="0" dirty="0">
                <a:latin typeface="Univers Condensed" panose="020B0506020202050204" pitchFamily="34" charset="0"/>
              </a:rPr>
              <a:t>alimentaires </a:t>
            </a:r>
            <a:r>
              <a:rPr lang="fr-FR" sz="2000" noProof="0" dirty="0">
                <a:latin typeface="Univers Condensed" panose="020B0506020202050204" pitchFamily="34" charset="0"/>
              </a:rPr>
              <a:t>couvrent le parcours des aliments de la ferme à la table, y compris lorsqu’ils sont cultivés, pêchés, récoltés, transformés, emballés, transportés, distribués, échangés, achetés, préparés, consommés et éliminés. Ils englobent également les produits non alimentaires qui constituent les moyens de subsistance et l’ensemble de la population, ainsi que les activités, les investissements et les choix, qui jouent un rôle dans l’obtention de ces produits alimentaires et agricoles. Dans l’Acte constitutif de la FAO, le terme « agriculture » et ses dérivés incluent les pêches, les produits marins, la foresterie et les produits forestiers primaires. (FAO 2021).</a:t>
            </a:r>
            <a:endParaRPr lang="fr-FR" sz="2400" noProof="0" dirty="0">
              <a:latin typeface="Univers Condensed" panose="020B0506020202050204" pitchFamily="34" charset="0"/>
            </a:endParaRPr>
          </a:p>
        </p:txBody>
      </p:sp>
      <p:pic>
        <p:nvPicPr>
          <p:cNvPr id="6" name="Picture 5" descr="A person sitting in a field with vegetables&#10;&#10;AI-generated content may be incorrect.">
            <a:extLst>
              <a:ext uri="{FF2B5EF4-FFF2-40B4-BE49-F238E27FC236}">
                <a16:creationId xmlns:a16="http://schemas.microsoft.com/office/drawing/2014/main" id="{0CD52DA1-8322-EFCD-0D9C-0A8380EE6A7C}"/>
              </a:ext>
            </a:extLst>
          </p:cNvPr>
          <p:cNvPicPr>
            <a:picLocks noChangeAspect="1"/>
          </p:cNvPicPr>
          <p:nvPr/>
        </p:nvPicPr>
        <p:blipFill>
          <a:blip r:embed="rId2">
            <a:extLst>
              <a:ext uri="{28A0092B-C50C-407E-A947-70E740481C1C}">
                <a14:useLocalDpi xmlns:a14="http://schemas.microsoft.com/office/drawing/2010/main" val="0"/>
              </a:ext>
            </a:extLst>
          </a:blip>
          <a:srcRect t="20401" r="1" b="3421"/>
          <a:stretch>
            <a:fillRect/>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10" name="Picture 9" descr="A group of people walking outside a building&#10;&#10;AI-generated content may be incorrect.">
            <a:extLst>
              <a:ext uri="{FF2B5EF4-FFF2-40B4-BE49-F238E27FC236}">
                <a16:creationId xmlns:a16="http://schemas.microsoft.com/office/drawing/2014/main" id="{14A2F962-4107-762D-21B1-0D833F171A7B}"/>
              </a:ext>
            </a:extLst>
          </p:cNvPr>
          <p:cNvPicPr>
            <a:picLocks noChangeAspect="1"/>
          </p:cNvPicPr>
          <p:nvPr/>
        </p:nvPicPr>
        <p:blipFill>
          <a:blip r:embed="rId3">
            <a:extLst>
              <a:ext uri="{28A0092B-C50C-407E-A947-70E740481C1C}">
                <a14:useLocalDpi xmlns:a14="http://schemas.microsoft.com/office/drawing/2010/main" val="0"/>
              </a:ext>
            </a:extLst>
          </a:blip>
          <a:srcRect t="4326" b="17186"/>
          <a:stretch>
            <a:fillRect/>
          </a:stretch>
        </p:blipFill>
        <p:spPr>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
        <p:nvSpPr>
          <p:cNvPr id="2" name="Rectangle 1">
            <a:extLst>
              <a:ext uri="{FF2B5EF4-FFF2-40B4-BE49-F238E27FC236}">
                <a16:creationId xmlns:a16="http://schemas.microsoft.com/office/drawing/2014/main" id="{686B3AC6-692E-D493-E29C-D7BA03A32D15}"/>
              </a:ext>
            </a:extLst>
          </p:cNvPr>
          <p:cNvSpPr/>
          <p:nvPr/>
        </p:nvSpPr>
        <p:spPr>
          <a:xfrm>
            <a:off x="0" y="0"/>
            <a:ext cx="12192000" cy="6858000"/>
          </a:xfrm>
          <a:prstGeom prst="rect">
            <a:avLst/>
          </a:prstGeom>
          <a:noFill/>
          <a:ln w="127000">
            <a:solidFill>
              <a:srgbClr val="FBF3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Tree>
    <p:extLst>
      <p:ext uri="{BB962C8B-B14F-4D97-AF65-F5344CB8AC3E}">
        <p14:creationId xmlns:p14="http://schemas.microsoft.com/office/powerpoint/2010/main" val="2967683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12" name="Curved Connector 48">
            <a:extLst>
              <a:ext uri="{FF2B5EF4-FFF2-40B4-BE49-F238E27FC236}">
                <a16:creationId xmlns:a16="http://schemas.microsoft.com/office/drawing/2014/main" id="{64FFEA8F-1535-1137-1335-C032476F0966}"/>
              </a:ext>
            </a:extLst>
          </p:cNvPr>
          <p:cNvCxnSpPr>
            <a:cxnSpLocks/>
          </p:cNvCxnSpPr>
          <p:nvPr/>
        </p:nvCxnSpPr>
        <p:spPr>
          <a:xfrm>
            <a:off x="7549492" y="5373780"/>
            <a:ext cx="782824" cy="274777"/>
          </a:xfrm>
          <a:prstGeom prst="curvedConnector3">
            <a:avLst>
              <a:gd name="adj1" fmla="val 50000"/>
            </a:avLst>
          </a:prstGeom>
          <a:ln>
            <a:solidFill>
              <a:srgbClr val="52447A"/>
            </a:solidFill>
            <a:tailEnd type="triangle"/>
          </a:ln>
        </p:spPr>
        <p:style>
          <a:lnRef idx="2">
            <a:schemeClr val="accent1"/>
          </a:lnRef>
          <a:fillRef idx="0">
            <a:schemeClr val="accent1"/>
          </a:fillRef>
          <a:effectRef idx="1">
            <a:schemeClr val="accent1"/>
          </a:effectRef>
          <a:fontRef idx="minor">
            <a:schemeClr val="tx1"/>
          </a:fontRef>
        </p:style>
      </p:cxnSp>
      <p:sp>
        <p:nvSpPr>
          <p:cNvPr id="13" name="Title 1">
            <a:extLst>
              <a:ext uri="{FF2B5EF4-FFF2-40B4-BE49-F238E27FC236}">
                <a16:creationId xmlns:a16="http://schemas.microsoft.com/office/drawing/2014/main" id="{41A49D22-D960-D2D1-BAD7-6F18085E7053}"/>
              </a:ext>
            </a:extLst>
          </p:cNvPr>
          <p:cNvSpPr txBox="1">
            <a:spLocks/>
          </p:cNvSpPr>
          <p:nvPr/>
        </p:nvSpPr>
        <p:spPr>
          <a:xfrm>
            <a:off x="286584" y="485960"/>
            <a:ext cx="9387129" cy="92333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0" i="0" u="none" strike="noStrike" kern="1200" cap="none" spc="0" normalizeH="0" baseline="0" noProof="0" dirty="0">
                <a:ln>
                  <a:noFill/>
                </a:ln>
                <a:solidFill>
                  <a:prstClr val="black"/>
                </a:solidFill>
                <a:effectLst/>
                <a:uLnTx/>
                <a:uFillTx/>
                <a:latin typeface="Univers Condensed" panose="020B0506020202050204" pitchFamily="34" charset="0"/>
                <a:ea typeface="+mj-ea"/>
                <a:cs typeface="+mj-cs"/>
              </a:rPr>
              <a:t>Des systèmes agroalimentaires transformés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0" i="0" u="none" strike="noStrike" kern="1200" cap="none" spc="0" normalizeH="0" baseline="0" noProof="0" dirty="0">
                <a:ln>
                  <a:noFill/>
                </a:ln>
                <a:solidFill>
                  <a:prstClr val="black"/>
                </a:solidFill>
                <a:effectLst/>
                <a:uLnTx/>
                <a:uFillTx/>
                <a:latin typeface="Univers Condensed" panose="020B0506020202050204" pitchFamily="34" charset="0"/>
                <a:ea typeface="+mj-ea"/>
                <a:cs typeface="+mj-cs"/>
              </a:rPr>
              <a:t>pour assurer la sécurité alimentaire et la nutrition</a:t>
            </a:r>
            <a:endParaRPr kumimoji="0" lang="fr-FR" sz="2000" b="0" i="0" u="none" strike="noStrike" kern="1200" cap="none" spc="0" normalizeH="0" baseline="0" noProof="0" dirty="0">
              <a:ln>
                <a:noFill/>
              </a:ln>
              <a:solidFill>
                <a:srgbClr val="343433"/>
              </a:solidFill>
              <a:effectLst/>
              <a:uLnTx/>
              <a:uFillTx/>
              <a:latin typeface="Univers Condensed" panose="020B0506020202050204" pitchFamily="34" charset="0"/>
              <a:ea typeface="+mj-ea"/>
              <a:cs typeface="+mj-cs"/>
            </a:endParaRPr>
          </a:p>
        </p:txBody>
      </p:sp>
      <p:pic>
        <p:nvPicPr>
          <p:cNvPr id="14" name="Picture 13" descr="A diagram of different stages of life&#10;&#10;Description automatically generated">
            <a:extLst>
              <a:ext uri="{FF2B5EF4-FFF2-40B4-BE49-F238E27FC236}">
                <a16:creationId xmlns:a16="http://schemas.microsoft.com/office/drawing/2014/main" id="{1B1E6768-F173-AF3D-9E25-AD973E5D3486}"/>
              </a:ext>
            </a:extLst>
          </p:cNvPr>
          <p:cNvPicPr>
            <a:picLocks noChangeAspect="1"/>
          </p:cNvPicPr>
          <p:nvPr/>
        </p:nvPicPr>
        <p:blipFill>
          <a:blip r:embed="rId3"/>
          <a:stretch>
            <a:fillRect/>
          </a:stretch>
        </p:blipFill>
        <p:spPr>
          <a:xfrm>
            <a:off x="4046919" y="2399678"/>
            <a:ext cx="4038685" cy="3833596"/>
          </a:xfrm>
          <a:prstGeom prst="rect">
            <a:avLst/>
          </a:prstGeom>
        </p:spPr>
      </p:pic>
      <p:sp>
        <p:nvSpPr>
          <p:cNvPr id="15" name="TextBox 14">
            <a:extLst>
              <a:ext uri="{FF2B5EF4-FFF2-40B4-BE49-F238E27FC236}">
                <a16:creationId xmlns:a16="http://schemas.microsoft.com/office/drawing/2014/main" id="{8D8BCF7D-1B8C-2694-11ED-39A9813402C9}"/>
              </a:ext>
            </a:extLst>
          </p:cNvPr>
          <p:cNvSpPr txBox="1"/>
          <p:nvPr/>
        </p:nvSpPr>
        <p:spPr>
          <a:xfrm>
            <a:off x="7437631" y="1445301"/>
            <a:ext cx="2539064" cy="1969770"/>
          </a:xfrm>
          <a:prstGeom prst="rect">
            <a:avLst/>
          </a:prstGeom>
          <a:noFill/>
        </p:spPr>
        <p:txBody>
          <a:bodyPr wrap="square" lIns="91440" tIns="45720" rIns="91440" bIns="45720" anchor="t">
            <a:spAutoFit/>
          </a:bodyPr>
          <a:lstStyle>
            <a:defPPr>
              <a:defRPr lang="en-US"/>
            </a:defPPr>
            <a:lvl1pPr algn="ctr">
              <a:defRPr sz="1000">
                <a:solidFill>
                  <a:srgbClr val="343433"/>
                </a:solidFill>
                <a:effectLst/>
                <a:latin typeface="Open Sans" panose="020B0606030504020204" pitchFamily="34" charset="0"/>
                <a:ea typeface="Aptos" panose="020B00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000000"/>
                </a:solidFill>
                <a:effectLst/>
                <a:uLnTx/>
                <a:uFillTx/>
                <a:latin typeface="Univers Condensed" panose="020B0506020202050204" pitchFamily="34" charset="0"/>
                <a:ea typeface="Open Sans"/>
                <a:cs typeface="Open Sans"/>
              </a:rPr>
              <a:t>Meilleure production</a:t>
            </a:r>
            <a:r>
              <a:rPr kumimoji="0" lang="fr-FR" sz="1600" b="0" i="0" u="none" strike="noStrike" kern="1200" cap="none" spc="0" normalizeH="0" baseline="0" noProof="0" dirty="0">
                <a:ln>
                  <a:noFill/>
                </a:ln>
                <a:solidFill>
                  <a:srgbClr val="000000"/>
                </a:solidFill>
                <a:effectLst/>
                <a:uLnTx/>
                <a:uFillTx/>
                <a:latin typeface="Univers Condensed" panose="020B0506020202050204" pitchFamily="34" charset="0"/>
                <a:ea typeface="Open Sans"/>
                <a:cs typeface="Open Sans"/>
              </a:rPr>
              <a:t>
Veiller à ce que suffisamment de produits alimentaires et agricoles soient produits et génèrent des rendements économiques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343433"/>
              </a:solidFill>
              <a:effectLst/>
              <a:uLnTx/>
              <a:uFillTx/>
              <a:latin typeface="Univers Condensed" panose="020B0506020202050204" pitchFamily="34" charset="0"/>
              <a:cs typeface="Open Sans"/>
            </a:endParaRPr>
          </a:p>
        </p:txBody>
      </p:sp>
      <p:sp>
        <p:nvSpPr>
          <p:cNvPr id="16" name="TextBox 15">
            <a:extLst>
              <a:ext uri="{FF2B5EF4-FFF2-40B4-BE49-F238E27FC236}">
                <a16:creationId xmlns:a16="http://schemas.microsoft.com/office/drawing/2014/main" id="{45DE45FF-6B4C-03BB-B2F1-124F3FAD6FFB}"/>
              </a:ext>
            </a:extLst>
          </p:cNvPr>
          <p:cNvSpPr txBox="1"/>
          <p:nvPr/>
        </p:nvSpPr>
        <p:spPr>
          <a:xfrm>
            <a:off x="329292" y="4391006"/>
            <a:ext cx="3101418" cy="1569660"/>
          </a:xfrm>
          <a:prstGeom prst="rect">
            <a:avLst/>
          </a:prstGeom>
          <a:noFill/>
        </p:spPr>
        <p:txBody>
          <a:bodyPr wrap="square" lIns="91440" tIns="45720" rIns="91440" bIns="45720" anchor="t">
            <a:spAutoFit/>
          </a:bodyPr>
          <a:lstStyle>
            <a:defPPr>
              <a:defRPr lang="en-US"/>
            </a:defPPr>
            <a:lvl1pPr algn="ctr">
              <a:defRPr sz="1000">
                <a:solidFill>
                  <a:srgbClr val="343433"/>
                </a:solidFill>
                <a:effectLst/>
                <a:latin typeface="Open Sans" panose="020B0606030504020204" pitchFamily="34" charset="0"/>
                <a:ea typeface="Aptos" panose="020B00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343433"/>
                </a:solidFill>
                <a:effectLst/>
                <a:uLnTx/>
                <a:uFillTx/>
                <a:latin typeface="Univers Condensed" panose="020B0506020202050204" pitchFamily="34" charset="0"/>
                <a:ea typeface="Open Sans"/>
                <a:cs typeface="Open Sans"/>
              </a:rPr>
              <a:t>Une vie meilleure
</a:t>
            </a:r>
            <a:r>
              <a:rPr kumimoji="0" lang="fr-FR" sz="1600" b="0" i="0" u="none" strike="noStrike" kern="1200" cap="none" spc="0" normalizeH="0" baseline="0" noProof="0" dirty="0">
                <a:ln>
                  <a:noFill/>
                </a:ln>
                <a:solidFill>
                  <a:srgbClr val="343433"/>
                </a:solidFill>
                <a:effectLst/>
                <a:uLnTx/>
                <a:uFillTx/>
                <a:latin typeface="Univers Condensed" panose="020B0506020202050204" pitchFamily="34" charset="0"/>
                <a:ea typeface="Open Sans"/>
                <a:cs typeface="Open Sans"/>
              </a:rPr>
              <a:t>Réduire les inégalités de genre et de revenus et améliorer les moyens de subsistance des 1,3 milliard de personnes qui travaillent dans l’agroalimentaire</a:t>
            </a:r>
            <a:endParaRPr kumimoji="0" lang="fr-FR" sz="1600" b="0" i="0" u="none" strike="noStrike" kern="1200" cap="none" spc="0" normalizeH="0" baseline="0" noProof="0" dirty="0">
              <a:ln>
                <a:noFill/>
              </a:ln>
              <a:solidFill>
                <a:srgbClr val="000000"/>
              </a:solidFill>
              <a:effectLst/>
              <a:uLnTx/>
              <a:uFillTx/>
              <a:latin typeface="Univers Condensed" panose="020B0506020202050204" pitchFamily="34" charset="0"/>
              <a:ea typeface="Open Sans"/>
              <a:cs typeface="Open Sans"/>
            </a:endParaRPr>
          </a:p>
        </p:txBody>
      </p:sp>
      <p:cxnSp>
        <p:nvCxnSpPr>
          <p:cNvPr id="17" name="Curved Connector 12">
            <a:extLst>
              <a:ext uri="{FF2B5EF4-FFF2-40B4-BE49-F238E27FC236}">
                <a16:creationId xmlns:a16="http://schemas.microsoft.com/office/drawing/2014/main" id="{139E41EE-CD1D-B261-1DF8-58DE8D8BB7F7}"/>
              </a:ext>
            </a:extLst>
          </p:cNvPr>
          <p:cNvCxnSpPr>
            <a:cxnSpLocks/>
          </p:cNvCxnSpPr>
          <p:nvPr/>
        </p:nvCxnSpPr>
        <p:spPr>
          <a:xfrm rot="10800000" flipV="1">
            <a:off x="3021106" y="3711497"/>
            <a:ext cx="1156062" cy="833840"/>
          </a:xfrm>
          <a:prstGeom prst="curvedConnector3">
            <a:avLst>
              <a:gd name="adj1" fmla="val 50000"/>
            </a:avLst>
          </a:prstGeom>
          <a:ln>
            <a:solidFill>
              <a:srgbClr val="52447A"/>
            </a:solidFill>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D53D6C24-6074-B479-2BF9-7239311AFA3A}"/>
              </a:ext>
            </a:extLst>
          </p:cNvPr>
          <p:cNvSpPr txBox="1"/>
          <p:nvPr/>
        </p:nvSpPr>
        <p:spPr>
          <a:xfrm>
            <a:off x="9088955" y="3184554"/>
            <a:ext cx="2278764" cy="1569660"/>
          </a:xfrm>
          <a:prstGeom prst="rect">
            <a:avLst/>
          </a:prstGeom>
          <a:noFill/>
        </p:spPr>
        <p:txBody>
          <a:bodyPr wrap="square">
            <a:spAutoFit/>
          </a:bodyPr>
          <a:lstStyle>
            <a:defPPr>
              <a:defRPr lang="en-US"/>
            </a:defPPr>
            <a:lvl1pPr algn="ctr">
              <a:defRPr sz="1000">
                <a:solidFill>
                  <a:srgbClr val="343433"/>
                </a:solidFill>
                <a:effectLst/>
                <a:latin typeface="Open Sans" panose="020B0606030504020204" pitchFamily="34" charset="0"/>
                <a:ea typeface="Aptos" panose="020B00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343433"/>
                </a:solidFill>
                <a:effectLst/>
                <a:uLnTx/>
                <a:uFillTx/>
                <a:latin typeface="Univers Condensed" panose="020B0506020202050204" pitchFamily="34" charset="0"/>
                <a:cs typeface="+mn-cs"/>
              </a:rPr>
              <a:t>Meilleure nutrition 
</a:t>
            </a:r>
            <a:r>
              <a:rPr kumimoji="0" lang="fr-FR" sz="1600" b="0" i="0" u="none" strike="noStrike" kern="1200" cap="none" spc="0" normalizeH="0" baseline="0" noProof="0" dirty="0">
                <a:ln>
                  <a:noFill/>
                </a:ln>
                <a:solidFill>
                  <a:srgbClr val="343433"/>
                </a:solidFill>
                <a:effectLst/>
                <a:uLnTx/>
                <a:uFillTx/>
                <a:latin typeface="Univers Condensed" panose="020B0506020202050204" pitchFamily="34" charset="0"/>
                <a:cs typeface="+mn-cs"/>
              </a:rPr>
              <a:t>Veiller à ce que tout le monde ait accès à des régimes alimentaires sûrs, nutritifs et adaptés à la culture</a:t>
            </a:r>
          </a:p>
        </p:txBody>
      </p:sp>
      <p:cxnSp>
        <p:nvCxnSpPr>
          <p:cNvPr id="19" name="Curved Connector 24">
            <a:extLst>
              <a:ext uri="{FF2B5EF4-FFF2-40B4-BE49-F238E27FC236}">
                <a16:creationId xmlns:a16="http://schemas.microsoft.com/office/drawing/2014/main" id="{7BC02E60-7400-D1C0-2D2D-2725813CCA1A}"/>
              </a:ext>
            </a:extLst>
          </p:cNvPr>
          <p:cNvCxnSpPr>
            <a:cxnSpLocks/>
          </p:cNvCxnSpPr>
          <p:nvPr/>
        </p:nvCxnSpPr>
        <p:spPr>
          <a:xfrm flipV="1">
            <a:off x="7948826" y="3672794"/>
            <a:ext cx="1140129" cy="283766"/>
          </a:xfrm>
          <a:prstGeom prst="curvedConnector3">
            <a:avLst>
              <a:gd name="adj1" fmla="val 50000"/>
            </a:avLst>
          </a:prstGeom>
          <a:ln>
            <a:solidFill>
              <a:srgbClr val="52447A"/>
            </a:solidFill>
            <a:tailEnd type="triangle"/>
          </a:ln>
        </p:spPr>
        <p:style>
          <a:lnRef idx="2">
            <a:schemeClr val="accent1"/>
          </a:lnRef>
          <a:fillRef idx="0">
            <a:schemeClr val="accent1"/>
          </a:fillRef>
          <a:effectRef idx="1">
            <a:schemeClr val="accent1"/>
          </a:effectRef>
          <a:fontRef idx="minor">
            <a:schemeClr val="tx1"/>
          </a:fontRef>
        </p:style>
      </p:cxnSp>
      <p:cxnSp>
        <p:nvCxnSpPr>
          <p:cNvPr id="20" name="Curved Connector 27">
            <a:extLst>
              <a:ext uri="{FF2B5EF4-FFF2-40B4-BE49-F238E27FC236}">
                <a16:creationId xmlns:a16="http://schemas.microsoft.com/office/drawing/2014/main" id="{FDD16461-21EA-A9CD-39A7-FE82EBBB9290}"/>
              </a:ext>
            </a:extLst>
          </p:cNvPr>
          <p:cNvCxnSpPr>
            <a:cxnSpLocks/>
          </p:cNvCxnSpPr>
          <p:nvPr/>
        </p:nvCxnSpPr>
        <p:spPr>
          <a:xfrm flipV="1">
            <a:off x="6561776" y="2213456"/>
            <a:ext cx="942705" cy="584054"/>
          </a:xfrm>
          <a:prstGeom prst="curvedConnector3">
            <a:avLst>
              <a:gd name="adj1" fmla="val 50000"/>
            </a:avLst>
          </a:prstGeom>
          <a:ln>
            <a:solidFill>
              <a:srgbClr val="52447A"/>
            </a:solidFill>
            <a:tailEnd type="triangle"/>
          </a:ln>
        </p:spPr>
        <p:style>
          <a:lnRef idx="2">
            <a:schemeClr val="accent1"/>
          </a:lnRef>
          <a:fillRef idx="0">
            <a:schemeClr val="accent1"/>
          </a:fillRef>
          <a:effectRef idx="1">
            <a:schemeClr val="accent1"/>
          </a:effectRef>
          <a:fontRef idx="minor">
            <a:schemeClr val="tx1"/>
          </a:fontRef>
        </p:style>
      </p:cxnSp>
      <p:cxnSp>
        <p:nvCxnSpPr>
          <p:cNvPr id="21" name="Curved Connector 42">
            <a:extLst>
              <a:ext uri="{FF2B5EF4-FFF2-40B4-BE49-F238E27FC236}">
                <a16:creationId xmlns:a16="http://schemas.microsoft.com/office/drawing/2014/main" id="{B86A7A26-6B15-AA65-5A5C-4426F646864D}"/>
              </a:ext>
            </a:extLst>
          </p:cNvPr>
          <p:cNvCxnSpPr>
            <a:cxnSpLocks/>
          </p:cNvCxnSpPr>
          <p:nvPr/>
        </p:nvCxnSpPr>
        <p:spPr>
          <a:xfrm rot="10800000">
            <a:off x="3500930" y="5230340"/>
            <a:ext cx="1091978" cy="67788"/>
          </a:xfrm>
          <a:prstGeom prst="curvedConnector3">
            <a:avLst>
              <a:gd name="adj1" fmla="val 50000"/>
            </a:avLst>
          </a:prstGeom>
          <a:ln>
            <a:solidFill>
              <a:srgbClr val="52447A"/>
            </a:solidFill>
            <a:tailEnd type="triangle"/>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7C1251BB-2680-D8A3-1927-B513179ADF31}"/>
              </a:ext>
            </a:extLst>
          </p:cNvPr>
          <p:cNvSpPr txBox="1"/>
          <p:nvPr/>
        </p:nvSpPr>
        <p:spPr>
          <a:xfrm>
            <a:off x="8327082" y="4959194"/>
            <a:ext cx="2745515" cy="1323439"/>
          </a:xfrm>
          <a:prstGeom prst="rect">
            <a:avLst/>
          </a:prstGeom>
          <a:noFill/>
        </p:spPr>
        <p:txBody>
          <a:bodyPr wrap="square" lIns="91440" tIns="45720" rIns="91440" bIns="45720" anchor="t">
            <a:spAutoFit/>
          </a:bodyPr>
          <a:lstStyle>
            <a:defPPr>
              <a:defRPr lang="en-US"/>
            </a:defPPr>
            <a:lvl1pPr algn="ctr">
              <a:defRPr sz="1000">
                <a:solidFill>
                  <a:srgbClr val="343433"/>
                </a:solidFill>
                <a:effectLst/>
                <a:latin typeface="Open Sans" panose="020B0606030504020204" pitchFamily="34" charset="0"/>
                <a:ea typeface="Aptos" panose="020B00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343433"/>
                </a:solidFill>
                <a:effectLst/>
                <a:uLnTx/>
                <a:uFillTx/>
                <a:latin typeface="Univers Condensed" panose="020B0506020202050204" pitchFamily="34" charset="0"/>
                <a:ea typeface="Open Sans"/>
                <a:cs typeface="Open Sans"/>
              </a:rPr>
              <a:t>Un meilleur environnement
</a:t>
            </a:r>
            <a:r>
              <a:rPr kumimoji="0" lang="fr-FR" sz="1600" b="0" i="0" u="none" strike="noStrike" kern="1200" cap="none" spc="0" normalizeH="0" baseline="0" noProof="0" dirty="0">
                <a:ln>
                  <a:noFill/>
                </a:ln>
                <a:solidFill>
                  <a:srgbClr val="343433"/>
                </a:solidFill>
                <a:effectLst/>
                <a:uLnTx/>
                <a:uFillTx/>
                <a:latin typeface="Univers Condensed" panose="020B0506020202050204" pitchFamily="34" charset="0"/>
                <a:ea typeface="Open Sans"/>
                <a:cs typeface="Open Sans"/>
              </a:rPr>
              <a:t>Produire des aliments durables sur le long terme sans épuiser les ressources naturelles, sociales ou économiques</a:t>
            </a:r>
            <a:endParaRPr kumimoji="0" lang="fr-FR" sz="1000" b="0" i="0" u="none" strike="noStrike" kern="1200" cap="none" spc="0" normalizeH="0" baseline="0" noProof="0" dirty="0">
              <a:ln>
                <a:noFill/>
              </a:ln>
              <a:solidFill>
                <a:srgbClr val="343433"/>
              </a:solidFill>
              <a:effectLst/>
              <a:uLnTx/>
              <a:uFillTx/>
              <a:latin typeface="Univers Condensed" panose="020B0506020202050204" pitchFamily="34" charset="0"/>
              <a:cs typeface="Open Sans"/>
            </a:endParaRPr>
          </a:p>
        </p:txBody>
      </p:sp>
      <p:sp>
        <p:nvSpPr>
          <p:cNvPr id="23" name="TextBox 22">
            <a:extLst>
              <a:ext uri="{FF2B5EF4-FFF2-40B4-BE49-F238E27FC236}">
                <a16:creationId xmlns:a16="http://schemas.microsoft.com/office/drawing/2014/main" id="{57F24722-0EB1-2709-F6DA-27D5BB666750}"/>
              </a:ext>
            </a:extLst>
          </p:cNvPr>
          <p:cNvSpPr txBox="1"/>
          <p:nvPr/>
        </p:nvSpPr>
        <p:spPr>
          <a:xfrm>
            <a:off x="329292" y="1559871"/>
            <a:ext cx="607294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Univers Condensed"/>
                <a:ea typeface="+mn-ea"/>
                <a:cs typeface="Times New Roman"/>
              </a:rPr>
              <a:t>Le cadre stratégique de la FAO est conçu pour </a:t>
            </a:r>
            <a:r>
              <a:rPr kumimoji="0" lang="fr-FR" sz="1800" b="0" i="1" u="none" strike="noStrike" kern="1200" cap="none" spc="0" normalizeH="0" baseline="0" noProof="0" dirty="0">
                <a:ln>
                  <a:noFill/>
                </a:ln>
                <a:solidFill>
                  <a:prstClr val="black"/>
                </a:solidFill>
                <a:effectLst/>
                <a:uLnTx/>
                <a:uFillTx/>
                <a:latin typeface="Univers Condensed"/>
                <a:ea typeface="+mn-ea"/>
                <a:cs typeface="Times New Roman"/>
              </a:rPr>
              <a:t>« encourager une approche stratégique et systémique dans toutes les interventions de la FAO ». </a:t>
            </a:r>
          </a:p>
        </p:txBody>
      </p:sp>
    </p:spTree>
    <p:extLst>
      <p:ext uri="{BB962C8B-B14F-4D97-AF65-F5344CB8AC3E}">
        <p14:creationId xmlns:p14="http://schemas.microsoft.com/office/powerpoint/2010/main" val="3262137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B24377F-1540-10B1-14AC-C3A8A2F4279F}"/>
              </a:ext>
            </a:extLst>
          </p:cNvPr>
          <p:cNvSpPr txBox="1">
            <a:spLocks/>
          </p:cNvSpPr>
          <p:nvPr/>
        </p:nvSpPr>
        <p:spPr>
          <a:xfrm>
            <a:off x="298518" y="737340"/>
            <a:ext cx="7907439" cy="59803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600" b="0" i="0" u="none" strike="noStrike" kern="1200" cap="none" spc="0" normalizeH="0" baseline="0" noProof="0">
                <a:ln>
                  <a:noFill/>
                </a:ln>
                <a:solidFill>
                  <a:srgbClr val="343433"/>
                </a:solidFill>
                <a:effectLst/>
                <a:uLnTx/>
                <a:uFillTx/>
                <a:latin typeface="Univers Condensed" panose="020B0506020202050204" pitchFamily="34" charset="0"/>
                <a:ea typeface="+mj-ea"/>
                <a:cs typeface="+mj-cs"/>
              </a:rPr>
              <a:t>Une approche systémique en pratique....</a:t>
            </a:r>
            <a:endParaRPr kumimoji="0" lang="fr-FR" sz="3600" b="1" i="0" u="none" strike="noStrike" kern="1200" cap="none" spc="0" normalizeH="0" baseline="0" noProof="0" dirty="0">
              <a:ln>
                <a:noFill/>
              </a:ln>
              <a:solidFill>
                <a:srgbClr val="343433"/>
              </a:solidFill>
              <a:effectLst/>
              <a:uLnTx/>
              <a:uFillTx/>
              <a:latin typeface="Univers Condensed" panose="020B0506020202050204" pitchFamily="34" charset="0"/>
              <a:ea typeface="+mj-ea"/>
              <a:cs typeface="+mj-cs"/>
            </a:endParaRPr>
          </a:p>
        </p:txBody>
      </p:sp>
      <p:pic>
        <p:nvPicPr>
          <p:cNvPr id="9" name="Picture 8" descr="A colorful hexagons and text&#10;&#10;Description automatically generated">
            <a:extLst>
              <a:ext uri="{FF2B5EF4-FFF2-40B4-BE49-F238E27FC236}">
                <a16:creationId xmlns:a16="http://schemas.microsoft.com/office/drawing/2014/main" id="{EA5FB443-6B75-83F4-A96D-CE5C557F7738}"/>
              </a:ext>
            </a:extLst>
          </p:cNvPr>
          <p:cNvPicPr>
            <a:picLocks noChangeAspect="1"/>
          </p:cNvPicPr>
          <p:nvPr/>
        </p:nvPicPr>
        <p:blipFill>
          <a:blip r:embed="rId3"/>
          <a:stretch>
            <a:fillRect/>
          </a:stretch>
        </p:blipFill>
        <p:spPr>
          <a:xfrm>
            <a:off x="7858745" y="1147283"/>
            <a:ext cx="3860951" cy="4963511"/>
          </a:xfrm>
          <a:prstGeom prst="rect">
            <a:avLst/>
          </a:prstGeom>
        </p:spPr>
      </p:pic>
      <p:sp>
        <p:nvSpPr>
          <p:cNvPr id="10" name="TextBox 9">
            <a:extLst>
              <a:ext uri="{FF2B5EF4-FFF2-40B4-BE49-F238E27FC236}">
                <a16:creationId xmlns:a16="http://schemas.microsoft.com/office/drawing/2014/main" id="{8DF986A4-FE8D-1B75-6738-68374C3BA4E8}"/>
              </a:ext>
            </a:extLst>
          </p:cNvPr>
          <p:cNvSpPr txBox="1"/>
          <p:nvPr/>
        </p:nvSpPr>
        <p:spPr>
          <a:xfrm>
            <a:off x="472304" y="1609846"/>
            <a:ext cx="6999650" cy="4127990"/>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20000"/>
              </a:lnSpc>
              <a:spcBef>
                <a:spcPct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Univers Condensed"/>
                <a:ea typeface="+mn-ea"/>
                <a:cs typeface="Times New Roman"/>
              </a:rPr>
              <a:t>Ce rapport </a:t>
            </a:r>
          </a:p>
          <a:p>
            <a:pPr marL="342900" marR="0" lvl="0" indent="-342900" algn="l" defTabSz="914400" rtl="0" eaLnBrk="1" fontAlgn="auto" latinLnBrk="0" hangingPunct="1">
              <a:lnSpc>
                <a:spcPct val="120000"/>
              </a:lnSpc>
              <a:spcBef>
                <a:spcPct val="0"/>
              </a:spcBef>
              <a:spcAft>
                <a:spcPts val="0"/>
              </a:spcAft>
              <a:buClrTx/>
              <a:buSzTx/>
              <a:buFont typeface="Wingdings" panose="05000000000000000000" pitchFamily="2" charset="2"/>
              <a:buChar char="Ø"/>
              <a:tabLst/>
              <a:defRPr/>
            </a:pPr>
            <a:r>
              <a:rPr kumimoji="0" lang="fr-FR" sz="2000" b="0" i="0" u="none" strike="noStrike" kern="1200" cap="none" spc="0" normalizeH="0" baseline="0" noProof="0" dirty="0">
                <a:ln>
                  <a:noFill/>
                </a:ln>
                <a:solidFill>
                  <a:prstClr val="black"/>
                </a:solidFill>
                <a:effectLst/>
                <a:uLnTx/>
                <a:uFillTx/>
                <a:latin typeface="Univers Condensed"/>
                <a:ea typeface="+mn-ea"/>
                <a:cs typeface="Times New Roman"/>
              </a:rPr>
              <a:t>Clarifie ce qu’implique une approche systémique dans la pratique  
Rassemble différents éléments de manière pragmatique 
Fonde les pratiques dans des exemples concrets
Agit comme un guide de référence pour les décideurs politiques et les praticiens
Partage un cadre et un langage communs
Fournit une liste de contrôle et des indicateurs potentiels
Éclairer la conception des programmes, des projets et des politiques</a:t>
            </a:r>
            <a:endParaRPr kumimoji="0" lang="fr-FR" sz="1400" b="0" i="0" u="none" strike="noStrike" kern="1200" cap="none" spc="0" normalizeH="0" baseline="0" noProof="0" dirty="0">
              <a:ln>
                <a:noFill/>
              </a:ln>
              <a:solidFill>
                <a:srgbClr val="343433"/>
              </a:solidFill>
              <a:effectLst/>
              <a:uLnTx/>
              <a:uFillTx/>
              <a:latin typeface="Open Sans" panose="020B0606030504020204" pitchFamily="34" charset="0"/>
              <a:ea typeface="Aptos" panose="020B0004020202020204" pitchFamily="34" charset="0"/>
              <a:cs typeface="Times New Roman" panose="02020603050405020304" pitchFamily="18" charset="0"/>
            </a:endParaRPr>
          </a:p>
        </p:txBody>
      </p:sp>
      <p:pic>
        <p:nvPicPr>
          <p:cNvPr id="11" name="Picture 8">
            <a:extLst>
              <a:ext uri="{FF2B5EF4-FFF2-40B4-BE49-F238E27FC236}">
                <a16:creationId xmlns:a16="http://schemas.microsoft.com/office/drawing/2014/main" id="{F07972F4-CF27-F926-144F-5BFB74EE83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045" y="5039150"/>
            <a:ext cx="1774449" cy="1743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8145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849C6D3-CDCF-DA4A-7A15-09FEEDFD6E9C}"/>
              </a:ext>
            </a:extLst>
          </p:cNvPr>
          <p:cNvSpPr txBox="1">
            <a:spLocks/>
          </p:cNvSpPr>
          <p:nvPr/>
        </p:nvSpPr>
        <p:spPr>
          <a:xfrm>
            <a:off x="495646" y="801650"/>
            <a:ext cx="10188712" cy="59803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0" i="0" u="none" strike="noStrike" kern="1200" cap="none" spc="0" normalizeH="0" baseline="0" noProof="0" dirty="0">
                <a:ln>
                  <a:noFill/>
                </a:ln>
                <a:solidFill>
                  <a:srgbClr val="343433"/>
                </a:solidFill>
                <a:effectLst/>
                <a:uLnTx/>
                <a:uFillTx/>
                <a:latin typeface="Univers Condensed" panose="020B0506020202050204" pitchFamily="34" charset="0"/>
                <a:ea typeface="+mj-ea"/>
                <a:cs typeface="+mj-cs"/>
              </a:rPr>
              <a:t>Relier les défis et les solutions</a:t>
            </a:r>
          </a:p>
        </p:txBody>
      </p:sp>
      <p:pic>
        <p:nvPicPr>
          <p:cNvPr id="5" name="Picture 4" descr="A person drawing a diagram on a whiteboard&#10;&#10;Description automatically generated">
            <a:extLst>
              <a:ext uri="{FF2B5EF4-FFF2-40B4-BE49-F238E27FC236}">
                <a16:creationId xmlns:a16="http://schemas.microsoft.com/office/drawing/2014/main" id="{FB3933FF-AD73-BFAB-AA12-F7BA6CA2C555}"/>
              </a:ext>
            </a:extLst>
          </p:cNvPr>
          <p:cNvPicPr>
            <a:picLocks noChangeAspect="1"/>
          </p:cNvPicPr>
          <p:nvPr/>
        </p:nvPicPr>
        <p:blipFill>
          <a:blip r:embed="rId3"/>
          <a:srcRect l="609" r="-526"/>
          <a:stretch/>
        </p:blipFill>
        <p:spPr>
          <a:xfrm>
            <a:off x="5590002" y="1960776"/>
            <a:ext cx="6332312" cy="3796558"/>
          </a:xfrm>
          <a:prstGeom prst="rect">
            <a:avLst/>
          </a:prstGeom>
        </p:spPr>
      </p:pic>
      <p:sp>
        <p:nvSpPr>
          <p:cNvPr id="6" name="TextBox 5">
            <a:extLst>
              <a:ext uri="{FF2B5EF4-FFF2-40B4-BE49-F238E27FC236}">
                <a16:creationId xmlns:a16="http://schemas.microsoft.com/office/drawing/2014/main" id="{EC282256-2A7C-44FB-F749-9B901E368A14}"/>
              </a:ext>
            </a:extLst>
          </p:cNvPr>
          <p:cNvSpPr txBox="1"/>
          <p:nvPr/>
        </p:nvSpPr>
        <p:spPr>
          <a:xfrm>
            <a:off x="1004730" y="1960776"/>
            <a:ext cx="4057128" cy="3743012"/>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343433"/>
                </a:solidFill>
                <a:effectLst/>
                <a:uLnTx/>
                <a:uFillTx/>
                <a:latin typeface="Univers Condensed" panose="020B0506020202050204" pitchFamily="34" charset="0"/>
                <a:ea typeface="+mn-ea"/>
                <a:cs typeface="Times New Roman" panose="02020603050405020304" pitchFamily="18" charset="0"/>
              </a:rPr>
              <a:t>Une approche systémique </a:t>
            </a:r>
            <a:r>
              <a:rPr kumimoji="0" lang="fr-FR" sz="2400" b="0" i="0" u="none" strike="noStrike" kern="1200" cap="none" spc="0" normalizeH="0" baseline="0" noProof="0" dirty="0">
                <a:ln>
                  <a:noFill/>
                </a:ln>
                <a:solidFill>
                  <a:srgbClr val="343433"/>
                </a:solidFill>
                <a:effectLst/>
                <a:uLnTx/>
                <a:uFillTx/>
                <a:latin typeface="Univers Condensed" panose="020B0506020202050204" pitchFamily="34" charset="0"/>
                <a:ea typeface="+mn-ea"/>
                <a:cs typeface="Times New Roman" panose="02020603050405020304" pitchFamily="18" charset="0"/>
              </a:rPr>
              <a:t>est une méthode de résolution de problèmes et de promotion de solutions qui tient compte des </a:t>
            </a:r>
            <a:r>
              <a:rPr kumimoji="0" lang="fr-FR" sz="2400" b="1" i="0" u="none" strike="noStrike" kern="1200" cap="none" spc="0" normalizeH="0" baseline="0" noProof="0" dirty="0">
                <a:ln>
                  <a:noFill/>
                </a:ln>
                <a:solidFill>
                  <a:srgbClr val="343433"/>
                </a:solidFill>
                <a:effectLst/>
                <a:uLnTx/>
                <a:uFillTx/>
                <a:latin typeface="Univers Condensed" panose="020B0506020202050204" pitchFamily="34" charset="0"/>
                <a:ea typeface="+mn-ea"/>
                <a:cs typeface="Times New Roman" panose="02020603050405020304" pitchFamily="18" charset="0"/>
              </a:rPr>
              <a:t>interconnexions</a:t>
            </a:r>
            <a:r>
              <a:rPr kumimoji="0" lang="fr-FR" sz="2400" b="0" i="0" u="none" strike="noStrike" kern="1200" cap="none" spc="0" normalizeH="0" baseline="0" noProof="0" dirty="0">
                <a:ln>
                  <a:noFill/>
                </a:ln>
                <a:solidFill>
                  <a:srgbClr val="343433"/>
                </a:solidFill>
                <a:effectLst/>
                <a:uLnTx/>
                <a:uFillTx/>
                <a:latin typeface="Univers Condensed" panose="020B0506020202050204" pitchFamily="34" charset="0"/>
                <a:ea typeface="+mn-ea"/>
                <a:cs typeface="Times New Roman" panose="02020603050405020304" pitchFamily="18" charset="0"/>
              </a:rPr>
              <a:t> au sein des systèmes et entre eux afin de réaliser un changement systémique durable à grande échelle (FAO 2025)</a:t>
            </a:r>
            <a:endParaRPr kumimoji="0" lang="fr-FR" sz="2000" b="0" i="0" u="none" strike="noStrike" kern="1200" cap="none" spc="0" normalizeH="0" baseline="0" noProof="0" dirty="0">
              <a:ln>
                <a:noFill/>
              </a:ln>
              <a:solidFill>
                <a:srgbClr val="343433"/>
              </a:solidFill>
              <a:effectLst/>
              <a:uLnTx/>
              <a:uFillTx/>
              <a:latin typeface="Univers Condensed" panose="020B0506020202050204" pitchFamily="34" charset="0"/>
              <a:ea typeface="+mn-ea"/>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fr-FR" sz="1600" b="0" i="0" u="none" strike="noStrike" kern="1200" cap="none" spc="0" normalizeH="0" baseline="0" noProof="0" dirty="0">
              <a:ln>
                <a:noFill/>
              </a:ln>
              <a:solidFill>
                <a:srgbClr val="343433"/>
              </a:solidFill>
              <a:effectLst/>
              <a:uLnTx/>
              <a:uFillTx/>
              <a:latin typeface="Univers Condensed" panose="020B0506020202050204" pitchFamily="34" charset="0"/>
              <a:ea typeface="Open Sans"/>
              <a:cs typeface="Open Sans"/>
            </a:endParaRPr>
          </a:p>
        </p:txBody>
      </p:sp>
      <p:pic>
        <p:nvPicPr>
          <p:cNvPr id="7" name="Picture 6" descr="A black background with a black square&#10;&#10;Description automatically generated with medium confidence">
            <a:extLst>
              <a:ext uri="{FF2B5EF4-FFF2-40B4-BE49-F238E27FC236}">
                <a16:creationId xmlns:a16="http://schemas.microsoft.com/office/drawing/2014/main" id="{077907A3-4B94-F4C0-8E6E-11AD5CC001EC}"/>
              </a:ext>
            </a:extLst>
          </p:cNvPr>
          <p:cNvPicPr>
            <a:picLocks noChangeAspect="1"/>
          </p:cNvPicPr>
          <p:nvPr/>
        </p:nvPicPr>
        <p:blipFill>
          <a:blip r:embed="rId4"/>
          <a:stretch>
            <a:fillRect/>
          </a:stretch>
        </p:blipFill>
        <p:spPr>
          <a:xfrm>
            <a:off x="401011" y="3395693"/>
            <a:ext cx="492788" cy="492788"/>
          </a:xfrm>
          <a:prstGeom prst="rect">
            <a:avLst/>
          </a:prstGeom>
        </p:spPr>
      </p:pic>
    </p:spTree>
    <p:extLst>
      <p:ext uri="{BB962C8B-B14F-4D97-AF65-F5344CB8AC3E}">
        <p14:creationId xmlns:p14="http://schemas.microsoft.com/office/powerpoint/2010/main" val="213658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D62387C-A653-84BA-ACCA-19E351202A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930031-F11C-FCF3-A4DB-79CD4F558937}"/>
              </a:ext>
            </a:extLst>
          </p:cNvPr>
          <p:cNvSpPr txBox="1">
            <a:spLocks/>
          </p:cNvSpPr>
          <p:nvPr/>
        </p:nvSpPr>
        <p:spPr>
          <a:xfrm>
            <a:off x="229005" y="2467597"/>
            <a:ext cx="2383408" cy="16002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fr-FR" sz="2800" noProof="0" dirty="0">
                <a:solidFill>
                  <a:srgbClr val="343433"/>
                </a:solidFill>
                <a:latin typeface="Univers Condensed" panose="020B0506020202050204" pitchFamily="34" charset="0"/>
                <a:cs typeface="+mn-cs"/>
              </a:rPr>
              <a:t>Six pratiques principales d’une approche systémique</a:t>
            </a:r>
          </a:p>
        </p:txBody>
      </p:sp>
      <p:pic>
        <p:nvPicPr>
          <p:cNvPr id="3" name="Picture 2" descr="A screenshot of a chart&#10;&#10;AI-generated content may be incorrect.">
            <a:extLst>
              <a:ext uri="{FF2B5EF4-FFF2-40B4-BE49-F238E27FC236}">
                <a16:creationId xmlns:a16="http://schemas.microsoft.com/office/drawing/2014/main" id="{7626BFAE-CD5B-EE33-C7E2-9872DB481A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5014" y="798316"/>
            <a:ext cx="9038232" cy="5916794"/>
          </a:xfrm>
          <a:prstGeom prst="rect">
            <a:avLst/>
          </a:prstGeom>
        </p:spPr>
      </p:pic>
      <p:sp>
        <p:nvSpPr>
          <p:cNvPr id="8" name="TextBox 7">
            <a:extLst>
              <a:ext uri="{FF2B5EF4-FFF2-40B4-BE49-F238E27FC236}">
                <a16:creationId xmlns:a16="http://schemas.microsoft.com/office/drawing/2014/main" id="{3C733E00-B330-B24E-F139-DCB80CC2CBA9}"/>
              </a:ext>
            </a:extLst>
          </p:cNvPr>
          <p:cNvSpPr txBox="1"/>
          <p:nvPr/>
        </p:nvSpPr>
        <p:spPr>
          <a:xfrm>
            <a:off x="3422689" y="1132204"/>
            <a:ext cx="2227007" cy="692497"/>
          </a:xfrm>
          <a:prstGeom prst="rect">
            <a:avLst/>
          </a:prstGeom>
          <a:noFill/>
        </p:spPr>
        <p:txBody>
          <a:bodyPr wrap="square" rtlCol="0">
            <a:spAutoFit/>
          </a:bodyPr>
          <a:lstStyle/>
          <a:p>
            <a:r>
              <a:rPr lang="fr-FR" sz="1300" b="1" noProof="0" dirty="0">
                <a:solidFill>
                  <a:schemeClr val="bg1"/>
                </a:solidFill>
                <a:latin typeface="Univers" panose="020B0503020202020204" pitchFamily="34" charset="0"/>
              </a:rPr>
              <a:t>Pensée systémique: </a:t>
            </a:r>
            <a:r>
              <a:rPr lang="fr-FR" sz="1300" noProof="0" dirty="0">
                <a:solidFill>
                  <a:schemeClr val="bg1"/>
                </a:solidFill>
                <a:latin typeface="Univers" panose="020B0503020202020204" pitchFamily="34" charset="0"/>
              </a:rPr>
              <a:t>mentalités qui voient les systèmes</a:t>
            </a:r>
          </a:p>
        </p:txBody>
      </p:sp>
      <p:sp>
        <p:nvSpPr>
          <p:cNvPr id="9" name="TextBox 8">
            <a:extLst>
              <a:ext uri="{FF2B5EF4-FFF2-40B4-BE49-F238E27FC236}">
                <a16:creationId xmlns:a16="http://schemas.microsoft.com/office/drawing/2014/main" id="{047A368E-7D1F-6B21-AD4C-5E1831787537}"/>
              </a:ext>
            </a:extLst>
          </p:cNvPr>
          <p:cNvSpPr txBox="1"/>
          <p:nvPr/>
        </p:nvSpPr>
        <p:spPr>
          <a:xfrm>
            <a:off x="3422689" y="1962909"/>
            <a:ext cx="2383408" cy="892552"/>
          </a:xfrm>
          <a:prstGeom prst="rect">
            <a:avLst/>
          </a:prstGeom>
          <a:noFill/>
        </p:spPr>
        <p:txBody>
          <a:bodyPr wrap="square" rtlCol="0">
            <a:spAutoFit/>
          </a:bodyPr>
          <a:lstStyle/>
          <a:p>
            <a:r>
              <a:rPr lang="fr-FR" sz="1300" b="1" noProof="0" dirty="0">
                <a:solidFill>
                  <a:schemeClr val="bg1"/>
                </a:solidFill>
                <a:latin typeface="Univers" panose="020B0503020202020204" pitchFamily="34" charset="0"/>
              </a:rPr>
              <a:t>Connaissance des systèmes: </a:t>
            </a:r>
          </a:p>
          <a:p>
            <a:r>
              <a:rPr lang="fr-FR" sz="1300" noProof="0" dirty="0">
                <a:solidFill>
                  <a:schemeClr val="bg1"/>
                </a:solidFill>
                <a:latin typeface="Univers" panose="020B0503020202020204" pitchFamily="34" charset="0"/>
              </a:rPr>
              <a:t>données et preuves pour le changement systémique</a:t>
            </a:r>
          </a:p>
        </p:txBody>
      </p:sp>
      <p:sp>
        <p:nvSpPr>
          <p:cNvPr id="10" name="TextBox 9">
            <a:extLst>
              <a:ext uri="{FF2B5EF4-FFF2-40B4-BE49-F238E27FC236}">
                <a16:creationId xmlns:a16="http://schemas.microsoft.com/office/drawing/2014/main" id="{BB29BCA1-DA99-CF08-CDD5-76A4D85900EB}"/>
              </a:ext>
            </a:extLst>
          </p:cNvPr>
          <p:cNvSpPr txBox="1"/>
          <p:nvPr/>
        </p:nvSpPr>
        <p:spPr>
          <a:xfrm>
            <a:off x="6064700" y="1162952"/>
            <a:ext cx="2227007" cy="830997"/>
          </a:xfrm>
          <a:prstGeom prst="rect">
            <a:avLst/>
          </a:prstGeom>
          <a:noFill/>
        </p:spPr>
        <p:txBody>
          <a:bodyPr wrap="square" rtlCol="0">
            <a:spAutoFit/>
          </a:bodyPr>
          <a:lstStyle/>
          <a:p>
            <a:r>
              <a:rPr lang="fr-FR" sz="1200" noProof="0" dirty="0">
                <a:latin typeface="Univers" panose="020B0503020202020204" pitchFamily="34" charset="0"/>
              </a:rPr>
              <a:t>Considérer les objectifs, les priorités, les problèmes et les solutions de manière isolée</a:t>
            </a:r>
          </a:p>
        </p:txBody>
      </p:sp>
      <p:sp>
        <p:nvSpPr>
          <p:cNvPr id="11" name="TextBox 10">
            <a:extLst>
              <a:ext uri="{FF2B5EF4-FFF2-40B4-BE49-F238E27FC236}">
                <a16:creationId xmlns:a16="http://schemas.microsoft.com/office/drawing/2014/main" id="{A79FFD20-3737-DBAA-8B3F-4A7D7FF6FA82}"/>
              </a:ext>
            </a:extLst>
          </p:cNvPr>
          <p:cNvSpPr txBox="1"/>
          <p:nvPr/>
        </p:nvSpPr>
        <p:spPr>
          <a:xfrm>
            <a:off x="8875647" y="1200890"/>
            <a:ext cx="2227007" cy="646331"/>
          </a:xfrm>
          <a:prstGeom prst="rect">
            <a:avLst/>
          </a:prstGeom>
          <a:noFill/>
        </p:spPr>
        <p:txBody>
          <a:bodyPr wrap="square" rtlCol="0">
            <a:spAutoFit/>
          </a:bodyPr>
          <a:lstStyle/>
          <a:p>
            <a:r>
              <a:rPr lang="fr-FR" sz="1200" noProof="0" dirty="0">
                <a:latin typeface="Univers" panose="020B0503020202020204" pitchFamily="34" charset="0"/>
              </a:rPr>
              <a:t>Aller au-delà des mandats et identifier les interconnexions</a:t>
            </a:r>
          </a:p>
        </p:txBody>
      </p:sp>
      <p:sp>
        <p:nvSpPr>
          <p:cNvPr id="12" name="TextBox 11">
            <a:extLst>
              <a:ext uri="{FF2B5EF4-FFF2-40B4-BE49-F238E27FC236}">
                <a16:creationId xmlns:a16="http://schemas.microsoft.com/office/drawing/2014/main" id="{3638BD1E-E3CA-3E2F-D9D6-C03DDD223AB7}"/>
              </a:ext>
            </a:extLst>
          </p:cNvPr>
          <p:cNvSpPr txBox="1"/>
          <p:nvPr/>
        </p:nvSpPr>
        <p:spPr>
          <a:xfrm>
            <a:off x="6064701" y="2190741"/>
            <a:ext cx="2227007" cy="646331"/>
          </a:xfrm>
          <a:prstGeom prst="rect">
            <a:avLst/>
          </a:prstGeom>
          <a:noFill/>
        </p:spPr>
        <p:txBody>
          <a:bodyPr wrap="square" rtlCol="0">
            <a:spAutoFit/>
          </a:bodyPr>
          <a:lstStyle/>
          <a:p>
            <a:r>
              <a:rPr lang="fr-FR" sz="1200" noProof="0" dirty="0">
                <a:latin typeface="Univers" panose="020B0503020202020204" pitchFamily="34" charset="0"/>
              </a:rPr>
              <a:t>Évaluer séparément les problèmes, les causes et les conséquences</a:t>
            </a:r>
          </a:p>
        </p:txBody>
      </p:sp>
      <p:sp>
        <p:nvSpPr>
          <p:cNvPr id="13" name="TextBox 12">
            <a:extLst>
              <a:ext uri="{FF2B5EF4-FFF2-40B4-BE49-F238E27FC236}">
                <a16:creationId xmlns:a16="http://schemas.microsoft.com/office/drawing/2014/main" id="{6D6A10CC-161A-0447-9C0E-33FA559C2F59}"/>
              </a:ext>
            </a:extLst>
          </p:cNvPr>
          <p:cNvSpPr txBox="1"/>
          <p:nvPr/>
        </p:nvSpPr>
        <p:spPr>
          <a:xfrm>
            <a:off x="8740413" y="2076035"/>
            <a:ext cx="2383408" cy="830997"/>
          </a:xfrm>
          <a:prstGeom prst="rect">
            <a:avLst/>
          </a:prstGeom>
          <a:noFill/>
        </p:spPr>
        <p:txBody>
          <a:bodyPr wrap="square" rtlCol="0">
            <a:spAutoFit/>
          </a:bodyPr>
          <a:lstStyle/>
          <a:p>
            <a:r>
              <a:rPr lang="fr-FR" sz="1200" noProof="0" dirty="0" err="1">
                <a:latin typeface="Univers" panose="020B0503020202020204" pitchFamily="34" charset="0"/>
              </a:rPr>
              <a:t>Co-création</a:t>
            </a:r>
            <a:r>
              <a:rPr lang="fr-FR" sz="1200" noProof="0" dirty="0">
                <a:latin typeface="Univers" panose="020B0503020202020204" pitchFamily="34" charset="0"/>
              </a:rPr>
              <a:t> de connaissances sur les interconnexions entre les systèmes et les multiples résultats</a:t>
            </a:r>
          </a:p>
        </p:txBody>
      </p:sp>
      <p:sp>
        <p:nvSpPr>
          <p:cNvPr id="14" name="TextBox 13">
            <a:extLst>
              <a:ext uri="{FF2B5EF4-FFF2-40B4-BE49-F238E27FC236}">
                <a16:creationId xmlns:a16="http://schemas.microsoft.com/office/drawing/2014/main" id="{F942568F-87E8-FF65-D31C-DA3E09230845}"/>
              </a:ext>
            </a:extLst>
          </p:cNvPr>
          <p:cNvSpPr txBox="1"/>
          <p:nvPr/>
        </p:nvSpPr>
        <p:spPr>
          <a:xfrm>
            <a:off x="3456321" y="2895114"/>
            <a:ext cx="2276166" cy="892552"/>
          </a:xfrm>
          <a:prstGeom prst="rect">
            <a:avLst/>
          </a:prstGeom>
          <a:noFill/>
        </p:spPr>
        <p:txBody>
          <a:bodyPr wrap="square" rtlCol="0">
            <a:spAutoFit/>
          </a:bodyPr>
          <a:lstStyle/>
          <a:p>
            <a:r>
              <a:rPr lang="fr-FR" sz="1300" b="1" noProof="0" dirty="0">
                <a:solidFill>
                  <a:schemeClr val="bg1"/>
                </a:solidFill>
                <a:latin typeface="Univers" panose="020B0503020202020204" pitchFamily="34" charset="0"/>
              </a:rPr>
              <a:t>Gouvernance des systèmes</a:t>
            </a:r>
            <a:r>
              <a:rPr lang="fr-FR" sz="1300" noProof="0" dirty="0">
                <a:solidFill>
                  <a:schemeClr val="bg1"/>
                </a:solidFill>
                <a:latin typeface="Univers" panose="020B0503020202020204" pitchFamily="34" charset="0"/>
              </a:rPr>
              <a:t>: </a:t>
            </a:r>
          </a:p>
          <a:p>
            <a:r>
              <a:rPr lang="fr-FR" sz="1300" noProof="0" dirty="0">
                <a:solidFill>
                  <a:schemeClr val="bg1"/>
                </a:solidFill>
                <a:latin typeface="Univers" panose="020B0503020202020204" pitchFamily="34" charset="0"/>
              </a:rPr>
              <a:t>efforts concertés entre les secteurs</a:t>
            </a:r>
          </a:p>
        </p:txBody>
      </p:sp>
      <p:sp>
        <p:nvSpPr>
          <p:cNvPr id="17" name="TextBox 16">
            <a:extLst>
              <a:ext uri="{FF2B5EF4-FFF2-40B4-BE49-F238E27FC236}">
                <a16:creationId xmlns:a16="http://schemas.microsoft.com/office/drawing/2014/main" id="{72F559CD-F690-7D68-8B41-59E0A764B250}"/>
              </a:ext>
            </a:extLst>
          </p:cNvPr>
          <p:cNvSpPr txBox="1"/>
          <p:nvPr/>
        </p:nvSpPr>
        <p:spPr>
          <a:xfrm>
            <a:off x="3500890" y="3808965"/>
            <a:ext cx="2357045" cy="892552"/>
          </a:xfrm>
          <a:prstGeom prst="rect">
            <a:avLst/>
          </a:prstGeom>
          <a:noFill/>
        </p:spPr>
        <p:txBody>
          <a:bodyPr wrap="square" rtlCol="0">
            <a:spAutoFit/>
          </a:bodyPr>
          <a:lstStyle/>
          <a:p>
            <a:r>
              <a:rPr lang="fr-FR" sz="1300" b="1" noProof="0" dirty="0">
                <a:solidFill>
                  <a:schemeClr val="bg1"/>
                </a:solidFill>
                <a:latin typeface="Univers" panose="020B0503020202020204" pitchFamily="34" charset="0"/>
              </a:rPr>
              <a:t>Systèmes en action: </a:t>
            </a:r>
          </a:p>
          <a:p>
            <a:r>
              <a:rPr lang="fr-FR" sz="1300" noProof="0" dirty="0">
                <a:solidFill>
                  <a:schemeClr val="bg1"/>
                </a:solidFill>
                <a:latin typeface="Univers" panose="020B0503020202020204" pitchFamily="34" charset="0"/>
              </a:rPr>
              <a:t>mise en œuvre d'actions qui exploitent les inter-connexions</a:t>
            </a:r>
          </a:p>
        </p:txBody>
      </p:sp>
      <p:sp>
        <p:nvSpPr>
          <p:cNvPr id="18" name="TextBox 17">
            <a:extLst>
              <a:ext uri="{FF2B5EF4-FFF2-40B4-BE49-F238E27FC236}">
                <a16:creationId xmlns:a16="http://schemas.microsoft.com/office/drawing/2014/main" id="{7FFE1D8F-C391-4A6F-5814-08CF5BE121AA}"/>
              </a:ext>
            </a:extLst>
          </p:cNvPr>
          <p:cNvSpPr txBox="1"/>
          <p:nvPr/>
        </p:nvSpPr>
        <p:spPr>
          <a:xfrm>
            <a:off x="6013624" y="4161016"/>
            <a:ext cx="2227007" cy="276999"/>
          </a:xfrm>
          <a:prstGeom prst="rect">
            <a:avLst/>
          </a:prstGeom>
          <a:noFill/>
        </p:spPr>
        <p:txBody>
          <a:bodyPr wrap="square" rtlCol="0">
            <a:spAutoFit/>
          </a:bodyPr>
          <a:lstStyle/>
          <a:p>
            <a:r>
              <a:rPr lang="fr-FR" sz="1200" noProof="0" dirty="0">
                <a:latin typeface="Univers" panose="020B0503020202020204" pitchFamily="34" charset="0"/>
              </a:rPr>
              <a:t>Interventions isolées</a:t>
            </a:r>
          </a:p>
        </p:txBody>
      </p:sp>
      <p:sp>
        <p:nvSpPr>
          <p:cNvPr id="19" name="TextBox 18">
            <a:extLst>
              <a:ext uri="{FF2B5EF4-FFF2-40B4-BE49-F238E27FC236}">
                <a16:creationId xmlns:a16="http://schemas.microsoft.com/office/drawing/2014/main" id="{5AF3E0B3-BACA-330E-E07A-CC2C02C974E1}"/>
              </a:ext>
            </a:extLst>
          </p:cNvPr>
          <p:cNvSpPr txBox="1"/>
          <p:nvPr/>
        </p:nvSpPr>
        <p:spPr>
          <a:xfrm>
            <a:off x="8805434" y="3976349"/>
            <a:ext cx="2227007" cy="646331"/>
          </a:xfrm>
          <a:prstGeom prst="rect">
            <a:avLst/>
          </a:prstGeom>
          <a:noFill/>
        </p:spPr>
        <p:txBody>
          <a:bodyPr wrap="square" rtlCol="0">
            <a:spAutoFit/>
          </a:bodyPr>
          <a:lstStyle/>
          <a:p>
            <a:r>
              <a:rPr lang="fr-FR" sz="1200" noProof="0" dirty="0">
                <a:latin typeface="Univers" panose="020B0503020202020204" pitchFamily="34" charset="0"/>
              </a:rPr>
              <a:t>Mettre en œuvre des actions polyvalentes qui se renforcent mutuellement</a:t>
            </a:r>
          </a:p>
        </p:txBody>
      </p:sp>
      <p:sp>
        <p:nvSpPr>
          <p:cNvPr id="20" name="TextBox 19">
            <a:extLst>
              <a:ext uri="{FF2B5EF4-FFF2-40B4-BE49-F238E27FC236}">
                <a16:creationId xmlns:a16="http://schemas.microsoft.com/office/drawing/2014/main" id="{86B3521C-1598-6CA2-B30D-8F67C8B12042}"/>
              </a:ext>
            </a:extLst>
          </p:cNvPr>
          <p:cNvSpPr txBox="1"/>
          <p:nvPr/>
        </p:nvSpPr>
        <p:spPr>
          <a:xfrm>
            <a:off x="3500890" y="4752078"/>
            <a:ext cx="2478881" cy="892552"/>
          </a:xfrm>
          <a:prstGeom prst="rect">
            <a:avLst/>
          </a:prstGeom>
          <a:noFill/>
        </p:spPr>
        <p:txBody>
          <a:bodyPr wrap="square" rtlCol="0">
            <a:spAutoFit/>
          </a:bodyPr>
          <a:lstStyle/>
          <a:p>
            <a:r>
              <a:rPr lang="fr-FR" sz="1250" b="1" noProof="0" dirty="0">
                <a:solidFill>
                  <a:schemeClr val="bg1"/>
                </a:solidFill>
                <a:latin typeface="Univers" panose="020B0503020202020204" pitchFamily="34" charset="0"/>
              </a:rPr>
              <a:t>Investissement dans les systèmes: </a:t>
            </a:r>
          </a:p>
          <a:p>
            <a:r>
              <a:rPr lang="fr-FR" sz="1250" noProof="0" dirty="0">
                <a:solidFill>
                  <a:schemeClr val="bg1"/>
                </a:solidFill>
                <a:latin typeface="Univers" panose="020B0503020202020204" pitchFamily="34" charset="0"/>
              </a:rPr>
              <a:t>ressources consacrées à la transformation à long terme</a:t>
            </a:r>
          </a:p>
        </p:txBody>
      </p:sp>
      <p:sp>
        <p:nvSpPr>
          <p:cNvPr id="21" name="TextBox 20">
            <a:extLst>
              <a:ext uri="{FF2B5EF4-FFF2-40B4-BE49-F238E27FC236}">
                <a16:creationId xmlns:a16="http://schemas.microsoft.com/office/drawing/2014/main" id="{56ED1A8D-BA34-8329-8530-39C4B2D443D1}"/>
              </a:ext>
            </a:extLst>
          </p:cNvPr>
          <p:cNvSpPr txBox="1"/>
          <p:nvPr/>
        </p:nvSpPr>
        <p:spPr>
          <a:xfrm>
            <a:off x="6013624" y="5015236"/>
            <a:ext cx="2227007" cy="461665"/>
          </a:xfrm>
          <a:prstGeom prst="rect">
            <a:avLst/>
          </a:prstGeom>
          <a:noFill/>
        </p:spPr>
        <p:txBody>
          <a:bodyPr wrap="square" rtlCol="0">
            <a:spAutoFit/>
          </a:bodyPr>
          <a:lstStyle/>
          <a:p>
            <a:r>
              <a:rPr lang="fr-FR" sz="1200" noProof="0" dirty="0">
                <a:latin typeface="Univers" panose="020B0503020202020204" pitchFamily="34" charset="0"/>
              </a:rPr>
              <a:t>Financement à court terme, non coordonné et rigide</a:t>
            </a:r>
          </a:p>
        </p:txBody>
      </p:sp>
      <p:sp>
        <p:nvSpPr>
          <p:cNvPr id="22" name="TextBox 21">
            <a:extLst>
              <a:ext uri="{FF2B5EF4-FFF2-40B4-BE49-F238E27FC236}">
                <a16:creationId xmlns:a16="http://schemas.microsoft.com/office/drawing/2014/main" id="{E00D1E9E-4A07-5101-FF80-F750A57C1843}"/>
              </a:ext>
            </a:extLst>
          </p:cNvPr>
          <p:cNvSpPr txBox="1"/>
          <p:nvPr/>
        </p:nvSpPr>
        <p:spPr>
          <a:xfrm>
            <a:off x="8740413" y="4922902"/>
            <a:ext cx="2227007" cy="646331"/>
          </a:xfrm>
          <a:prstGeom prst="rect">
            <a:avLst/>
          </a:prstGeom>
          <a:noFill/>
        </p:spPr>
        <p:txBody>
          <a:bodyPr wrap="square" rtlCol="0">
            <a:spAutoFit/>
          </a:bodyPr>
          <a:lstStyle/>
          <a:p>
            <a:r>
              <a:rPr lang="fr-FR" sz="1200" noProof="0" dirty="0">
                <a:latin typeface="Univers" panose="020B0503020202020204" pitchFamily="34" charset="0"/>
              </a:rPr>
              <a:t>Déployer des ressources à plus long terme, coordonnées et flexibles</a:t>
            </a:r>
          </a:p>
        </p:txBody>
      </p:sp>
      <p:sp>
        <p:nvSpPr>
          <p:cNvPr id="23" name="TextBox 22">
            <a:extLst>
              <a:ext uri="{FF2B5EF4-FFF2-40B4-BE49-F238E27FC236}">
                <a16:creationId xmlns:a16="http://schemas.microsoft.com/office/drawing/2014/main" id="{0DF4D150-25C9-3E73-CB3F-0DF07D9E3D0D}"/>
              </a:ext>
            </a:extLst>
          </p:cNvPr>
          <p:cNvSpPr txBox="1"/>
          <p:nvPr/>
        </p:nvSpPr>
        <p:spPr>
          <a:xfrm>
            <a:off x="3514073" y="5695191"/>
            <a:ext cx="2357045" cy="892552"/>
          </a:xfrm>
          <a:prstGeom prst="rect">
            <a:avLst/>
          </a:prstGeom>
          <a:noFill/>
        </p:spPr>
        <p:txBody>
          <a:bodyPr wrap="square" rtlCol="0">
            <a:spAutoFit/>
          </a:bodyPr>
          <a:lstStyle/>
          <a:p>
            <a:r>
              <a:rPr lang="fr-FR" sz="1300" b="1" noProof="0" dirty="0">
                <a:solidFill>
                  <a:schemeClr val="bg1"/>
                </a:solidFill>
                <a:latin typeface="Univers" panose="020B0503020202020204" pitchFamily="34" charset="0"/>
              </a:rPr>
              <a:t>Apprentissage des systèmes:</a:t>
            </a:r>
            <a:r>
              <a:rPr lang="fr-FR" sz="1300" noProof="0" dirty="0">
                <a:solidFill>
                  <a:schemeClr val="bg1"/>
                </a:solidFill>
                <a:latin typeface="Univers" panose="020B0503020202020204" pitchFamily="34" charset="0"/>
              </a:rPr>
              <a:t> </a:t>
            </a:r>
          </a:p>
          <a:p>
            <a:r>
              <a:rPr lang="fr-FR" sz="1300" noProof="0" dirty="0">
                <a:solidFill>
                  <a:schemeClr val="bg1"/>
                </a:solidFill>
                <a:latin typeface="Univers" panose="020B0503020202020204" pitchFamily="34" charset="0"/>
              </a:rPr>
              <a:t>apprentissage et adaptation continus</a:t>
            </a:r>
          </a:p>
        </p:txBody>
      </p:sp>
      <p:sp>
        <p:nvSpPr>
          <p:cNvPr id="24" name="TextBox 23">
            <a:extLst>
              <a:ext uri="{FF2B5EF4-FFF2-40B4-BE49-F238E27FC236}">
                <a16:creationId xmlns:a16="http://schemas.microsoft.com/office/drawing/2014/main" id="{6F144D27-C21D-ACD6-392A-AE16C9C8377A}"/>
              </a:ext>
            </a:extLst>
          </p:cNvPr>
          <p:cNvSpPr txBox="1"/>
          <p:nvPr/>
        </p:nvSpPr>
        <p:spPr>
          <a:xfrm>
            <a:off x="6132824" y="5846745"/>
            <a:ext cx="2227007" cy="646331"/>
          </a:xfrm>
          <a:prstGeom prst="rect">
            <a:avLst/>
          </a:prstGeom>
          <a:noFill/>
        </p:spPr>
        <p:txBody>
          <a:bodyPr wrap="square" rtlCol="0">
            <a:spAutoFit/>
          </a:bodyPr>
          <a:lstStyle/>
          <a:p>
            <a:r>
              <a:rPr lang="fr-FR" sz="1200" noProof="0" dirty="0">
                <a:latin typeface="Univers" panose="020B0503020202020204" pitchFamily="34" charset="0"/>
              </a:rPr>
              <a:t>Mesures normatives, procédures rigides et apprentissage isolé</a:t>
            </a:r>
          </a:p>
        </p:txBody>
      </p:sp>
      <p:sp>
        <p:nvSpPr>
          <p:cNvPr id="25" name="TextBox 24">
            <a:extLst>
              <a:ext uri="{FF2B5EF4-FFF2-40B4-BE49-F238E27FC236}">
                <a16:creationId xmlns:a16="http://schemas.microsoft.com/office/drawing/2014/main" id="{C8C39D4E-F513-71D7-D0D1-20543155A10C}"/>
              </a:ext>
            </a:extLst>
          </p:cNvPr>
          <p:cNvSpPr txBox="1"/>
          <p:nvPr/>
        </p:nvSpPr>
        <p:spPr>
          <a:xfrm>
            <a:off x="8884190" y="5846745"/>
            <a:ext cx="2227007" cy="646331"/>
          </a:xfrm>
          <a:prstGeom prst="rect">
            <a:avLst/>
          </a:prstGeom>
          <a:noFill/>
        </p:spPr>
        <p:txBody>
          <a:bodyPr wrap="square" rtlCol="0">
            <a:spAutoFit/>
          </a:bodyPr>
          <a:lstStyle/>
          <a:p>
            <a:r>
              <a:rPr lang="fr-FR" sz="1200" noProof="0" dirty="0">
                <a:latin typeface="Univers" panose="020B0503020202020204" pitchFamily="34" charset="0"/>
              </a:rPr>
              <a:t>Intégrer l'apprentissage collectif continu et l'adaptation en temps réel</a:t>
            </a:r>
          </a:p>
        </p:txBody>
      </p:sp>
      <p:sp>
        <p:nvSpPr>
          <p:cNvPr id="26" name="TextBox 25">
            <a:extLst>
              <a:ext uri="{FF2B5EF4-FFF2-40B4-BE49-F238E27FC236}">
                <a16:creationId xmlns:a16="http://schemas.microsoft.com/office/drawing/2014/main" id="{055CEE7F-4ECB-A991-6B9B-7E770072F6C9}"/>
              </a:ext>
            </a:extLst>
          </p:cNvPr>
          <p:cNvSpPr txBox="1"/>
          <p:nvPr/>
        </p:nvSpPr>
        <p:spPr>
          <a:xfrm>
            <a:off x="6066201" y="3140232"/>
            <a:ext cx="2227007" cy="461665"/>
          </a:xfrm>
          <a:prstGeom prst="rect">
            <a:avLst/>
          </a:prstGeom>
          <a:noFill/>
        </p:spPr>
        <p:txBody>
          <a:bodyPr wrap="square" rtlCol="0">
            <a:spAutoFit/>
          </a:bodyPr>
          <a:lstStyle/>
          <a:p>
            <a:r>
              <a:rPr lang="fr-FR" sz="1200" noProof="0" dirty="0">
                <a:latin typeface="Univers" panose="020B0503020202020204" pitchFamily="34" charset="0"/>
              </a:rPr>
              <a:t>Institutions et processus décisionnels </a:t>
            </a:r>
            <a:r>
              <a:rPr lang="fr-FR" sz="1200" dirty="0">
                <a:latin typeface="Univers" panose="020B0503020202020204" pitchFamily="34" charset="0"/>
              </a:rPr>
              <a:t>fragmentés</a:t>
            </a:r>
            <a:endParaRPr lang="fr-FR" sz="1200" noProof="0" dirty="0">
              <a:latin typeface="Univers" panose="020B0503020202020204" pitchFamily="34" charset="0"/>
            </a:endParaRPr>
          </a:p>
        </p:txBody>
      </p:sp>
      <p:sp>
        <p:nvSpPr>
          <p:cNvPr id="27" name="TextBox 26">
            <a:extLst>
              <a:ext uri="{FF2B5EF4-FFF2-40B4-BE49-F238E27FC236}">
                <a16:creationId xmlns:a16="http://schemas.microsoft.com/office/drawing/2014/main" id="{4218560F-718A-2E09-1428-DA55490E61C3}"/>
              </a:ext>
            </a:extLst>
          </p:cNvPr>
          <p:cNvSpPr txBox="1"/>
          <p:nvPr/>
        </p:nvSpPr>
        <p:spPr>
          <a:xfrm>
            <a:off x="8805434" y="3069996"/>
            <a:ext cx="2227007" cy="646331"/>
          </a:xfrm>
          <a:prstGeom prst="rect">
            <a:avLst/>
          </a:prstGeom>
          <a:noFill/>
        </p:spPr>
        <p:txBody>
          <a:bodyPr wrap="square" rtlCol="0">
            <a:spAutoFit/>
          </a:bodyPr>
          <a:lstStyle/>
          <a:p>
            <a:r>
              <a:rPr lang="fr-FR" sz="1200" noProof="0" dirty="0">
                <a:latin typeface="Univers" panose="020B0503020202020204" pitchFamily="34" charset="0"/>
              </a:rPr>
              <a:t>Répartir le leadership, planifier conjointement et gérer les rapports de force</a:t>
            </a:r>
          </a:p>
        </p:txBody>
      </p:sp>
    </p:spTree>
    <p:extLst>
      <p:ext uri="{BB962C8B-B14F-4D97-AF65-F5344CB8AC3E}">
        <p14:creationId xmlns:p14="http://schemas.microsoft.com/office/powerpoint/2010/main" val="1185243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D7FBA30D-A47C-034E-CDF8-99323BFEDFA8}"/>
              </a:ext>
            </a:extLst>
          </p:cNvPr>
          <p:cNvGrpSpPr/>
          <p:nvPr/>
        </p:nvGrpSpPr>
        <p:grpSpPr>
          <a:xfrm>
            <a:off x="2247975" y="1091781"/>
            <a:ext cx="7927329" cy="5186226"/>
            <a:chOff x="2247975" y="1091781"/>
            <a:chExt cx="7927329" cy="5186226"/>
          </a:xfrm>
        </p:grpSpPr>
        <p:graphicFrame>
          <p:nvGraphicFramePr>
            <p:cNvPr id="2" name="Diagram 1">
              <a:extLst>
                <a:ext uri="{FF2B5EF4-FFF2-40B4-BE49-F238E27FC236}">
                  <a16:creationId xmlns:a16="http://schemas.microsoft.com/office/drawing/2014/main" id="{4B6A3248-7080-CA19-7377-A7CDDD51E7FC}"/>
                </a:ext>
              </a:extLst>
            </p:cNvPr>
            <p:cNvGraphicFramePr/>
            <p:nvPr>
              <p:extLst>
                <p:ext uri="{D42A27DB-BD31-4B8C-83A1-F6EECF244321}">
                  <p14:modId xmlns:p14="http://schemas.microsoft.com/office/powerpoint/2010/main" val="1334343529"/>
                </p:ext>
              </p:extLst>
            </p:nvPr>
          </p:nvGraphicFramePr>
          <p:xfrm>
            <a:off x="2247975" y="1091781"/>
            <a:ext cx="7927329" cy="51862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AEEFCC60-DE1D-CB36-3A20-8D9AEC3200F0}"/>
                </a:ext>
              </a:extLst>
            </p:cNvPr>
            <p:cNvSpPr txBox="1"/>
            <p:nvPr/>
          </p:nvSpPr>
          <p:spPr>
            <a:xfrm>
              <a:off x="2905495" y="3075854"/>
              <a:ext cx="1633491" cy="369332"/>
            </a:xfrm>
            <a:prstGeom prst="rect">
              <a:avLst/>
            </a:prstGeom>
            <a:noFill/>
          </p:spPr>
          <p:txBody>
            <a:bodyPr wrap="square" rtlCol="0">
              <a:spAutoFit/>
            </a:bodyPr>
            <a:lstStyle>
              <a:defPPr>
                <a:defRPr lang="en-US"/>
              </a:defPPr>
              <a:lvl1pPr algn="ctr">
                <a:defRPr>
                  <a:latin typeface="Univers Condensed" panose="020B0506020202050204" pitchFamily="34" charset="0"/>
                </a:defRPr>
              </a:lvl1pPr>
            </a:lstStyle>
            <a:p>
              <a:r>
                <a:rPr lang="fr-FR" noProof="0" dirty="0"/>
                <a:t>Sierra Leone </a:t>
              </a:r>
            </a:p>
          </p:txBody>
        </p:sp>
        <p:sp>
          <p:nvSpPr>
            <p:cNvPr id="6" name="TextBox 5">
              <a:extLst>
                <a:ext uri="{FF2B5EF4-FFF2-40B4-BE49-F238E27FC236}">
                  <a16:creationId xmlns:a16="http://schemas.microsoft.com/office/drawing/2014/main" id="{7ABE8A74-090F-B3E9-CE2E-61D89219011F}"/>
                </a:ext>
              </a:extLst>
            </p:cNvPr>
            <p:cNvSpPr txBox="1"/>
            <p:nvPr/>
          </p:nvSpPr>
          <p:spPr>
            <a:xfrm>
              <a:off x="5523399" y="3084701"/>
              <a:ext cx="1633491" cy="369332"/>
            </a:xfrm>
            <a:prstGeom prst="rect">
              <a:avLst/>
            </a:prstGeom>
            <a:noFill/>
          </p:spPr>
          <p:txBody>
            <a:bodyPr wrap="square" rtlCol="0">
              <a:spAutoFit/>
            </a:bodyPr>
            <a:lstStyle>
              <a:defPPr>
                <a:defRPr lang="en-US"/>
              </a:defPPr>
              <a:lvl1pPr algn="ctr">
                <a:defRPr>
                  <a:latin typeface="Univers Condensed" panose="020B0506020202050204" pitchFamily="34" charset="0"/>
                </a:defRPr>
              </a:lvl1pPr>
            </a:lstStyle>
            <a:p>
              <a:r>
                <a:rPr lang="fr-FR" noProof="0" dirty="0"/>
                <a:t>Ouganda </a:t>
              </a:r>
            </a:p>
          </p:txBody>
        </p:sp>
        <p:sp>
          <p:nvSpPr>
            <p:cNvPr id="7" name="TextBox 6">
              <a:extLst>
                <a:ext uri="{FF2B5EF4-FFF2-40B4-BE49-F238E27FC236}">
                  <a16:creationId xmlns:a16="http://schemas.microsoft.com/office/drawing/2014/main" id="{032A73BA-F607-3DE2-C3AF-2EB56FC9376C}"/>
                </a:ext>
              </a:extLst>
            </p:cNvPr>
            <p:cNvSpPr txBox="1"/>
            <p:nvPr/>
          </p:nvSpPr>
          <p:spPr>
            <a:xfrm>
              <a:off x="7941046" y="3093548"/>
              <a:ext cx="1627573" cy="369332"/>
            </a:xfrm>
            <a:prstGeom prst="rect">
              <a:avLst/>
            </a:prstGeom>
            <a:noFill/>
          </p:spPr>
          <p:txBody>
            <a:bodyPr wrap="square" rtlCol="0">
              <a:spAutoFit/>
            </a:bodyPr>
            <a:lstStyle>
              <a:defPPr>
                <a:defRPr lang="en-US"/>
              </a:defPPr>
              <a:lvl1pPr algn="ctr">
                <a:defRPr>
                  <a:latin typeface="Univers Condensed" panose="020B0506020202050204" pitchFamily="34" charset="0"/>
                </a:defRPr>
              </a:lvl1pPr>
            </a:lstStyle>
            <a:p>
              <a:r>
                <a:rPr lang="fr-FR" noProof="0" dirty="0"/>
                <a:t>Rwanda </a:t>
              </a:r>
            </a:p>
          </p:txBody>
        </p:sp>
      </p:grpSp>
      <p:sp>
        <p:nvSpPr>
          <p:cNvPr id="5" name="Title 1">
            <a:extLst>
              <a:ext uri="{FF2B5EF4-FFF2-40B4-BE49-F238E27FC236}">
                <a16:creationId xmlns:a16="http://schemas.microsoft.com/office/drawing/2014/main" id="{519A41C0-8711-9A04-F5BE-FAD3AD03BFC6}"/>
              </a:ext>
            </a:extLst>
          </p:cNvPr>
          <p:cNvSpPr txBox="1">
            <a:spLocks/>
          </p:cNvSpPr>
          <p:nvPr/>
        </p:nvSpPr>
        <p:spPr>
          <a:xfrm>
            <a:off x="1933664" y="116891"/>
            <a:ext cx="8555949" cy="95563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800" noProof="0" dirty="0">
                <a:solidFill>
                  <a:srgbClr val="343433"/>
                </a:solidFill>
                <a:latin typeface="Univers Condensed" panose="020B0506020202050204" pitchFamily="34" charset="0"/>
                <a:cs typeface="+mn-cs"/>
              </a:rPr>
              <a:t>Tirer les leçons des actions pratiques mises en œuvre dans les pays – exemples régionaux</a:t>
            </a:r>
          </a:p>
        </p:txBody>
      </p:sp>
      <p:sp>
        <p:nvSpPr>
          <p:cNvPr id="25" name="Rectangle 24">
            <a:extLst>
              <a:ext uri="{FF2B5EF4-FFF2-40B4-BE49-F238E27FC236}">
                <a16:creationId xmlns:a16="http://schemas.microsoft.com/office/drawing/2014/main" id="{036DE7D2-7CC1-7453-6EE1-37A090B33DFE}"/>
              </a:ext>
            </a:extLst>
          </p:cNvPr>
          <p:cNvSpPr/>
          <p:nvPr/>
        </p:nvSpPr>
        <p:spPr>
          <a:xfrm>
            <a:off x="0" y="0"/>
            <a:ext cx="12192000" cy="6858000"/>
          </a:xfrm>
          <a:prstGeom prst="rect">
            <a:avLst/>
          </a:prstGeom>
          <a:noFill/>
          <a:ln w="127000">
            <a:solidFill>
              <a:srgbClr val="FBF3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nvGrpSpPr>
          <p:cNvPr id="29" name="Group 28">
            <a:extLst>
              <a:ext uri="{FF2B5EF4-FFF2-40B4-BE49-F238E27FC236}">
                <a16:creationId xmlns:a16="http://schemas.microsoft.com/office/drawing/2014/main" id="{BC3D28CD-1698-CAAF-5479-147E2D97028C}"/>
              </a:ext>
            </a:extLst>
          </p:cNvPr>
          <p:cNvGrpSpPr/>
          <p:nvPr/>
        </p:nvGrpSpPr>
        <p:grpSpPr>
          <a:xfrm>
            <a:off x="-2437612" y="1694154"/>
            <a:ext cx="4747156" cy="5046955"/>
            <a:chOff x="-2506985" y="1032121"/>
            <a:chExt cx="5013970" cy="5046955"/>
          </a:xfrm>
        </p:grpSpPr>
        <p:pic>
          <p:nvPicPr>
            <p:cNvPr id="30" name="Picture 4" descr="A colorful cubes in a hexagon shape&#10;&#10;Description automatically generated">
              <a:extLst>
                <a:ext uri="{FF2B5EF4-FFF2-40B4-BE49-F238E27FC236}">
                  <a16:creationId xmlns:a16="http://schemas.microsoft.com/office/drawing/2014/main" id="{D1229696-2C39-3497-6CC4-33896D1406C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06985" y="1032121"/>
              <a:ext cx="5013970" cy="5046955"/>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
              <a:extLst>
                <a:ext uri="{FF2B5EF4-FFF2-40B4-BE49-F238E27FC236}">
                  <a16:creationId xmlns:a16="http://schemas.microsoft.com/office/drawing/2014/main" id="{EB4CD916-B6E9-D395-FC24-921B3949B2CA}"/>
                </a:ext>
              </a:extLst>
            </p:cNvPr>
            <p:cNvSpPr txBox="1"/>
            <p:nvPr/>
          </p:nvSpPr>
          <p:spPr>
            <a:xfrm>
              <a:off x="-1217597" y="1494371"/>
              <a:ext cx="974796"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noProof="0" dirty="0">
                  <a:solidFill>
                    <a:schemeClr val="bg1"/>
                  </a:solidFill>
                  <a:latin typeface="Univers Condensed" panose="020B0506020202050204" pitchFamily="34" charset="0"/>
                  <a:ea typeface="Aptos" panose="020B0004020202020204" pitchFamily="34" charset="0"/>
                  <a:cs typeface="Times New Roman" panose="02020603050405020304" pitchFamily="18" charset="0"/>
                </a:rPr>
                <a:t>Penser</a:t>
              </a:r>
              <a:endParaRPr lang="fr-FR" noProof="0" dirty="0">
                <a:solidFill>
                  <a:schemeClr val="bg1"/>
                </a:solidFill>
              </a:endParaRPr>
            </a:p>
          </p:txBody>
        </p:sp>
        <p:sp>
          <p:nvSpPr>
            <p:cNvPr id="32" name="TextBox 4">
              <a:extLst>
                <a:ext uri="{FF2B5EF4-FFF2-40B4-BE49-F238E27FC236}">
                  <a16:creationId xmlns:a16="http://schemas.microsoft.com/office/drawing/2014/main" id="{357207DE-4606-AB56-B46A-086E575DAAAA}"/>
                </a:ext>
              </a:extLst>
            </p:cNvPr>
            <p:cNvSpPr txBox="1"/>
            <p:nvPr/>
          </p:nvSpPr>
          <p:spPr>
            <a:xfrm>
              <a:off x="393788" y="1483714"/>
              <a:ext cx="824213"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noProof="0" dirty="0">
                  <a:solidFill>
                    <a:schemeClr val="bg1"/>
                  </a:solidFill>
                  <a:latin typeface="Univers Condensed" panose="020B0506020202050204" pitchFamily="34" charset="0"/>
                  <a:ea typeface="Aptos" panose="020B0004020202020204" pitchFamily="34" charset="0"/>
                  <a:cs typeface="Times New Roman" panose="02020603050405020304" pitchFamily="18" charset="0"/>
                </a:rPr>
                <a:t>Savoir</a:t>
              </a:r>
              <a:endParaRPr lang="fr-FR" noProof="0" dirty="0">
                <a:solidFill>
                  <a:schemeClr val="bg1"/>
                </a:solidFill>
              </a:endParaRPr>
            </a:p>
          </p:txBody>
        </p:sp>
        <p:sp>
          <p:nvSpPr>
            <p:cNvPr id="33" name="TextBox 7">
              <a:extLst>
                <a:ext uri="{FF2B5EF4-FFF2-40B4-BE49-F238E27FC236}">
                  <a16:creationId xmlns:a16="http://schemas.microsoft.com/office/drawing/2014/main" id="{6C17849E-3F57-8373-8A09-5D88B3EBB141}"/>
                </a:ext>
              </a:extLst>
            </p:cNvPr>
            <p:cNvSpPr txBox="1"/>
            <p:nvPr/>
          </p:nvSpPr>
          <p:spPr>
            <a:xfrm>
              <a:off x="1075122" y="2768276"/>
              <a:ext cx="911586" cy="58477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600" b="1" noProof="0" dirty="0">
                  <a:solidFill>
                    <a:schemeClr val="bg1"/>
                  </a:solidFill>
                  <a:latin typeface="Univers Condensed" panose="020B0506020202050204" pitchFamily="34" charset="0"/>
                  <a:ea typeface="Aptos" panose="020B0004020202020204" pitchFamily="34" charset="0"/>
                  <a:cs typeface="Times New Roman" panose="02020603050405020304" pitchFamily="18" charset="0"/>
                </a:rPr>
                <a:t>Gouvernement</a:t>
              </a:r>
              <a:endParaRPr lang="fr-FR" sz="1600" noProof="0" dirty="0">
                <a:solidFill>
                  <a:schemeClr val="bg1"/>
                </a:solidFill>
              </a:endParaRPr>
            </a:p>
          </p:txBody>
        </p:sp>
        <p:sp>
          <p:nvSpPr>
            <p:cNvPr id="34" name="TextBox 8">
              <a:extLst>
                <a:ext uri="{FF2B5EF4-FFF2-40B4-BE49-F238E27FC236}">
                  <a16:creationId xmlns:a16="http://schemas.microsoft.com/office/drawing/2014/main" id="{1048978F-9CF2-F406-E1B7-7456C5BFE7DA}"/>
                </a:ext>
              </a:extLst>
            </p:cNvPr>
            <p:cNvSpPr txBox="1"/>
            <p:nvPr/>
          </p:nvSpPr>
          <p:spPr>
            <a:xfrm>
              <a:off x="125508" y="4162065"/>
              <a:ext cx="1269073"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noProof="0" dirty="0">
                  <a:solidFill>
                    <a:schemeClr val="bg1"/>
                  </a:solidFill>
                  <a:latin typeface="Univers Condensed" panose="020B0506020202050204" pitchFamily="34" charset="0"/>
                  <a:ea typeface="Aptos" panose="020B0004020202020204" pitchFamily="34" charset="0"/>
                  <a:cs typeface="Times New Roman" panose="02020603050405020304" pitchFamily="18" charset="0"/>
                </a:rPr>
                <a:t>Instrument</a:t>
              </a:r>
              <a:endParaRPr lang="fr-FR" noProof="0" dirty="0">
                <a:solidFill>
                  <a:schemeClr val="bg1"/>
                </a:solidFill>
              </a:endParaRPr>
            </a:p>
          </p:txBody>
        </p:sp>
        <p:sp>
          <p:nvSpPr>
            <p:cNvPr id="35" name="TextBox 11">
              <a:extLst>
                <a:ext uri="{FF2B5EF4-FFF2-40B4-BE49-F238E27FC236}">
                  <a16:creationId xmlns:a16="http://schemas.microsoft.com/office/drawing/2014/main" id="{7C016853-D4AE-EB23-984D-D80C2F2E84CE}"/>
                </a:ext>
              </a:extLst>
            </p:cNvPr>
            <p:cNvSpPr txBox="1"/>
            <p:nvPr/>
          </p:nvSpPr>
          <p:spPr>
            <a:xfrm>
              <a:off x="-1241247" y="4111315"/>
              <a:ext cx="1056320"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noProof="0" dirty="0">
                  <a:solidFill>
                    <a:schemeClr val="bg1"/>
                  </a:solidFill>
                  <a:latin typeface="Univers Condensed" panose="020B0506020202050204" pitchFamily="34" charset="0"/>
                  <a:ea typeface="Aptos" panose="020B0004020202020204" pitchFamily="34" charset="0"/>
                  <a:cs typeface="Times New Roman" panose="02020603050405020304" pitchFamily="18" charset="0"/>
                </a:rPr>
                <a:t>Investir</a:t>
              </a:r>
              <a:endParaRPr lang="fr-FR" noProof="0" dirty="0">
                <a:solidFill>
                  <a:schemeClr val="bg1"/>
                </a:solidFill>
              </a:endParaRPr>
            </a:p>
          </p:txBody>
        </p:sp>
        <p:sp>
          <p:nvSpPr>
            <p:cNvPr id="36" name="TextBox 35">
              <a:extLst>
                <a:ext uri="{FF2B5EF4-FFF2-40B4-BE49-F238E27FC236}">
                  <a16:creationId xmlns:a16="http://schemas.microsoft.com/office/drawing/2014/main" id="{A1B19921-FDAC-FC33-304A-EA7C1CB6F4A5}"/>
                </a:ext>
              </a:extLst>
            </p:cNvPr>
            <p:cNvSpPr txBox="1"/>
            <p:nvPr/>
          </p:nvSpPr>
          <p:spPr>
            <a:xfrm>
              <a:off x="-2096300" y="2822986"/>
              <a:ext cx="1305888"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noProof="0" dirty="0">
                  <a:solidFill>
                    <a:schemeClr val="bg1"/>
                  </a:solidFill>
                  <a:latin typeface="Univers Condensed" panose="020B0506020202050204" pitchFamily="34" charset="0"/>
                  <a:ea typeface="Aptos" panose="020B0004020202020204" pitchFamily="34" charset="0"/>
                  <a:cs typeface="Times New Roman" panose="02020603050405020304" pitchFamily="18" charset="0"/>
                </a:rPr>
                <a:t>Apprendre</a:t>
              </a:r>
              <a:endParaRPr lang="fr-FR" noProof="0" dirty="0">
                <a:solidFill>
                  <a:schemeClr val="bg1"/>
                </a:solidFill>
              </a:endParaRPr>
            </a:p>
          </p:txBody>
        </p:sp>
      </p:grpSp>
      <p:grpSp>
        <p:nvGrpSpPr>
          <p:cNvPr id="37" name="Group 36">
            <a:extLst>
              <a:ext uri="{FF2B5EF4-FFF2-40B4-BE49-F238E27FC236}">
                <a16:creationId xmlns:a16="http://schemas.microsoft.com/office/drawing/2014/main" id="{21FB07A1-3BFC-4265-CC1F-6311591AC5DF}"/>
              </a:ext>
            </a:extLst>
          </p:cNvPr>
          <p:cNvGrpSpPr/>
          <p:nvPr/>
        </p:nvGrpSpPr>
        <p:grpSpPr>
          <a:xfrm>
            <a:off x="9882456" y="1640940"/>
            <a:ext cx="4747156" cy="5046955"/>
            <a:chOff x="-2506985" y="1032121"/>
            <a:chExt cx="5013970" cy="5046955"/>
          </a:xfrm>
        </p:grpSpPr>
        <p:pic>
          <p:nvPicPr>
            <p:cNvPr id="38" name="Picture 4" descr="A colorful cubes in a hexagon shape&#10;&#10;Description automatically generated">
              <a:extLst>
                <a:ext uri="{FF2B5EF4-FFF2-40B4-BE49-F238E27FC236}">
                  <a16:creationId xmlns:a16="http://schemas.microsoft.com/office/drawing/2014/main" id="{233A998A-36BA-8474-3065-EC4B529E721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06985" y="1032121"/>
              <a:ext cx="5013970" cy="5046955"/>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
              <a:extLst>
                <a:ext uri="{FF2B5EF4-FFF2-40B4-BE49-F238E27FC236}">
                  <a16:creationId xmlns:a16="http://schemas.microsoft.com/office/drawing/2014/main" id="{190D0F98-0DD9-1C77-5574-4F7503147B78}"/>
                </a:ext>
              </a:extLst>
            </p:cNvPr>
            <p:cNvSpPr txBox="1"/>
            <p:nvPr/>
          </p:nvSpPr>
          <p:spPr>
            <a:xfrm>
              <a:off x="-1217597" y="1494371"/>
              <a:ext cx="974796"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noProof="0" dirty="0">
                  <a:solidFill>
                    <a:schemeClr val="bg1"/>
                  </a:solidFill>
                  <a:latin typeface="Univers Condensed" panose="020B0506020202050204" pitchFamily="34" charset="0"/>
                  <a:ea typeface="Aptos" panose="020B0004020202020204" pitchFamily="34" charset="0"/>
                  <a:cs typeface="Times New Roman" panose="02020603050405020304" pitchFamily="18" charset="0"/>
                </a:rPr>
                <a:t>Penser</a:t>
              </a:r>
              <a:endParaRPr lang="fr-FR" noProof="0" dirty="0">
                <a:solidFill>
                  <a:schemeClr val="bg1"/>
                </a:solidFill>
              </a:endParaRPr>
            </a:p>
          </p:txBody>
        </p:sp>
        <p:sp>
          <p:nvSpPr>
            <p:cNvPr id="40" name="TextBox 4">
              <a:extLst>
                <a:ext uri="{FF2B5EF4-FFF2-40B4-BE49-F238E27FC236}">
                  <a16:creationId xmlns:a16="http://schemas.microsoft.com/office/drawing/2014/main" id="{89ED7BA4-DCBE-DA63-952A-FB6EF2DCF899}"/>
                </a:ext>
              </a:extLst>
            </p:cNvPr>
            <p:cNvSpPr txBox="1"/>
            <p:nvPr/>
          </p:nvSpPr>
          <p:spPr>
            <a:xfrm>
              <a:off x="393788" y="1483714"/>
              <a:ext cx="824213"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noProof="0" dirty="0">
                  <a:solidFill>
                    <a:schemeClr val="bg1"/>
                  </a:solidFill>
                  <a:latin typeface="Univers Condensed" panose="020B0506020202050204" pitchFamily="34" charset="0"/>
                  <a:ea typeface="Aptos" panose="020B0004020202020204" pitchFamily="34" charset="0"/>
                  <a:cs typeface="Times New Roman" panose="02020603050405020304" pitchFamily="18" charset="0"/>
                </a:rPr>
                <a:t>Savoir</a:t>
              </a:r>
              <a:endParaRPr lang="fr-FR" noProof="0" dirty="0">
                <a:solidFill>
                  <a:schemeClr val="bg1"/>
                </a:solidFill>
              </a:endParaRPr>
            </a:p>
          </p:txBody>
        </p:sp>
        <p:sp>
          <p:nvSpPr>
            <p:cNvPr id="41" name="TextBox 7">
              <a:extLst>
                <a:ext uri="{FF2B5EF4-FFF2-40B4-BE49-F238E27FC236}">
                  <a16:creationId xmlns:a16="http://schemas.microsoft.com/office/drawing/2014/main" id="{C1AA2FAD-7108-9D09-0F35-B28782698E18}"/>
                </a:ext>
              </a:extLst>
            </p:cNvPr>
            <p:cNvSpPr txBox="1"/>
            <p:nvPr/>
          </p:nvSpPr>
          <p:spPr>
            <a:xfrm>
              <a:off x="1075122" y="2768276"/>
              <a:ext cx="911586" cy="58477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600" b="1" noProof="0" dirty="0">
                  <a:solidFill>
                    <a:schemeClr val="bg1"/>
                  </a:solidFill>
                  <a:latin typeface="Univers Condensed" panose="020B0506020202050204" pitchFamily="34" charset="0"/>
                  <a:ea typeface="Aptos" panose="020B0004020202020204" pitchFamily="34" charset="0"/>
                  <a:cs typeface="Times New Roman" panose="02020603050405020304" pitchFamily="18" charset="0"/>
                </a:rPr>
                <a:t>Gouvernement</a:t>
              </a:r>
              <a:endParaRPr lang="fr-FR" sz="1600" noProof="0" dirty="0">
                <a:solidFill>
                  <a:schemeClr val="bg1"/>
                </a:solidFill>
              </a:endParaRPr>
            </a:p>
          </p:txBody>
        </p:sp>
        <p:sp>
          <p:nvSpPr>
            <p:cNvPr id="42" name="TextBox 8">
              <a:extLst>
                <a:ext uri="{FF2B5EF4-FFF2-40B4-BE49-F238E27FC236}">
                  <a16:creationId xmlns:a16="http://schemas.microsoft.com/office/drawing/2014/main" id="{09A8C740-0359-5CF5-8DD0-E43B01E34229}"/>
                </a:ext>
              </a:extLst>
            </p:cNvPr>
            <p:cNvSpPr txBox="1"/>
            <p:nvPr/>
          </p:nvSpPr>
          <p:spPr>
            <a:xfrm>
              <a:off x="169990" y="4111315"/>
              <a:ext cx="1224590"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noProof="0" dirty="0">
                  <a:solidFill>
                    <a:schemeClr val="bg1"/>
                  </a:solidFill>
                  <a:latin typeface="Univers Condensed" panose="020B0506020202050204" pitchFamily="34" charset="0"/>
                  <a:ea typeface="Aptos" panose="020B0004020202020204" pitchFamily="34" charset="0"/>
                  <a:cs typeface="Times New Roman" panose="02020603050405020304" pitchFamily="18" charset="0"/>
                </a:rPr>
                <a:t>Instrument</a:t>
              </a:r>
              <a:endParaRPr lang="fr-FR" noProof="0" dirty="0">
                <a:solidFill>
                  <a:schemeClr val="bg1"/>
                </a:solidFill>
              </a:endParaRPr>
            </a:p>
          </p:txBody>
        </p:sp>
        <p:sp>
          <p:nvSpPr>
            <p:cNvPr id="43" name="TextBox 11">
              <a:extLst>
                <a:ext uri="{FF2B5EF4-FFF2-40B4-BE49-F238E27FC236}">
                  <a16:creationId xmlns:a16="http://schemas.microsoft.com/office/drawing/2014/main" id="{6BBDFD60-6726-911E-29F7-A4478501F7A8}"/>
                </a:ext>
              </a:extLst>
            </p:cNvPr>
            <p:cNvSpPr txBox="1"/>
            <p:nvPr/>
          </p:nvSpPr>
          <p:spPr>
            <a:xfrm>
              <a:off x="-1217597" y="4164529"/>
              <a:ext cx="1056320"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noProof="0" dirty="0">
                  <a:solidFill>
                    <a:schemeClr val="bg1"/>
                  </a:solidFill>
                  <a:latin typeface="Univers Condensed" panose="020B0506020202050204" pitchFamily="34" charset="0"/>
                  <a:ea typeface="Aptos" panose="020B0004020202020204" pitchFamily="34" charset="0"/>
                  <a:cs typeface="Times New Roman" panose="02020603050405020304" pitchFamily="18" charset="0"/>
                </a:rPr>
                <a:t>Investir</a:t>
              </a:r>
              <a:endParaRPr lang="fr-FR" noProof="0" dirty="0">
                <a:solidFill>
                  <a:schemeClr val="bg1"/>
                </a:solidFill>
              </a:endParaRPr>
            </a:p>
          </p:txBody>
        </p:sp>
        <p:sp>
          <p:nvSpPr>
            <p:cNvPr id="44" name="TextBox 43">
              <a:extLst>
                <a:ext uri="{FF2B5EF4-FFF2-40B4-BE49-F238E27FC236}">
                  <a16:creationId xmlns:a16="http://schemas.microsoft.com/office/drawing/2014/main" id="{EFD3C590-665E-F75B-FBE8-CFA91D8D2FBA}"/>
                </a:ext>
              </a:extLst>
            </p:cNvPr>
            <p:cNvSpPr txBox="1"/>
            <p:nvPr/>
          </p:nvSpPr>
          <p:spPr>
            <a:xfrm>
              <a:off x="-2096300" y="2822986"/>
              <a:ext cx="1305888"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noProof="0" dirty="0">
                  <a:solidFill>
                    <a:schemeClr val="bg1"/>
                  </a:solidFill>
                  <a:latin typeface="Univers Condensed" panose="020B0506020202050204" pitchFamily="34" charset="0"/>
                  <a:ea typeface="Aptos" panose="020B0004020202020204" pitchFamily="34" charset="0"/>
                  <a:cs typeface="Times New Roman" panose="02020603050405020304" pitchFamily="18" charset="0"/>
                </a:rPr>
                <a:t>Apprendre</a:t>
              </a:r>
              <a:endParaRPr lang="fr-FR" noProof="0" dirty="0">
                <a:solidFill>
                  <a:schemeClr val="bg1"/>
                </a:solidFill>
              </a:endParaRPr>
            </a:p>
          </p:txBody>
        </p:sp>
      </p:grpSp>
    </p:spTree>
    <p:extLst>
      <p:ext uri="{BB962C8B-B14F-4D97-AF65-F5344CB8AC3E}">
        <p14:creationId xmlns:p14="http://schemas.microsoft.com/office/powerpoint/2010/main" val="3149952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2">
            <a:extLst>
              <a:ext uri="{FF2B5EF4-FFF2-40B4-BE49-F238E27FC236}">
                <a16:creationId xmlns:a16="http://schemas.microsoft.com/office/drawing/2014/main" id="{A3A0F654-9454-0879-25BE-DBE1ED0371DE}"/>
              </a:ext>
            </a:extLst>
          </p:cNvPr>
          <p:cNvSpPr txBox="1"/>
          <p:nvPr/>
        </p:nvSpPr>
        <p:spPr>
          <a:xfrm>
            <a:off x="3844377" y="4621235"/>
            <a:ext cx="3699424" cy="328936"/>
          </a:xfrm>
          <a:prstGeom prst="rect">
            <a:avLst/>
          </a:prstGeom>
          <a:solidFill>
            <a:srgbClr val="529C8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834"/>
              </a:lnSpc>
            </a:pPr>
            <a:r>
              <a:rPr lang="fr-FR" sz="1800" noProof="0" dirty="0">
                <a:solidFill>
                  <a:srgbClr val="CCFFCC"/>
                </a:solidFill>
                <a:latin typeface="Open Sans" panose="020B0606030504020204" pitchFamily="34" charset="0"/>
                <a:ea typeface="Open Sans" panose="020B0606030504020204" pitchFamily="34" charset="0"/>
                <a:cs typeface="Open Sans" panose="020B0606030504020204" pitchFamily="34" charset="0"/>
                <a:sym typeface="Be Vietnam Ultra-Bold"/>
                <a:hlinkClick r:id="rId3">
                  <a:extLst>
                    <a:ext uri="{A12FA001-AC4F-418D-AE19-62706E023703}">
                      <ahyp:hlinkClr xmlns:ahyp="http://schemas.microsoft.com/office/drawing/2018/hyperlinkcolor" val="tx"/>
                    </a:ext>
                  </a:extLst>
                </a:hlinkClick>
              </a:rPr>
              <a:t>Hand-in-Hand Initiative</a:t>
            </a:r>
            <a:endParaRPr lang="fr-FR" sz="1800" noProof="0" dirty="0">
              <a:solidFill>
                <a:srgbClr val="CCFFCC"/>
              </a:solidFill>
              <a:latin typeface="Open Sans" panose="020B0606030504020204" pitchFamily="34" charset="0"/>
              <a:ea typeface="Open Sans" panose="020B0606030504020204" pitchFamily="34" charset="0"/>
              <a:cs typeface="Open Sans" panose="020B0606030504020204" pitchFamily="34" charset="0"/>
              <a:sym typeface="Be Vietnam Ultra-Bold"/>
            </a:endParaRPr>
          </a:p>
        </p:txBody>
      </p:sp>
      <p:sp>
        <p:nvSpPr>
          <p:cNvPr id="4" name="TextBox 22">
            <a:extLst>
              <a:ext uri="{FF2B5EF4-FFF2-40B4-BE49-F238E27FC236}">
                <a16:creationId xmlns:a16="http://schemas.microsoft.com/office/drawing/2014/main" id="{3D09D9B2-A98C-5D3A-5CE3-F3A4CF50BAA7}"/>
              </a:ext>
            </a:extLst>
          </p:cNvPr>
          <p:cNvSpPr txBox="1"/>
          <p:nvPr/>
        </p:nvSpPr>
        <p:spPr>
          <a:xfrm>
            <a:off x="8387968" y="1767515"/>
            <a:ext cx="3521738" cy="738664"/>
          </a:xfrm>
          <a:prstGeom prst="rect">
            <a:avLst/>
          </a:prstGeom>
          <a:solidFill>
            <a:srgbClr val="FFAA2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fr-FR" sz="1400" noProof="0" dirty="0">
                <a:solidFill>
                  <a:schemeClr val="accent2"/>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 </a:t>
            </a:r>
            <a:r>
              <a:rPr lang="fr-FR" sz="1600" noProof="0" dirty="0" err="1">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Analytical</a:t>
            </a:r>
            <a:r>
              <a:rPr lang="fr-FR" sz="1600" noProof="0" dirty="0">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 Support </a:t>
            </a:r>
            <a:r>
              <a:rPr lang="fr-FR" sz="1600" noProof="0" dirty="0" err="1">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Mechanism</a:t>
            </a:r>
            <a:r>
              <a:rPr lang="fr-FR" sz="1600" noProof="0" dirty="0">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 for </a:t>
            </a:r>
            <a:r>
              <a:rPr lang="fr-FR" sz="1600" noProof="0" dirty="0" err="1">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Agrifood</a:t>
            </a:r>
            <a:r>
              <a:rPr lang="fr-FR" sz="1600" noProof="0" dirty="0">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 System Country </a:t>
            </a:r>
            <a:r>
              <a:rPr lang="fr-FR" sz="1600" noProof="0" dirty="0" err="1">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Programming</a:t>
            </a:r>
            <a:r>
              <a:rPr lang="fr-FR" sz="1600" noProof="0" dirty="0">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 and Evidence (SCOPE</a:t>
            </a:r>
            <a:r>
              <a:rPr lang="fr-FR" sz="1400" noProof="0" dirty="0">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 </a:t>
            </a:r>
            <a:endParaRPr lang="fr-FR" sz="2000" noProof="0" dirty="0">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sym typeface="Be Vietnam Ultra-Bold"/>
            </a:endParaRPr>
          </a:p>
        </p:txBody>
      </p:sp>
      <p:sp>
        <p:nvSpPr>
          <p:cNvPr id="7" name="TextBox 22">
            <a:extLst>
              <a:ext uri="{FF2B5EF4-FFF2-40B4-BE49-F238E27FC236}">
                <a16:creationId xmlns:a16="http://schemas.microsoft.com/office/drawing/2014/main" id="{A98D0D5A-2A21-C7EF-4030-B4E9B3D05B92}"/>
              </a:ext>
            </a:extLst>
          </p:cNvPr>
          <p:cNvSpPr txBox="1"/>
          <p:nvPr/>
        </p:nvSpPr>
        <p:spPr>
          <a:xfrm>
            <a:off x="7787014" y="4605167"/>
            <a:ext cx="3975875" cy="328936"/>
          </a:xfrm>
          <a:prstGeom prst="rect">
            <a:avLst/>
          </a:prstGeom>
          <a:solidFill>
            <a:srgbClr val="529C8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834"/>
              </a:lnSpc>
            </a:pPr>
            <a:r>
              <a:rPr lang="fr-FR" sz="1800" noProof="0" dirty="0" err="1">
                <a:solidFill>
                  <a:srgbClr val="B4FCAA"/>
                </a:solidFill>
                <a:latin typeface="Open Sans" panose="020B0606030504020204" pitchFamily="34" charset="0"/>
                <a:ea typeface="Open Sans" panose="020B0606030504020204" pitchFamily="34" charset="0"/>
                <a:cs typeface="Open Sans" panose="020B0606030504020204" pitchFamily="34" charset="0"/>
              </a:rPr>
              <a:t>Sustainable</a:t>
            </a:r>
            <a:r>
              <a:rPr lang="fr-FR" sz="1800" noProof="0" dirty="0">
                <a:solidFill>
                  <a:srgbClr val="B4FCAA"/>
                </a:solidFill>
                <a:latin typeface="Open Sans" panose="020B0606030504020204" pitchFamily="34" charset="0"/>
                <a:ea typeface="Open Sans" panose="020B0606030504020204" pitchFamily="34" charset="0"/>
                <a:cs typeface="Open Sans" panose="020B0606030504020204" pitchFamily="34" charset="0"/>
              </a:rPr>
              <a:t> AFS Intelligence (SASI) </a:t>
            </a:r>
            <a:endParaRPr lang="fr-FR" sz="1800" noProof="0" dirty="0">
              <a:solidFill>
                <a:srgbClr val="B4FCAA"/>
              </a:solidFill>
              <a:latin typeface="Open Sans" panose="020B0606030504020204" pitchFamily="34" charset="0"/>
              <a:ea typeface="Open Sans" panose="020B0606030504020204" pitchFamily="34" charset="0"/>
              <a:cs typeface="Open Sans" panose="020B0606030504020204" pitchFamily="34" charset="0"/>
              <a:sym typeface="Be Vietnam Ultra-Bold"/>
            </a:endParaRPr>
          </a:p>
        </p:txBody>
      </p:sp>
      <p:sp>
        <p:nvSpPr>
          <p:cNvPr id="8" name="TextBox 22">
            <a:extLst>
              <a:ext uri="{FF2B5EF4-FFF2-40B4-BE49-F238E27FC236}">
                <a16:creationId xmlns:a16="http://schemas.microsoft.com/office/drawing/2014/main" id="{C0C300B9-6153-B41D-530E-EC72CBCAC159}"/>
              </a:ext>
            </a:extLst>
          </p:cNvPr>
          <p:cNvSpPr txBox="1"/>
          <p:nvPr/>
        </p:nvSpPr>
        <p:spPr>
          <a:xfrm>
            <a:off x="8957550" y="2814447"/>
            <a:ext cx="2910009" cy="688009"/>
          </a:xfrm>
          <a:prstGeom prst="rect">
            <a:avLst/>
          </a:prstGeom>
          <a:solidFill>
            <a:srgbClr val="4152A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834"/>
              </a:lnSpc>
            </a:pPr>
            <a:r>
              <a:rPr lang="fr-FR" sz="1800" noProof="0" dirty="0">
                <a:solidFill>
                  <a:schemeClr val="bg2"/>
                </a:solidFill>
                <a:latin typeface="Open Sans" panose="020B0606030504020204" pitchFamily="34" charset="0"/>
                <a:ea typeface="Open Sans" panose="020B0606030504020204" pitchFamily="34" charset="0"/>
                <a:cs typeface="Open Sans" panose="020B0606030504020204" pitchFamily="34" charset="0"/>
              </a:rPr>
              <a:t>Collaboration multipartite (</a:t>
            </a:r>
            <a:r>
              <a:rPr lang="fr-FR" sz="1800" dirty="0">
                <a:latin typeface="Open Sans" panose="020B0606030504020204" pitchFamily="34" charset="0"/>
                <a:ea typeface="Open Sans" panose="020B0606030504020204" pitchFamily="34" charset="0"/>
                <a:cs typeface="Open Sans" panose="020B0606030504020204" pitchFamily="34" charset="0"/>
                <a:hlinkClick r:id="rId5"/>
              </a:rPr>
              <a:t>guide</a:t>
            </a:r>
            <a:r>
              <a:rPr lang="fr-FR" sz="18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endParaRPr lang="fr-FR" sz="18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22">
            <a:extLst>
              <a:ext uri="{FF2B5EF4-FFF2-40B4-BE49-F238E27FC236}">
                <a16:creationId xmlns:a16="http://schemas.microsoft.com/office/drawing/2014/main" id="{A607BAE3-AC72-424B-04F6-5616D1A18E05}"/>
              </a:ext>
            </a:extLst>
          </p:cNvPr>
          <p:cNvSpPr txBox="1"/>
          <p:nvPr/>
        </p:nvSpPr>
        <p:spPr>
          <a:xfrm>
            <a:off x="5266806" y="1084962"/>
            <a:ext cx="5916509" cy="328167"/>
          </a:xfrm>
          <a:prstGeom prst="rect">
            <a:avLst/>
          </a:prstGeom>
          <a:solidFill>
            <a:srgbClr val="BE300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834"/>
              </a:lnSpc>
            </a:pPr>
            <a:r>
              <a:rPr lang="fr-FR" sz="1800" noProof="0" dirty="0">
                <a:solidFill>
                  <a:schemeClr val="bg2"/>
                </a:solidFill>
                <a:latin typeface="Univers Condensed" panose="020B0506020202050204" pitchFamily="34" charset="0"/>
                <a:ea typeface="Open Sans" panose="020B0606030504020204" pitchFamily="34" charset="0"/>
                <a:cs typeface="Open Sans" panose="020B0606030504020204" pitchFamily="34" charset="0"/>
                <a:hlinkClick r:id="rId6">
                  <a:extLst>
                    <a:ext uri="{A12FA001-AC4F-418D-AE19-62706E023703}">
                      <ahyp:hlinkClr xmlns:ahyp="http://schemas.microsoft.com/office/drawing/2018/hyperlinkcolor" val="tx"/>
                    </a:ext>
                  </a:extLst>
                </a:hlinkClick>
              </a:rPr>
              <a:t>Food </a:t>
            </a:r>
            <a:r>
              <a:rPr lang="fr-FR" sz="1800" noProof="0" dirty="0" err="1">
                <a:solidFill>
                  <a:schemeClr val="bg2"/>
                </a:solidFill>
                <a:latin typeface="Univers Condensed" panose="020B0506020202050204" pitchFamily="34" charset="0"/>
                <a:ea typeface="Open Sans" panose="020B0606030504020204" pitchFamily="34" charset="0"/>
                <a:cs typeface="Open Sans" panose="020B0606030504020204" pitchFamily="34" charset="0"/>
                <a:hlinkClick r:id="rId6">
                  <a:extLst>
                    <a:ext uri="{A12FA001-AC4F-418D-AE19-62706E023703}">
                      <ahyp:hlinkClr xmlns:ahyp="http://schemas.microsoft.com/office/drawing/2018/hyperlinkcolor" val="tx"/>
                    </a:ext>
                  </a:extLst>
                </a:hlinkClick>
              </a:rPr>
              <a:t>Systems</a:t>
            </a:r>
            <a:r>
              <a:rPr lang="fr-FR" sz="1800" noProof="0" dirty="0">
                <a:solidFill>
                  <a:schemeClr val="bg2"/>
                </a:solidFill>
                <a:latin typeface="Univers Condensed" panose="020B0506020202050204" pitchFamily="34" charset="0"/>
                <a:ea typeface="Open Sans" panose="020B0606030504020204" pitchFamily="34" charset="0"/>
                <a:cs typeface="Open Sans" panose="020B0606030504020204" pitchFamily="34" charset="0"/>
                <a:hlinkClick r:id="rId6">
                  <a:extLst>
                    <a:ext uri="{A12FA001-AC4F-418D-AE19-62706E023703}">
                      <ahyp:hlinkClr xmlns:ahyp="http://schemas.microsoft.com/office/drawing/2018/hyperlinkcolor" val="tx"/>
                    </a:ext>
                  </a:extLst>
                </a:hlinkClick>
              </a:rPr>
              <a:t> </a:t>
            </a:r>
            <a:r>
              <a:rPr lang="fr-FR" sz="1800" noProof="0" dirty="0" err="1">
                <a:solidFill>
                  <a:schemeClr val="bg2"/>
                </a:solidFill>
                <a:latin typeface="Univers Condensed" panose="020B0506020202050204" pitchFamily="34" charset="0"/>
                <a:ea typeface="Open Sans" panose="020B0606030504020204" pitchFamily="34" charset="0"/>
                <a:cs typeface="Open Sans" panose="020B0606030504020204" pitchFamily="34" charset="0"/>
                <a:hlinkClick r:id="rId6">
                  <a:extLst>
                    <a:ext uri="{A12FA001-AC4F-418D-AE19-62706E023703}">
                      <ahyp:hlinkClr xmlns:ahyp="http://schemas.microsoft.com/office/drawing/2018/hyperlinkcolor" val="tx"/>
                    </a:ext>
                  </a:extLst>
                </a:hlinkClick>
              </a:rPr>
              <a:t>Thinking</a:t>
            </a:r>
            <a:r>
              <a:rPr lang="fr-FR" sz="1800" noProof="0" dirty="0">
                <a:solidFill>
                  <a:schemeClr val="bg2"/>
                </a:solidFill>
                <a:latin typeface="Univers Condensed" panose="020B0506020202050204" pitchFamily="34" charset="0"/>
                <a:ea typeface="Open Sans" panose="020B0606030504020204" pitchFamily="34" charset="0"/>
                <a:cs typeface="Open Sans" panose="020B0606030504020204" pitchFamily="34" charset="0"/>
                <a:hlinkClick r:id="rId6">
                  <a:extLst>
                    <a:ext uri="{A12FA001-AC4F-418D-AE19-62706E023703}">
                      <ahyp:hlinkClr xmlns:ahyp="http://schemas.microsoft.com/office/drawing/2018/hyperlinkcolor" val="tx"/>
                    </a:ext>
                  </a:extLst>
                </a:hlinkClick>
              </a:rPr>
              <a:t> Guide for </a:t>
            </a:r>
            <a:r>
              <a:rPr lang="fr-FR" sz="1800" noProof="0" dirty="0" err="1">
                <a:solidFill>
                  <a:schemeClr val="bg2"/>
                </a:solidFill>
                <a:latin typeface="Univers Condensed" panose="020B0506020202050204" pitchFamily="34" charset="0"/>
                <a:ea typeface="Open Sans" panose="020B0606030504020204" pitchFamily="34" charset="0"/>
                <a:cs typeface="Open Sans" panose="020B0606030504020204" pitchFamily="34" charset="0"/>
                <a:hlinkClick r:id="rId6">
                  <a:extLst>
                    <a:ext uri="{A12FA001-AC4F-418D-AE19-62706E023703}">
                      <ahyp:hlinkClr xmlns:ahyp="http://schemas.microsoft.com/office/drawing/2018/hyperlinkcolor" val="tx"/>
                    </a:ext>
                  </a:extLst>
                </a:hlinkClick>
              </a:rPr>
              <a:t>UNRCs</a:t>
            </a:r>
            <a:r>
              <a:rPr lang="fr-FR" sz="1800" noProof="0" dirty="0">
                <a:solidFill>
                  <a:schemeClr val="bg2"/>
                </a:solidFill>
                <a:latin typeface="Univers Condensed" panose="020B0506020202050204" pitchFamily="34" charset="0"/>
                <a:ea typeface="Open Sans" panose="020B0606030504020204" pitchFamily="34" charset="0"/>
                <a:cs typeface="Open Sans" panose="020B0606030504020204" pitchFamily="34" charset="0"/>
                <a:hlinkClick r:id="rId6">
                  <a:extLst>
                    <a:ext uri="{A12FA001-AC4F-418D-AE19-62706E023703}">
                      <ahyp:hlinkClr xmlns:ahyp="http://schemas.microsoft.com/office/drawing/2018/hyperlinkcolor" val="tx"/>
                    </a:ext>
                  </a:extLst>
                </a:hlinkClick>
              </a:rPr>
              <a:t> and </a:t>
            </a:r>
            <a:r>
              <a:rPr lang="fr-FR" sz="1800" noProof="0" dirty="0" err="1">
                <a:solidFill>
                  <a:schemeClr val="bg2"/>
                </a:solidFill>
                <a:latin typeface="Univers Condensed" panose="020B0506020202050204" pitchFamily="34" charset="0"/>
                <a:ea typeface="Open Sans" panose="020B0606030504020204" pitchFamily="34" charset="0"/>
                <a:cs typeface="Open Sans" panose="020B0606030504020204" pitchFamily="34" charset="0"/>
                <a:hlinkClick r:id="rId6">
                  <a:extLst>
                    <a:ext uri="{A12FA001-AC4F-418D-AE19-62706E023703}">
                      <ahyp:hlinkClr xmlns:ahyp="http://schemas.microsoft.com/office/drawing/2018/hyperlinkcolor" val="tx"/>
                    </a:ext>
                  </a:extLst>
                </a:hlinkClick>
              </a:rPr>
              <a:t>UNCTs</a:t>
            </a:r>
            <a:r>
              <a:rPr lang="fr-FR" sz="1800" noProof="0" dirty="0">
                <a:solidFill>
                  <a:srgbClr val="C00000"/>
                </a:solidFill>
                <a:latin typeface="Open Sans" panose="020B0606030504020204" pitchFamily="34" charset="0"/>
                <a:ea typeface="Open Sans" panose="020B0606030504020204" pitchFamily="34" charset="0"/>
                <a:cs typeface="Open Sans" panose="020B0606030504020204" pitchFamily="34" charset="0"/>
                <a:hlinkClick r:id="rId6">
                  <a:extLst>
                    <a:ext uri="{A12FA001-AC4F-418D-AE19-62706E023703}">
                      <ahyp:hlinkClr xmlns:ahyp="http://schemas.microsoft.com/office/drawing/2018/hyperlinkcolor" val="tx"/>
                    </a:ext>
                  </a:extLst>
                </a:hlinkClick>
              </a:rPr>
              <a:t> </a:t>
            </a:r>
            <a:endParaRPr lang="fr-FR" sz="1800" noProof="0" dirty="0">
              <a:solidFill>
                <a:srgbClr val="C00000"/>
              </a:solidFill>
              <a:latin typeface="Open Sans" panose="020B0606030504020204" pitchFamily="34" charset="0"/>
              <a:ea typeface="Open Sans" panose="020B0606030504020204" pitchFamily="34" charset="0"/>
              <a:cs typeface="Open Sans" panose="020B0606030504020204" pitchFamily="34" charset="0"/>
              <a:sym typeface="Be Vietnam Ultra-Bold"/>
            </a:endParaRPr>
          </a:p>
        </p:txBody>
      </p:sp>
      <p:grpSp>
        <p:nvGrpSpPr>
          <p:cNvPr id="11" name="Group 10">
            <a:extLst>
              <a:ext uri="{FF2B5EF4-FFF2-40B4-BE49-F238E27FC236}">
                <a16:creationId xmlns:a16="http://schemas.microsoft.com/office/drawing/2014/main" id="{C02DE0FB-2461-3D24-C985-BBD26061C14D}"/>
              </a:ext>
            </a:extLst>
          </p:cNvPr>
          <p:cNvGrpSpPr/>
          <p:nvPr/>
        </p:nvGrpSpPr>
        <p:grpSpPr>
          <a:xfrm>
            <a:off x="3827232" y="3599230"/>
            <a:ext cx="8082474" cy="730213"/>
            <a:chOff x="1144604" y="3790594"/>
            <a:chExt cx="6733705" cy="1125113"/>
          </a:xfrm>
          <a:scene3d>
            <a:camera prst="orthographicFront">
              <a:rot lat="0" lon="0" rev="0"/>
            </a:camera>
            <a:lightRig rig="balanced" dir="t">
              <a:rot lat="0" lon="0" rev="8700000"/>
            </a:lightRig>
          </a:scene3d>
        </p:grpSpPr>
        <p:sp>
          <p:nvSpPr>
            <p:cNvPr id="12" name="TextBox 22">
              <a:extLst>
                <a:ext uri="{FF2B5EF4-FFF2-40B4-BE49-F238E27FC236}">
                  <a16:creationId xmlns:a16="http://schemas.microsoft.com/office/drawing/2014/main" id="{8D27ADC4-55E0-533E-0F28-FCC238B3F73A}"/>
                </a:ext>
              </a:extLst>
            </p:cNvPr>
            <p:cNvSpPr txBox="1"/>
            <p:nvPr/>
          </p:nvSpPr>
          <p:spPr>
            <a:xfrm>
              <a:off x="3810739" y="3790594"/>
              <a:ext cx="4067570" cy="1125113"/>
            </a:xfrm>
            <a:prstGeom prst="rect">
              <a:avLst/>
            </a:prstGeom>
            <a:solidFill>
              <a:srgbClr val="009692"/>
            </a:solidFill>
            <a:ln>
              <a:noFill/>
            </a:ln>
            <a:effectLst>
              <a:outerShdw blurRad="44450" dist="27940" dir="5400000" algn="ctr">
                <a:srgbClr val="000000">
                  <a:alpha val="32000"/>
                </a:srgbClr>
              </a:outerShdw>
            </a:effectLst>
            <a:sp3d>
              <a:bevelT w="190500" h="38100"/>
            </a:sp3d>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834"/>
                </a:lnSpc>
              </a:pPr>
              <a:r>
                <a:rPr lang="fr-FR" sz="1800" noProof="0" dirty="0" err="1">
                  <a:solidFill>
                    <a:srgbClr val="99FFCC"/>
                  </a:solidFill>
                  <a:latin typeface="Open Sans" panose="020B0606030504020204" pitchFamily="34" charset="0"/>
                  <a:ea typeface="Open Sans" panose="020B0606030504020204" pitchFamily="34" charset="0"/>
                  <a:cs typeface="Open Sans" panose="020B0606030504020204" pitchFamily="34" charset="0"/>
                  <a:hlinkClick r:id="rId7">
                    <a:extLst>
                      <a:ext uri="{A12FA001-AC4F-418D-AE19-62706E023703}">
                        <ahyp:hlinkClr xmlns:ahyp="http://schemas.microsoft.com/office/drawing/2018/hyperlinkcolor" val="tx"/>
                      </a:ext>
                    </a:extLst>
                  </a:hlinkClick>
                </a:rPr>
                <a:t>Agrifood</a:t>
              </a:r>
              <a:r>
                <a:rPr lang="fr-FR" sz="1800" noProof="0" dirty="0">
                  <a:solidFill>
                    <a:srgbClr val="99FFCC"/>
                  </a:solidFill>
                  <a:latin typeface="Open Sans" panose="020B0606030504020204" pitchFamily="34" charset="0"/>
                  <a:ea typeface="Open Sans" panose="020B0606030504020204" pitchFamily="34" charset="0"/>
                  <a:cs typeface="Open Sans" panose="020B0606030504020204" pitchFamily="34" charset="0"/>
                  <a:hlinkClick r:id="rId7">
                    <a:extLst>
                      <a:ext uri="{A12FA001-AC4F-418D-AE19-62706E023703}">
                        <ahyp:hlinkClr xmlns:ahyp="http://schemas.microsoft.com/office/drawing/2018/hyperlinkcolor" val="tx"/>
                      </a:ext>
                    </a:extLst>
                  </a:hlinkClick>
                </a:rPr>
                <a:t> </a:t>
              </a:r>
              <a:r>
                <a:rPr lang="fr-FR" sz="1800" noProof="0" dirty="0" err="1">
                  <a:solidFill>
                    <a:srgbClr val="99FFCC"/>
                  </a:solidFill>
                  <a:latin typeface="Open Sans" panose="020B0606030504020204" pitchFamily="34" charset="0"/>
                  <a:ea typeface="Open Sans" panose="020B0606030504020204" pitchFamily="34" charset="0"/>
                  <a:cs typeface="Open Sans" panose="020B0606030504020204" pitchFamily="34" charset="0"/>
                  <a:hlinkClick r:id="rId7">
                    <a:extLst>
                      <a:ext uri="{A12FA001-AC4F-418D-AE19-62706E023703}">
                        <ahyp:hlinkClr xmlns:ahyp="http://schemas.microsoft.com/office/drawing/2018/hyperlinkcolor" val="tx"/>
                      </a:ext>
                    </a:extLst>
                  </a:hlinkClick>
                </a:rPr>
                <a:t>systems</a:t>
              </a:r>
              <a:r>
                <a:rPr lang="fr-FR" sz="1800" noProof="0" dirty="0">
                  <a:solidFill>
                    <a:srgbClr val="99FFCC"/>
                  </a:solidFill>
                  <a:latin typeface="Open Sans" panose="020B0606030504020204" pitchFamily="34" charset="0"/>
                  <a:ea typeface="Open Sans" panose="020B0606030504020204" pitchFamily="34" charset="0"/>
                  <a:cs typeface="Open Sans" panose="020B0606030504020204" pitchFamily="34" charset="0"/>
                  <a:hlinkClick r:id="rId7">
                    <a:extLst>
                      <a:ext uri="{A12FA001-AC4F-418D-AE19-62706E023703}">
                        <ahyp:hlinkClr xmlns:ahyp="http://schemas.microsoft.com/office/drawing/2018/hyperlinkcolor" val="tx"/>
                      </a:ext>
                    </a:extLst>
                  </a:hlinkClick>
                </a:rPr>
                <a:t> Transformation Accelerator Program</a:t>
              </a:r>
              <a:endParaRPr lang="fr-FR" sz="1800" noProof="0" dirty="0">
                <a:solidFill>
                  <a:srgbClr val="99FFCC"/>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blue and green symbol&#10;&#10;Description automatically generated">
              <a:extLst>
                <a:ext uri="{FF2B5EF4-FFF2-40B4-BE49-F238E27FC236}">
                  <a16:creationId xmlns:a16="http://schemas.microsoft.com/office/drawing/2014/main" id="{D7C6259F-C512-27EF-ABE8-6E7706472DA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44604" y="3934952"/>
              <a:ext cx="2583808" cy="650707"/>
            </a:xfrm>
            <a:prstGeom prst="rect">
              <a:avLst/>
            </a:prstGeom>
            <a:noFill/>
            <a:ln>
              <a:noFill/>
            </a:ln>
            <a:effectLst>
              <a:outerShdw blurRad="44450" dist="27940" dir="5400000" algn="ctr">
                <a:srgbClr val="000000">
                  <a:alpha val="32000"/>
                </a:srgbClr>
              </a:outerShdw>
            </a:effectLst>
            <a:sp3d>
              <a:bevelT w="190500" h="38100"/>
            </a:sp3d>
            <a:extLst>
              <a:ext uri="{909E8E84-426E-40DD-AFC4-6F175D3DCCD1}">
                <a14:hiddenFill xmlns:a14="http://schemas.microsoft.com/office/drawing/2010/main">
                  <a:solidFill>
                    <a:srgbClr val="FFFFFF"/>
                  </a:solidFill>
                </a14:hiddenFill>
              </a:ext>
            </a:extLst>
          </p:spPr>
        </p:pic>
      </p:grpSp>
      <p:grpSp>
        <p:nvGrpSpPr>
          <p:cNvPr id="14" name="Group 13">
            <a:extLst>
              <a:ext uri="{FF2B5EF4-FFF2-40B4-BE49-F238E27FC236}">
                <a16:creationId xmlns:a16="http://schemas.microsoft.com/office/drawing/2014/main" id="{BD2A3B0F-0724-31ED-3CC8-19FC28578CD6}"/>
              </a:ext>
            </a:extLst>
          </p:cNvPr>
          <p:cNvGrpSpPr/>
          <p:nvPr/>
        </p:nvGrpSpPr>
        <p:grpSpPr>
          <a:xfrm>
            <a:off x="3827232" y="5222292"/>
            <a:ext cx="7388745" cy="821925"/>
            <a:chOff x="1232269" y="5700743"/>
            <a:chExt cx="7388745" cy="1289300"/>
          </a:xfrm>
        </p:grpSpPr>
        <p:sp>
          <p:nvSpPr>
            <p:cNvPr id="15" name="TextBox 14">
              <a:extLst>
                <a:ext uri="{FF2B5EF4-FFF2-40B4-BE49-F238E27FC236}">
                  <a16:creationId xmlns:a16="http://schemas.microsoft.com/office/drawing/2014/main" id="{6ADAE606-E55A-7F61-6B28-633BC24B0F73}"/>
                </a:ext>
              </a:extLst>
            </p:cNvPr>
            <p:cNvSpPr txBox="1"/>
            <p:nvPr/>
          </p:nvSpPr>
          <p:spPr>
            <a:xfrm>
              <a:off x="1232269" y="5786488"/>
              <a:ext cx="5270305" cy="1079234"/>
            </a:xfrm>
            <a:prstGeom prst="rect">
              <a:avLst/>
            </a:prstGeom>
            <a:solidFill>
              <a:srgbClr val="798AE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nchor="t">
              <a:spAutoFit/>
            </a:bodyPr>
            <a:lstStyle>
              <a:defPPr>
                <a:defRPr lang="en-US"/>
              </a:defPPr>
              <a:lvl1pPr algn="ctr" defTabSz="609539">
                <a:lnSpc>
                  <a:spcPts val="2834"/>
                </a:lnSpc>
                <a:defRPr>
                  <a:latin typeface="Open Sans" panose="020B0606030504020204" pitchFamily="34" charset="0"/>
                  <a:ea typeface="Open Sans" panose="020B0606030504020204" pitchFamily="34" charset="0"/>
                  <a:cs typeface="Open Sans" panose="020B0606030504020204" pitchFamily="34" charset="0"/>
                </a:defRPr>
              </a:lvl1pPr>
              <a:lvl2pPr marL="304770" defTabSz="609539">
                <a:defRPr sz="1200"/>
              </a:lvl2pPr>
              <a:lvl3pPr marL="609539" defTabSz="609539">
                <a:defRPr sz="1200"/>
              </a:lvl3pPr>
              <a:lvl4pPr marL="914309" defTabSz="609539">
                <a:defRPr sz="1200"/>
              </a:lvl4pPr>
              <a:lvl5pPr marL="1219078" defTabSz="609539">
                <a:defRPr sz="1200"/>
              </a:lvl5pPr>
              <a:lvl6pPr marL="1523848" defTabSz="609539">
                <a:defRPr sz="1200"/>
              </a:lvl6pPr>
              <a:lvl7pPr marL="1828617" defTabSz="609539">
                <a:defRPr sz="1200"/>
              </a:lvl7pPr>
              <a:lvl8pPr marL="2133387" defTabSz="609539">
                <a:defRPr sz="1200"/>
              </a:lvl8pPr>
              <a:lvl9pPr marL="2438156" defTabSz="609539">
                <a:defRPr sz="1200"/>
              </a:lvl9pPr>
            </a:lstStyle>
            <a:p>
              <a:r>
                <a:rPr lang="fr-FR" dirty="0">
                  <a:solidFill>
                    <a:srgbClr val="CCECFF"/>
                  </a:solidFill>
                </a:rPr>
                <a:t>Espaces d’apprentissage sur les expériences des pays (</a:t>
              </a:r>
              <a:r>
                <a:rPr lang="fr-FR" noProof="0" dirty="0">
                  <a:solidFill>
                    <a:srgbClr val="CCECFF"/>
                  </a:solidFill>
                </a:rPr>
                <a:t>OPN/PISA)</a:t>
              </a:r>
            </a:p>
          </p:txBody>
        </p:sp>
        <p:pic>
          <p:nvPicPr>
            <p:cNvPr id="16" name="Picture 15" descr="A group of people sitting around a table&#10;&#10;AI-generated content may be incorrect.">
              <a:extLst>
                <a:ext uri="{FF2B5EF4-FFF2-40B4-BE49-F238E27FC236}">
                  <a16:creationId xmlns:a16="http://schemas.microsoft.com/office/drawing/2014/main" id="{FE6DEA31-2506-9F6F-8DD7-6FD3EB06104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05721" y="5700743"/>
              <a:ext cx="1571929" cy="1079234"/>
            </a:xfrm>
            <a:prstGeom prst="rect">
              <a:avLst/>
            </a:prstGeom>
          </p:spPr>
        </p:pic>
        <p:pic>
          <p:nvPicPr>
            <p:cNvPr id="17" name="Picture 2" descr="Sustainable Food Systems Programme | One Planet network">
              <a:extLst>
                <a:ext uri="{FF2B5EF4-FFF2-40B4-BE49-F238E27FC236}">
                  <a16:creationId xmlns:a16="http://schemas.microsoft.com/office/drawing/2014/main" id="{9F7A6F95-A302-0004-CC7E-921ACFA78D08}"/>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6916"/>
            <a:stretch>
              <a:fillRect/>
            </a:stretch>
          </p:blipFill>
          <p:spPr bwMode="auto">
            <a:xfrm>
              <a:off x="6605721" y="6564659"/>
              <a:ext cx="2015293" cy="425384"/>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TextBox 22">
            <a:extLst>
              <a:ext uri="{FF2B5EF4-FFF2-40B4-BE49-F238E27FC236}">
                <a16:creationId xmlns:a16="http://schemas.microsoft.com/office/drawing/2014/main" id="{1BDAAA97-08D7-9E97-A7CC-03ABE7C4038A}"/>
              </a:ext>
            </a:extLst>
          </p:cNvPr>
          <p:cNvSpPr txBox="1"/>
          <p:nvPr/>
        </p:nvSpPr>
        <p:spPr>
          <a:xfrm>
            <a:off x="4470399" y="2802502"/>
            <a:ext cx="3843409" cy="688009"/>
          </a:xfrm>
          <a:prstGeom prst="rect">
            <a:avLst/>
          </a:prstGeom>
          <a:solidFill>
            <a:srgbClr val="4152A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834"/>
              </a:lnSpc>
            </a:pPr>
            <a:r>
              <a:rPr lang="fr-FR" sz="1800" dirty="0">
                <a:solidFill>
                  <a:srgbClr val="FCF2FB"/>
                </a:solidFill>
                <a:latin typeface="Open Sans" panose="020B0606030504020204" pitchFamily="34" charset="0"/>
                <a:ea typeface="Open Sans" panose="020B0606030504020204" pitchFamily="34" charset="0"/>
                <a:cs typeface="Open Sans" panose="020B0606030504020204" pitchFamily="34" charset="0"/>
              </a:rPr>
              <a:t>Outils d’élaboration des politiques </a:t>
            </a:r>
            <a:r>
              <a:rPr lang="fr-FR" sz="1800" noProof="0" dirty="0">
                <a:solidFill>
                  <a:srgbClr val="FCF2FB"/>
                </a:solidFill>
                <a:latin typeface="Open Sans" panose="020B0606030504020204" pitchFamily="34" charset="0"/>
                <a:ea typeface="Open Sans" panose="020B0606030504020204" pitchFamily="34" charset="0"/>
                <a:cs typeface="Open Sans" panose="020B0606030504020204" pitchFamily="34" charset="0"/>
                <a:hlinkClick r:id="" action="ppaction://noaction">
                  <a:extLst>
                    <a:ext uri="{A12FA001-AC4F-418D-AE19-62706E023703}">
                      <ahyp:hlinkClr xmlns:ahyp="http://schemas.microsoft.com/office/drawing/2018/hyperlinkcolor" val="tx"/>
                    </a:ext>
                  </a:extLst>
                </a:hlinkClick>
              </a:rPr>
              <a:t>CAADP-Kampala </a:t>
            </a:r>
            <a:r>
              <a:rPr lang="fr-FR" sz="1800" noProof="0" dirty="0" err="1">
                <a:solidFill>
                  <a:srgbClr val="FCF2FB"/>
                </a:solidFill>
                <a:latin typeface="Open Sans" panose="020B0606030504020204" pitchFamily="34" charset="0"/>
                <a:ea typeface="Open Sans" panose="020B0606030504020204" pitchFamily="34" charset="0"/>
                <a:cs typeface="Open Sans" panose="020B0606030504020204" pitchFamily="34" charset="0"/>
                <a:hlinkClick r:id="" action="ppaction://noaction">
                  <a:extLst>
                    <a:ext uri="{A12FA001-AC4F-418D-AE19-62706E023703}">
                      <ahyp:hlinkClr xmlns:ahyp="http://schemas.microsoft.com/office/drawing/2018/hyperlinkcolor" val="tx"/>
                    </a:ext>
                  </a:extLst>
                </a:hlinkClick>
              </a:rPr>
              <a:t>Declaration</a:t>
            </a:r>
            <a:r>
              <a:rPr lang="fr-FR" sz="1800" noProof="0" dirty="0">
                <a:solidFill>
                  <a:srgbClr val="5B1388"/>
                </a:solidFill>
                <a:latin typeface="Open Sans" panose="020B0606030504020204" pitchFamily="34" charset="0"/>
                <a:ea typeface="Open Sans" panose="020B0606030504020204" pitchFamily="34" charset="0"/>
                <a:cs typeface="Open Sans" panose="020B0606030504020204" pitchFamily="34" charset="0"/>
                <a:hlinkClick r:id="rId11">
                  <a:extLst>
                    <a:ext uri="{A12FA001-AC4F-418D-AE19-62706E023703}">
                      <ahyp:hlinkClr xmlns:ahyp="http://schemas.microsoft.com/office/drawing/2018/hyperlinkcolor" val="tx"/>
                    </a:ext>
                  </a:extLst>
                </a:hlinkClick>
              </a:rPr>
              <a:t> </a:t>
            </a:r>
            <a:endParaRPr lang="fr-FR" sz="1800" noProof="0" dirty="0">
              <a:solidFill>
                <a:srgbClr val="5B1388"/>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TextBox 19">
            <a:extLst>
              <a:ext uri="{FF2B5EF4-FFF2-40B4-BE49-F238E27FC236}">
                <a16:creationId xmlns:a16="http://schemas.microsoft.com/office/drawing/2014/main" id="{077D8C62-CEFD-A61B-5611-B8C6FF3A03CA}"/>
              </a:ext>
            </a:extLst>
          </p:cNvPr>
          <p:cNvSpPr txBox="1"/>
          <p:nvPr/>
        </p:nvSpPr>
        <p:spPr>
          <a:xfrm>
            <a:off x="4629647" y="708368"/>
            <a:ext cx="184731" cy="369332"/>
          </a:xfrm>
          <a:prstGeom prst="rect">
            <a:avLst/>
          </a:prstGeom>
          <a:noFill/>
        </p:spPr>
        <p:txBody>
          <a:bodyPr wrap="none" rtlCol="0">
            <a:spAutoFit/>
          </a:bodyPr>
          <a:lstStyle/>
          <a:p>
            <a:endParaRPr lang="fr-FR" noProof="0" dirty="0"/>
          </a:p>
        </p:txBody>
      </p:sp>
      <p:pic>
        <p:nvPicPr>
          <p:cNvPr id="23" name="Picture 4">
            <a:extLst>
              <a:ext uri="{FF2B5EF4-FFF2-40B4-BE49-F238E27FC236}">
                <a16:creationId xmlns:a16="http://schemas.microsoft.com/office/drawing/2014/main" id="{367BA998-5099-BBF1-49D0-AAA82EE96B0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44377" y="893034"/>
            <a:ext cx="1140949" cy="701693"/>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3203B436-149E-A0B6-0041-902BC0FB4FD2}"/>
              </a:ext>
            </a:extLst>
          </p:cNvPr>
          <p:cNvSpPr txBox="1"/>
          <p:nvPr/>
        </p:nvSpPr>
        <p:spPr>
          <a:xfrm>
            <a:off x="3827232" y="1787155"/>
            <a:ext cx="4397829" cy="780342"/>
          </a:xfrm>
          <a:prstGeom prst="rect">
            <a:avLst/>
          </a:prstGeom>
          <a:solidFill>
            <a:srgbClr val="FFAA2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lnSpc>
                <a:spcPts val="2834"/>
              </a:lnSpc>
            </a:pPr>
            <a:r>
              <a:rPr lang="fr-FR" sz="1800" noProof="0" dirty="0">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hlinkClick r:id="rId13">
                  <a:extLst>
                    <a:ext uri="{A12FA001-AC4F-418D-AE19-62706E023703}">
                      <ahyp:hlinkClr xmlns:ahyp="http://schemas.microsoft.com/office/drawing/2018/hyperlinkcolor" val="tx"/>
                    </a:ext>
                  </a:extLst>
                </a:hlinkClick>
              </a:rPr>
              <a:t>Monitoring </a:t>
            </a:r>
            <a:r>
              <a:rPr lang="fr-FR" sz="1800" noProof="0" dirty="0" err="1">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hlinkClick r:id="rId13">
                  <a:extLst>
                    <a:ext uri="{A12FA001-AC4F-418D-AE19-62706E023703}">
                      <ahyp:hlinkClr xmlns:ahyp="http://schemas.microsoft.com/office/drawing/2018/hyperlinkcolor" val="tx"/>
                    </a:ext>
                  </a:extLst>
                </a:hlinkClick>
              </a:rPr>
              <a:t>analysing</a:t>
            </a:r>
            <a:r>
              <a:rPr lang="fr-FR" sz="1800" noProof="0" dirty="0">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hlinkClick r:id="rId13">
                  <a:extLst>
                    <a:ext uri="{A12FA001-AC4F-418D-AE19-62706E023703}">
                      <ahyp:hlinkClr xmlns:ahyp="http://schemas.microsoft.com/office/drawing/2018/hyperlinkcolor" val="tx"/>
                    </a:ext>
                  </a:extLst>
                </a:hlinkClick>
              </a:rPr>
              <a:t> Food and Agricultural </a:t>
            </a:r>
            <a:r>
              <a:rPr lang="fr-FR" sz="1800" noProof="0" dirty="0" err="1">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hlinkClick r:id="rId13">
                  <a:extLst>
                    <a:ext uri="{A12FA001-AC4F-418D-AE19-62706E023703}">
                      <ahyp:hlinkClr xmlns:ahyp="http://schemas.microsoft.com/office/drawing/2018/hyperlinkcolor" val="tx"/>
                    </a:ext>
                  </a:extLst>
                </a:hlinkClick>
              </a:rPr>
              <a:t>Policies</a:t>
            </a:r>
            <a:r>
              <a:rPr lang="fr-FR" sz="1800" noProof="0" dirty="0">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hlinkClick r:id="rId13">
                  <a:extLst>
                    <a:ext uri="{A12FA001-AC4F-418D-AE19-62706E023703}">
                      <ahyp:hlinkClr xmlns:ahyp="http://schemas.microsoft.com/office/drawing/2018/hyperlinkcolor" val="tx"/>
                    </a:ext>
                  </a:extLst>
                </a:hlinkClick>
              </a:rPr>
              <a:t> (MAFAP)</a:t>
            </a:r>
            <a:endParaRPr lang="fr-FR" sz="1800" noProof="0" dirty="0">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sym typeface="Be Vietnam Ultra-Bold"/>
            </a:endParaRPr>
          </a:p>
        </p:txBody>
      </p:sp>
      <p:sp>
        <p:nvSpPr>
          <p:cNvPr id="35" name="Title 1">
            <a:extLst>
              <a:ext uri="{FF2B5EF4-FFF2-40B4-BE49-F238E27FC236}">
                <a16:creationId xmlns:a16="http://schemas.microsoft.com/office/drawing/2014/main" id="{BFA819DA-7E7F-C6E3-D61B-D85A5F5962A7}"/>
              </a:ext>
            </a:extLst>
          </p:cNvPr>
          <p:cNvSpPr txBox="1">
            <a:spLocks/>
          </p:cNvSpPr>
          <p:nvPr/>
        </p:nvSpPr>
        <p:spPr>
          <a:xfrm>
            <a:off x="1476102" y="138859"/>
            <a:ext cx="9739875" cy="59803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dirty="0">
                <a:solidFill>
                  <a:srgbClr val="5D4E89"/>
                </a:solidFill>
                <a:latin typeface="Univers Condensed"/>
              </a:rPr>
              <a:t>Boîte à outils FAO pour soutenir une approche systémique</a:t>
            </a:r>
          </a:p>
        </p:txBody>
      </p:sp>
      <p:pic>
        <p:nvPicPr>
          <p:cNvPr id="37" name="Picture 36" descr="A book cover with people and a group of people&#10;&#10;AI-generated content may be incorrect.">
            <a:hlinkClick r:id="rId14"/>
            <a:extLst>
              <a:ext uri="{FF2B5EF4-FFF2-40B4-BE49-F238E27FC236}">
                <a16:creationId xmlns:a16="http://schemas.microsoft.com/office/drawing/2014/main" id="{69C3918A-7EE4-2D3D-CB27-99116A2EA706}"/>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387968" y="2814447"/>
            <a:ext cx="490283" cy="694568"/>
          </a:xfrm>
          <a:prstGeom prst="rect">
            <a:avLst/>
          </a:prstGeom>
        </p:spPr>
      </p:pic>
      <p:sp>
        <p:nvSpPr>
          <p:cNvPr id="38" name="Rectangle 37">
            <a:extLst>
              <a:ext uri="{FF2B5EF4-FFF2-40B4-BE49-F238E27FC236}">
                <a16:creationId xmlns:a16="http://schemas.microsoft.com/office/drawing/2014/main" id="{78ADF4FA-2527-0F2D-D7F7-6DDE5D601E1C}"/>
              </a:ext>
            </a:extLst>
          </p:cNvPr>
          <p:cNvSpPr/>
          <p:nvPr/>
        </p:nvSpPr>
        <p:spPr>
          <a:xfrm>
            <a:off x="3768925" y="2748736"/>
            <a:ext cx="701475" cy="741776"/>
          </a:xfrm>
          <a:prstGeom prst="rect">
            <a:avLst/>
          </a:prstGeom>
          <a:blipFill rotWithShape="1">
            <a:blip r:embed="rId16"/>
            <a:srcRect/>
            <a:stretch>
              <a:fillRect l="-4000" r="-4000"/>
            </a:stretch>
          </a:blip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a:lstStyle/>
          <a:p>
            <a:endParaRPr lang="fr-FR" noProof="0" dirty="0"/>
          </a:p>
        </p:txBody>
      </p:sp>
      <p:sp>
        <p:nvSpPr>
          <p:cNvPr id="5" name="Rectangle 4">
            <a:extLst>
              <a:ext uri="{FF2B5EF4-FFF2-40B4-BE49-F238E27FC236}">
                <a16:creationId xmlns:a16="http://schemas.microsoft.com/office/drawing/2014/main" id="{172B2D10-C694-5381-DBBD-1F6733CA154C}"/>
              </a:ext>
            </a:extLst>
          </p:cNvPr>
          <p:cNvSpPr/>
          <p:nvPr/>
        </p:nvSpPr>
        <p:spPr>
          <a:xfrm>
            <a:off x="0" y="0"/>
            <a:ext cx="12192000" cy="6858000"/>
          </a:xfrm>
          <a:prstGeom prst="rect">
            <a:avLst/>
          </a:prstGeom>
          <a:noFill/>
          <a:ln w="127000">
            <a:solidFill>
              <a:srgbClr val="FBF3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pic>
        <p:nvPicPr>
          <p:cNvPr id="9" name="Picture 8">
            <a:extLst>
              <a:ext uri="{FF2B5EF4-FFF2-40B4-BE49-F238E27FC236}">
                <a16:creationId xmlns:a16="http://schemas.microsoft.com/office/drawing/2014/main" id="{75DBE98D-8021-F7FF-18E7-FB5B2118290F}"/>
              </a:ext>
            </a:extLst>
          </p:cNvPr>
          <p:cNvPicPr>
            <a:picLocks noChangeAspect="1"/>
          </p:cNvPicPr>
          <p:nvPr/>
        </p:nvPicPr>
        <p:blipFill>
          <a:blip r:embed="rId17"/>
          <a:stretch>
            <a:fillRect/>
          </a:stretch>
        </p:blipFill>
        <p:spPr>
          <a:xfrm>
            <a:off x="450297" y="809250"/>
            <a:ext cx="2524477" cy="5386412"/>
          </a:xfrm>
          <a:prstGeom prst="rect">
            <a:avLst/>
          </a:prstGeom>
        </p:spPr>
      </p:pic>
    </p:spTree>
    <p:extLst>
      <p:ext uri="{BB962C8B-B14F-4D97-AF65-F5344CB8AC3E}">
        <p14:creationId xmlns:p14="http://schemas.microsoft.com/office/powerpoint/2010/main" val="3671252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D2AFC-BA62-2493-E2FE-F22F9376B621}"/>
            </a:ext>
          </a:extLst>
        </p:cNvPr>
        <p:cNvGrpSpPr/>
        <p:nvPr/>
      </p:nvGrpSpPr>
      <p:grpSpPr>
        <a:xfrm>
          <a:off x="0" y="0"/>
          <a:ext cx="0" cy="0"/>
          <a:chOff x="0" y="0"/>
          <a:chExt cx="0" cy="0"/>
        </a:xfrm>
      </p:grpSpPr>
      <p:pic>
        <p:nvPicPr>
          <p:cNvPr id="24" name="Picture 23">
            <a:extLst>
              <a:ext uri="{FF2B5EF4-FFF2-40B4-BE49-F238E27FC236}">
                <a16:creationId xmlns:a16="http://schemas.microsoft.com/office/drawing/2014/main" id="{EDFFEB17-E7B7-2120-90E6-40D3DB096D48}"/>
              </a:ext>
            </a:extLst>
          </p:cNvPr>
          <p:cNvPicPr>
            <a:picLocks noChangeAspect="1"/>
          </p:cNvPicPr>
          <p:nvPr/>
        </p:nvPicPr>
        <p:blipFill>
          <a:blip r:embed="rId3"/>
          <a:stretch>
            <a:fillRect/>
          </a:stretch>
        </p:blipFill>
        <p:spPr>
          <a:xfrm>
            <a:off x="0" y="-7925"/>
            <a:ext cx="12192000" cy="6858000"/>
          </a:xfrm>
          <a:prstGeom prst="rect">
            <a:avLst/>
          </a:prstGeom>
        </p:spPr>
      </p:pic>
      <p:pic>
        <p:nvPicPr>
          <p:cNvPr id="8194" name="Picture 2">
            <a:extLst>
              <a:ext uri="{FF2B5EF4-FFF2-40B4-BE49-F238E27FC236}">
                <a16:creationId xmlns:a16="http://schemas.microsoft.com/office/drawing/2014/main" id="{2FF5121E-E611-07FF-50DB-CB4BCCA63C21}"/>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3655465" y="1454694"/>
            <a:ext cx="4395644" cy="449368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EB49511-201C-5A6D-E52B-A86FD7CD593A}"/>
              </a:ext>
            </a:extLst>
          </p:cNvPr>
          <p:cNvPicPr>
            <a:picLocks noChangeAspect="1"/>
          </p:cNvPicPr>
          <p:nvPr/>
        </p:nvPicPr>
        <p:blipFill>
          <a:blip r:embed="rId5"/>
          <a:stretch>
            <a:fillRect/>
          </a:stretch>
        </p:blipFill>
        <p:spPr>
          <a:xfrm>
            <a:off x="295337" y="4753501"/>
            <a:ext cx="3373210" cy="1355004"/>
          </a:xfrm>
          <a:prstGeom prst="rect">
            <a:avLst/>
          </a:prstGeom>
        </p:spPr>
      </p:pic>
      <p:sp>
        <p:nvSpPr>
          <p:cNvPr id="5" name="TextBox 4">
            <a:extLst>
              <a:ext uri="{FF2B5EF4-FFF2-40B4-BE49-F238E27FC236}">
                <a16:creationId xmlns:a16="http://schemas.microsoft.com/office/drawing/2014/main" id="{632FEFE6-682B-79B1-D782-5BCA0CCDE5D9}"/>
              </a:ext>
            </a:extLst>
          </p:cNvPr>
          <p:cNvSpPr txBox="1"/>
          <p:nvPr/>
        </p:nvSpPr>
        <p:spPr>
          <a:xfrm>
            <a:off x="341527" y="4771747"/>
            <a:ext cx="3280830" cy="1631216"/>
          </a:xfrm>
          <a:prstGeom prst="rect">
            <a:avLst/>
          </a:prstGeom>
          <a:noFill/>
        </p:spPr>
        <p:txBody>
          <a:bodyPr wrap="square" rtlCol="0">
            <a:spAutoFit/>
          </a:bodyPr>
          <a:lstStyle/>
          <a:p>
            <a:pPr marL="285750" lvl="1" indent="-285750" defTabSz="844550">
              <a:lnSpc>
                <a:spcPct val="90000"/>
              </a:lnSpc>
              <a:spcBef>
                <a:spcPct val="0"/>
              </a:spcBef>
              <a:spcAft>
                <a:spcPct val="15000"/>
              </a:spcAft>
              <a:buFont typeface="Wingdings" panose="05000000000000000000" pitchFamily="2" charset="2"/>
              <a:buChar char="§"/>
              <a:defRPr/>
            </a:pPr>
            <a:r>
              <a:rPr lang="fr-FR" sz="1600" dirty="0">
                <a:solidFill>
                  <a:prstClr val="black">
                    <a:hueOff val="0"/>
                    <a:satOff val="0"/>
                    <a:lumOff val="0"/>
                    <a:alphaOff val="0"/>
                  </a:prstClr>
                </a:solidFill>
              </a:rPr>
              <a:t>Emploi 
Services essentiels et infrastructures
Pauvreté et inégalités
Bioéconomie</a:t>
            </a:r>
            <a:endParaRPr lang="fr-FR" sz="1600" noProof="0" dirty="0">
              <a:solidFill>
                <a:prstClr val="black">
                  <a:hueOff val="0"/>
                  <a:satOff val="0"/>
                  <a:lumOff val="0"/>
                  <a:alphaOff val="0"/>
                </a:prstClr>
              </a:solidFill>
            </a:endParaRPr>
          </a:p>
          <a:p>
            <a:pPr marL="0" lvl="1" defTabSz="755650">
              <a:spcBef>
                <a:spcPct val="0"/>
              </a:spcBef>
              <a:spcAft>
                <a:spcPct val="15000"/>
              </a:spcAft>
              <a:defRPr/>
            </a:pPr>
            <a:endParaRPr lang="fr-FR" sz="1600" noProof="0" dirty="0">
              <a:solidFill>
                <a:prstClr val="black">
                  <a:hueOff val="0"/>
                  <a:satOff val="0"/>
                  <a:lumOff val="0"/>
                  <a:alphaOff val="0"/>
                </a:prstClr>
              </a:solidFill>
            </a:endParaRPr>
          </a:p>
        </p:txBody>
      </p:sp>
      <p:pic>
        <p:nvPicPr>
          <p:cNvPr id="6" name="Picture 5" descr="A hand holding a group of people&#10;&#10;Description automatically generated">
            <a:extLst>
              <a:ext uri="{FF2B5EF4-FFF2-40B4-BE49-F238E27FC236}">
                <a16:creationId xmlns:a16="http://schemas.microsoft.com/office/drawing/2014/main" id="{C89C66CE-8289-6616-0ECC-53E3FE1F52FA}"/>
              </a:ext>
            </a:extLst>
          </p:cNvPr>
          <p:cNvPicPr/>
          <p:nvPr/>
        </p:nvPicPr>
        <p:blipFill>
          <a:blip r:embed="rId6"/>
          <a:stretch>
            <a:fillRect/>
          </a:stretch>
        </p:blipFill>
        <p:spPr>
          <a:xfrm>
            <a:off x="3495958" y="5730723"/>
            <a:ext cx="800100" cy="714375"/>
          </a:xfrm>
          <a:prstGeom prst="rect">
            <a:avLst/>
          </a:prstGeom>
        </p:spPr>
      </p:pic>
      <p:pic>
        <p:nvPicPr>
          <p:cNvPr id="7" name="Picture 6">
            <a:extLst>
              <a:ext uri="{FF2B5EF4-FFF2-40B4-BE49-F238E27FC236}">
                <a16:creationId xmlns:a16="http://schemas.microsoft.com/office/drawing/2014/main" id="{56CFDC89-A0AC-3C40-8131-8AC2917580F8}"/>
              </a:ext>
            </a:extLst>
          </p:cNvPr>
          <p:cNvPicPr>
            <a:picLocks noChangeAspect="1"/>
          </p:cNvPicPr>
          <p:nvPr/>
        </p:nvPicPr>
        <p:blipFill>
          <a:blip r:embed="rId5"/>
          <a:stretch>
            <a:fillRect/>
          </a:stretch>
        </p:blipFill>
        <p:spPr>
          <a:xfrm>
            <a:off x="350723" y="3461890"/>
            <a:ext cx="2737344" cy="1113693"/>
          </a:xfrm>
          <a:prstGeom prst="rect">
            <a:avLst/>
          </a:prstGeom>
        </p:spPr>
      </p:pic>
      <p:sp>
        <p:nvSpPr>
          <p:cNvPr id="8" name="TextBox 7">
            <a:extLst>
              <a:ext uri="{FF2B5EF4-FFF2-40B4-BE49-F238E27FC236}">
                <a16:creationId xmlns:a16="http://schemas.microsoft.com/office/drawing/2014/main" id="{5FE61D50-DBE0-39C5-C8D4-D3D13DC66B85}"/>
              </a:ext>
            </a:extLst>
          </p:cNvPr>
          <p:cNvSpPr txBox="1"/>
          <p:nvPr/>
        </p:nvSpPr>
        <p:spPr>
          <a:xfrm>
            <a:off x="396913" y="3520533"/>
            <a:ext cx="2537160" cy="1054071"/>
          </a:xfrm>
          <a:prstGeom prst="rect">
            <a:avLst/>
          </a:prstGeom>
          <a:noFill/>
        </p:spPr>
        <p:txBody>
          <a:bodyPr wrap="square" rtlCol="0">
            <a:spAutoFit/>
          </a:bodyPr>
          <a:lstStyle/>
          <a:p>
            <a:pPr marL="285750" lvl="1" indent="-285750" defTabSz="844550">
              <a:lnSpc>
                <a:spcPct val="90000"/>
              </a:lnSpc>
              <a:spcBef>
                <a:spcPct val="0"/>
              </a:spcBef>
              <a:spcAft>
                <a:spcPct val="15000"/>
              </a:spcAft>
              <a:buFont typeface="Wingdings" panose="05000000000000000000" pitchFamily="2" charset="2"/>
              <a:buChar char="§"/>
              <a:defRPr/>
            </a:pPr>
            <a:r>
              <a:rPr lang="fr-FR" sz="1600" dirty="0">
                <a:solidFill>
                  <a:prstClr val="black">
                    <a:hueOff val="0"/>
                    <a:satOff val="0"/>
                    <a:lumOff val="0"/>
                    <a:alphaOff val="0"/>
                  </a:prstClr>
                </a:solidFill>
              </a:rPr>
              <a:t>Capacités de résilience
Exposition aux chocs
Résilience, réponse et rétablissement</a:t>
            </a:r>
            <a:endParaRPr lang="fr-FR" sz="1600" noProof="0" dirty="0">
              <a:solidFill>
                <a:prstClr val="black">
                  <a:hueOff val="0"/>
                  <a:satOff val="0"/>
                  <a:lumOff val="0"/>
                  <a:alphaOff val="0"/>
                </a:prstClr>
              </a:solidFill>
            </a:endParaRPr>
          </a:p>
        </p:txBody>
      </p:sp>
      <p:pic>
        <p:nvPicPr>
          <p:cNvPr id="9" name="Picture 8" descr="A green and white logo&#10;&#10;Description automatically generated">
            <a:extLst>
              <a:ext uri="{FF2B5EF4-FFF2-40B4-BE49-F238E27FC236}">
                <a16:creationId xmlns:a16="http://schemas.microsoft.com/office/drawing/2014/main" id="{161BF9C2-F4A5-E233-989C-F98A0D127F38}"/>
              </a:ext>
            </a:extLst>
          </p:cNvPr>
          <p:cNvPicPr/>
          <p:nvPr/>
        </p:nvPicPr>
        <p:blipFill>
          <a:blip r:embed="rId7"/>
          <a:stretch>
            <a:fillRect/>
          </a:stretch>
        </p:blipFill>
        <p:spPr>
          <a:xfrm>
            <a:off x="2805977" y="3993969"/>
            <a:ext cx="532194" cy="625401"/>
          </a:xfrm>
          <a:prstGeom prst="rect">
            <a:avLst/>
          </a:prstGeom>
        </p:spPr>
      </p:pic>
      <p:pic>
        <p:nvPicPr>
          <p:cNvPr id="12" name="Picture 11" descr="A green leaf symbol with black outline&#10;&#10;Description automatically generated">
            <a:extLst>
              <a:ext uri="{FF2B5EF4-FFF2-40B4-BE49-F238E27FC236}">
                <a16:creationId xmlns:a16="http://schemas.microsoft.com/office/drawing/2014/main" id="{B0A95375-0E94-543D-9A12-F26F158B304B}"/>
              </a:ext>
            </a:extLst>
          </p:cNvPr>
          <p:cNvPicPr/>
          <p:nvPr/>
        </p:nvPicPr>
        <p:blipFill>
          <a:blip r:embed="rId8"/>
          <a:stretch>
            <a:fillRect/>
          </a:stretch>
        </p:blipFill>
        <p:spPr>
          <a:xfrm>
            <a:off x="3437071" y="1478440"/>
            <a:ext cx="771525" cy="733425"/>
          </a:xfrm>
          <a:prstGeom prst="rect">
            <a:avLst/>
          </a:prstGeom>
        </p:spPr>
      </p:pic>
      <p:sp>
        <p:nvSpPr>
          <p:cNvPr id="13" name="Content Placeholder 2">
            <a:extLst>
              <a:ext uri="{FF2B5EF4-FFF2-40B4-BE49-F238E27FC236}">
                <a16:creationId xmlns:a16="http://schemas.microsoft.com/office/drawing/2014/main" id="{6B3BB417-BCE6-A469-6CD4-8CFB9D7DE340}"/>
              </a:ext>
            </a:extLst>
          </p:cNvPr>
          <p:cNvSpPr txBox="1">
            <a:spLocks/>
          </p:cNvSpPr>
          <p:nvPr/>
        </p:nvSpPr>
        <p:spPr>
          <a:xfrm>
            <a:off x="1604251" y="182962"/>
            <a:ext cx="10421415" cy="48010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i="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ct val="0"/>
              </a:spcBef>
              <a:defRPr/>
            </a:pPr>
            <a:r>
              <a:rPr lang="fr-FR" sz="3200" b="1" i="0" dirty="0">
                <a:solidFill>
                  <a:prstClr val="white"/>
                </a:solidFill>
                <a:latin typeface="Franklin Gothic Medium" panose="020B0603020102020204" pitchFamily="34" charset="0"/>
                <a:ea typeface="+mj-ea"/>
                <a:cs typeface="+mj-cs"/>
              </a:rPr>
              <a:t>SCOPE - Cadre d’indicateurs du système agroalimentaire</a:t>
            </a:r>
            <a:endParaRPr kumimoji="0" lang="fr-FR" sz="3200" b="1" i="0" u="none" strike="noStrike" kern="1200" cap="none" spc="0" normalizeH="0" baseline="0" noProof="0" dirty="0">
              <a:ln>
                <a:noFill/>
              </a:ln>
              <a:solidFill>
                <a:prstClr val="white"/>
              </a:solidFill>
              <a:effectLst/>
              <a:uLnTx/>
              <a:uFillTx/>
              <a:latin typeface="Franklin Gothic Medium" panose="020B0603020102020204" pitchFamily="34" charset="0"/>
              <a:ea typeface="+mj-ea"/>
              <a:cs typeface="+mj-cs"/>
            </a:endParaRPr>
          </a:p>
        </p:txBody>
      </p:sp>
      <p:pic>
        <p:nvPicPr>
          <p:cNvPr id="14" name="Picture 13">
            <a:extLst>
              <a:ext uri="{FF2B5EF4-FFF2-40B4-BE49-F238E27FC236}">
                <a16:creationId xmlns:a16="http://schemas.microsoft.com/office/drawing/2014/main" id="{6CD1B57A-5412-AA27-1FB1-5E0A6F66D75B}"/>
              </a:ext>
            </a:extLst>
          </p:cNvPr>
          <p:cNvPicPr>
            <a:picLocks noChangeAspect="1"/>
          </p:cNvPicPr>
          <p:nvPr/>
        </p:nvPicPr>
        <p:blipFill>
          <a:blip r:embed="rId5"/>
          <a:stretch>
            <a:fillRect/>
          </a:stretch>
        </p:blipFill>
        <p:spPr>
          <a:xfrm>
            <a:off x="8860205" y="3054227"/>
            <a:ext cx="3231532" cy="1589150"/>
          </a:xfrm>
          <a:prstGeom prst="rect">
            <a:avLst/>
          </a:prstGeom>
        </p:spPr>
      </p:pic>
      <p:sp>
        <p:nvSpPr>
          <p:cNvPr id="15" name="TextBox 14">
            <a:extLst>
              <a:ext uri="{FF2B5EF4-FFF2-40B4-BE49-F238E27FC236}">
                <a16:creationId xmlns:a16="http://schemas.microsoft.com/office/drawing/2014/main" id="{6A83DE47-D1DF-8C5A-5BF0-5C05C85926F8}"/>
              </a:ext>
            </a:extLst>
          </p:cNvPr>
          <p:cNvSpPr txBox="1"/>
          <p:nvPr/>
        </p:nvSpPr>
        <p:spPr>
          <a:xfrm>
            <a:off x="9061068" y="3054226"/>
            <a:ext cx="2964599" cy="1514261"/>
          </a:xfrm>
          <a:prstGeom prst="rect">
            <a:avLst/>
          </a:prstGeom>
          <a:noFill/>
        </p:spPr>
        <p:txBody>
          <a:bodyPr wrap="square" rtlCol="0">
            <a:spAutoFit/>
          </a:bodyPr>
          <a:lstStyle/>
          <a:p>
            <a:pPr marL="285750" lvl="1" indent="-285750" defTabSz="755650">
              <a:spcBef>
                <a:spcPct val="0"/>
              </a:spcBef>
              <a:spcAft>
                <a:spcPct val="15000"/>
              </a:spcAft>
              <a:buFont typeface="Wingdings" panose="05000000000000000000" pitchFamily="2" charset="2"/>
              <a:buChar char="§"/>
              <a:defRPr/>
            </a:pPr>
            <a:r>
              <a:rPr lang="fr-FR" sz="1400" dirty="0">
                <a:solidFill>
                  <a:prstClr val="black">
                    <a:hueOff val="0"/>
                    <a:satOff val="0"/>
                    <a:lumOff val="0"/>
                    <a:alphaOff val="0"/>
                  </a:prstClr>
                </a:solidFill>
              </a:rPr>
              <a:t>Sécurité alimentaire et nutrition
Qualité de l’alimentation
Sécurité alimentaire et hydrique
Environnements alimentaires
Déchets alimentaires, micronutriments </a:t>
            </a:r>
            <a:endParaRPr lang="fr-FR" sz="1400" noProof="0" dirty="0">
              <a:solidFill>
                <a:prstClr val="black">
                  <a:hueOff val="0"/>
                  <a:satOff val="0"/>
                  <a:lumOff val="0"/>
                  <a:alphaOff val="0"/>
                </a:prstClr>
              </a:solidFill>
            </a:endParaRPr>
          </a:p>
        </p:txBody>
      </p:sp>
      <p:pic>
        <p:nvPicPr>
          <p:cNvPr id="16" name="Picture 15" descr="A broccoli with green leaves&#10;&#10;Description automatically generated">
            <a:extLst>
              <a:ext uri="{FF2B5EF4-FFF2-40B4-BE49-F238E27FC236}">
                <a16:creationId xmlns:a16="http://schemas.microsoft.com/office/drawing/2014/main" id="{913EE264-216E-56C6-DB26-A227FAE6ECCD}"/>
              </a:ext>
            </a:extLst>
          </p:cNvPr>
          <p:cNvPicPr/>
          <p:nvPr/>
        </p:nvPicPr>
        <p:blipFill>
          <a:blip r:embed="rId9"/>
          <a:stretch>
            <a:fillRect/>
          </a:stretch>
        </p:blipFill>
        <p:spPr>
          <a:xfrm>
            <a:off x="8091493" y="3245905"/>
            <a:ext cx="866775" cy="895350"/>
          </a:xfrm>
          <a:prstGeom prst="rect">
            <a:avLst/>
          </a:prstGeom>
        </p:spPr>
      </p:pic>
      <p:pic>
        <p:nvPicPr>
          <p:cNvPr id="17" name="Picture 16">
            <a:extLst>
              <a:ext uri="{FF2B5EF4-FFF2-40B4-BE49-F238E27FC236}">
                <a16:creationId xmlns:a16="http://schemas.microsoft.com/office/drawing/2014/main" id="{F5384DBE-D649-F97D-585B-9484D48AC208}"/>
              </a:ext>
            </a:extLst>
          </p:cNvPr>
          <p:cNvPicPr>
            <a:picLocks noChangeAspect="1"/>
          </p:cNvPicPr>
          <p:nvPr/>
        </p:nvPicPr>
        <p:blipFill>
          <a:blip r:embed="rId5"/>
          <a:stretch>
            <a:fillRect/>
          </a:stretch>
        </p:blipFill>
        <p:spPr>
          <a:xfrm>
            <a:off x="8019825" y="1211344"/>
            <a:ext cx="3715551" cy="1589150"/>
          </a:xfrm>
          <a:prstGeom prst="rect">
            <a:avLst/>
          </a:prstGeom>
        </p:spPr>
      </p:pic>
      <p:pic>
        <p:nvPicPr>
          <p:cNvPr id="18" name="Picture 17" descr="A green line art of a tractor&#10;&#10;Description automatically generated">
            <a:extLst>
              <a:ext uri="{FF2B5EF4-FFF2-40B4-BE49-F238E27FC236}">
                <a16:creationId xmlns:a16="http://schemas.microsoft.com/office/drawing/2014/main" id="{3AB6727F-DEE3-9849-98FB-285E24883BB3}"/>
              </a:ext>
            </a:extLst>
          </p:cNvPr>
          <p:cNvPicPr/>
          <p:nvPr/>
        </p:nvPicPr>
        <p:blipFill>
          <a:blip r:embed="rId10"/>
          <a:stretch>
            <a:fillRect/>
          </a:stretch>
        </p:blipFill>
        <p:spPr>
          <a:xfrm>
            <a:off x="7643105" y="1294572"/>
            <a:ext cx="667090" cy="663397"/>
          </a:xfrm>
          <a:prstGeom prst="rect">
            <a:avLst/>
          </a:prstGeom>
        </p:spPr>
      </p:pic>
      <p:pic>
        <p:nvPicPr>
          <p:cNvPr id="19" name="Picture 18">
            <a:extLst>
              <a:ext uri="{FF2B5EF4-FFF2-40B4-BE49-F238E27FC236}">
                <a16:creationId xmlns:a16="http://schemas.microsoft.com/office/drawing/2014/main" id="{1F8ED0FB-28CB-2935-DC0F-254B606025F7}"/>
              </a:ext>
            </a:extLst>
          </p:cNvPr>
          <p:cNvPicPr>
            <a:picLocks noChangeAspect="1"/>
          </p:cNvPicPr>
          <p:nvPr/>
        </p:nvPicPr>
        <p:blipFill>
          <a:blip r:embed="rId5"/>
          <a:stretch>
            <a:fillRect/>
          </a:stretch>
        </p:blipFill>
        <p:spPr>
          <a:xfrm>
            <a:off x="8230790" y="5113438"/>
            <a:ext cx="3586231" cy="1355004"/>
          </a:xfrm>
          <a:prstGeom prst="rect">
            <a:avLst/>
          </a:prstGeom>
        </p:spPr>
      </p:pic>
      <p:sp>
        <p:nvSpPr>
          <p:cNvPr id="20" name="TextBox 19">
            <a:extLst>
              <a:ext uri="{FF2B5EF4-FFF2-40B4-BE49-F238E27FC236}">
                <a16:creationId xmlns:a16="http://schemas.microsoft.com/office/drawing/2014/main" id="{2B252AB8-F5D6-B111-4A8B-61D53C375458}"/>
              </a:ext>
            </a:extLst>
          </p:cNvPr>
          <p:cNvSpPr txBox="1"/>
          <p:nvPr/>
        </p:nvSpPr>
        <p:spPr>
          <a:xfrm>
            <a:off x="8533799" y="5155309"/>
            <a:ext cx="3791666" cy="1312603"/>
          </a:xfrm>
          <a:prstGeom prst="rect">
            <a:avLst/>
          </a:prstGeom>
          <a:noFill/>
        </p:spPr>
        <p:txBody>
          <a:bodyPr wrap="square" rtlCol="0">
            <a:spAutoFit/>
          </a:bodyPr>
          <a:lstStyle/>
          <a:p>
            <a:pPr marL="285750" lvl="1" indent="-285750" defTabSz="755650">
              <a:lnSpc>
                <a:spcPct val="90000"/>
              </a:lnSpc>
              <a:spcBef>
                <a:spcPct val="0"/>
              </a:spcBef>
              <a:spcAft>
                <a:spcPct val="15000"/>
              </a:spcAft>
              <a:buFont typeface="Wingdings" panose="05000000000000000000" pitchFamily="2" charset="2"/>
              <a:buChar char="§"/>
              <a:defRPr/>
            </a:pPr>
            <a:r>
              <a:rPr lang="fr-FR" sz="1600" dirty="0">
                <a:solidFill>
                  <a:prstClr val="black">
                    <a:hueOff val="0"/>
                    <a:satOff val="0"/>
                    <a:lumOff val="0"/>
                    <a:alphaOff val="0"/>
                  </a:prstClr>
                </a:solidFill>
              </a:rPr>
              <a:t>Terre
Utilisation et efficacité de l’eau
Intégrité et diversité de la biosphère
 Gestion de la pollution et des émissions de GES</a:t>
            </a:r>
            <a:endParaRPr lang="fr-FR" sz="1600" noProof="0" dirty="0">
              <a:solidFill>
                <a:prstClr val="black">
                  <a:hueOff val="0"/>
                  <a:satOff val="0"/>
                  <a:lumOff val="0"/>
                  <a:alphaOff val="0"/>
                </a:prstClr>
              </a:solidFill>
            </a:endParaRPr>
          </a:p>
        </p:txBody>
      </p:sp>
      <p:pic>
        <p:nvPicPr>
          <p:cNvPr id="21" name="Picture 20" descr="A green and red line drawing of a planet earth&#10;&#10;Description automatically generated">
            <a:extLst>
              <a:ext uri="{FF2B5EF4-FFF2-40B4-BE49-F238E27FC236}">
                <a16:creationId xmlns:a16="http://schemas.microsoft.com/office/drawing/2014/main" id="{EAA032A4-9A37-01A5-7554-1D86E30789FA}"/>
              </a:ext>
            </a:extLst>
          </p:cNvPr>
          <p:cNvPicPr/>
          <p:nvPr/>
        </p:nvPicPr>
        <p:blipFill>
          <a:blip r:embed="rId11"/>
          <a:stretch>
            <a:fillRect/>
          </a:stretch>
        </p:blipFill>
        <p:spPr>
          <a:xfrm>
            <a:off x="7643105" y="5069803"/>
            <a:ext cx="707802" cy="855935"/>
          </a:xfrm>
          <a:prstGeom prst="rect">
            <a:avLst/>
          </a:prstGeom>
        </p:spPr>
      </p:pic>
      <p:sp>
        <p:nvSpPr>
          <p:cNvPr id="22" name="TextBox 21">
            <a:extLst>
              <a:ext uri="{FF2B5EF4-FFF2-40B4-BE49-F238E27FC236}">
                <a16:creationId xmlns:a16="http://schemas.microsoft.com/office/drawing/2014/main" id="{156DDB70-EAE8-B764-ABB8-916A236DB31C}"/>
              </a:ext>
            </a:extLst>
          </p:cNvPr>
          <p:cNvSpPr txBox="1"/>
          <p:nvPr/>
        </p:nvSpPr>
        <p:spPr>
          <a:xfrm>
            <a:off x="8149145" y="1230834"/>
            <a:ext cx="3773044" cy="1580176"/>
          </a:xfrm>
          <a:prstGeom prst="rect">
            <a:avLst/>
          </a:prstGeom>
          <a:noFill/>
        </p:spPr>
        <p:txBody>
          <a:bodyPr wrap="square" lIns="91440" tIns="45720" rIns="91440" bIns="45720" rtlCol="0" anchor="t">
            <a:spAutoFit/>
          </a:bodyPr>
          <a:lstStyle/>
          <a:p>
            <a:pPr marL="285750" lvl="1" indent="-285750" defTabSz="755650">
              <a:lnSpc>
                <a:spcPct val="90000"/>
              </a:lnSpc>
              <a:spcBef>
                <a:spcPct val="0"/>
              </a:spcBef>
              <a:spcAft>
                <a:spcPct val="15000"/>
              </a:spcAft>
              <a:buFont typeface="Wingdings" panose="05000000000000000000" pitchFamily="2" charset="2"/>
              <a:buChar char="§"/>
              <a:defRPr/>
            </a:pPr>
            <a:r>
              <a:rPr lang="fr-FR" sz="1400" dirty="0">
                <a:solidFill>
                  <a:prstClr val="black">
                    <a:hueOff val="0"/>
                    <a:satOff val="0"/>
                    <a:lumOff val="0"/>
                    <a:alphaOff val="0"/>
                  </a:prstClr>
                </a:solidFill>
              </a:rPr>
              <a:t>Production primaire
Intrants et services agricoles
Pratiques (agricoles, halieutiques et d’élevage)
Post-production
Pertes alimentaires (dans la chaîne de valeur)</a:t>
            </a:r>
            <a:endParaRPr lang="fr-FR" sz="1600" noProof="0" dirty="0">
              <a:solidFill>
                <a:prstClr val="black">
                  <a:hueOff val="0"/>
                  <a:satOff val="0"/>
                  <a:lumOff val="0"/>
                  <a:alphaOff val="0"/>
                </a:prstClr>
              </a:solidFill>
            </a:endParaRPr>
          </a:p>
        </p:txBody>
      </p:sp>
      <p:sp>
        <p:nvSpPr>
          <p:cNvPr id="25" name="TextBox 24">
            <a:extLst>
              <a:ext uri="{FF2B5EF4-FFF2-40B4-BE49-F238E27FC236}">
                <a16:creationId xmlns:a16="http://schemas.microsoft.com/office/drawing/2014/main" id="{353AC4C3-EB1F-777E-8D99-6D50F5E3C981}"/>
              </a:ext>
            </a:extLst>
          </p:cNvPr>
          <p:cNvSpPr txBox="1"/>
          <p:nvPr/>
        </p:nvSpPr>
        <p:spPr>
          <a:xfrm>
            <a:off x="556568" y="1116145"/>
            <a:ext cx="1814571" cy="517907"/>
          </a:xfrm>
          <a:prstGeom prst="rect">
            <a:avLst/>
          </a:prstGeom>
          <a:solidFill>
            <a:schemeClr val="bg1"/>
          </a:solidFill>
        </p:spPr>
        <p:txBody>
          <a:bodyPr wrap="square" rtlCol="0">
            <a:spAutoFit/>
          </a:bodyPr>
          <a:lstStyle/>
          <a:p>
            <a:endParaRPr lang="fr-FR" noProof="0" dirty="0"/>
          </a:p>
        </p:txBody>
      </p:sp>
      <p:sp>
        <p:nvSpPr>
          <p:cNvPr id="27" name="TextBox 26">
            <a:extLst>
              <a:ext uri="{FF2B5EF4-FFF2-40B4-BE49-F238E27FC236}">
                <a16:creationId xmlns:a16="http://schemas.microsoft.com/office/drawing/2014/main" id="{C3D7B6E4-EB2A-C950-1EB4-7149B68B1F15}"/>
              </a:ext>
            </a:extLst>
          </p:cNvPr>
          <p:cNvSpPr txBox="1"/>
          <p:nvPr/>
        </p:nvSpPr>
        <p:spPr>
          <a:xfrm>
            <a:off x="566001" y="1804045"/>
            <a:ext cx="1981940" cy="517907"/>
          </a:xfrm>
          <a:prstGeom prst="rect">
            <a:avLst/>
          </a:prstGeom>
          <a:solidFill>
            <a:schemeClr val="bg1"/>
          </a:solidFill>
        </p:spPr>
        <p:txBody>
          <a:bodyPr wrap="square" rtlCol="0">
            <a:spAutoFit/>
          </a:bodyPr>
          <a:lstStyle/>
          <a:p>
            <a:endParaRPr lang="fr-FR" noProof="0" dirty="0"/>
          </a:p>
        </p:txBody>
      </p:sp>
      <p:sp>
        <p:nvSpPr>
          <p:cNvPr id="11" name="TextBox 10">
            <a:extLst>
              <a:ext uri="{FF2B5EF4-FFF2-40B4-BE49-F238E27FC236}">
                <a16:creationId xmlns:a16="http://schemas.microsoft.com/office/drawing/2014/main" id="{3287C20A-00BE-350A-7DEB-AC90BD3B8D36}"/>
              </a:ext>
            </a:extLst>
          </p:cNvPr>
          <p:cNvSpPr txBox="1"/>
          <p:nvPr/>
        </p:nvSpPr>
        <p:spPr>
          <a:xfrm>
            <a:off x="1119247" y="1643175"/>
            <a:ext cx="2558496" cy="1606594"/>
          </a:xfrm>
          <a:prstGeom prst="rect">
            <a:avLst/>
          </a:prstGeom>
          <a:noFill/>
        </p:spPr>
        <p:txBody>
          <a:bodyPr wrap="square" rtlCol="0">
            <a:spAutoFit/>
          </a:bodyPr>
          <a:lstStyle/>
          <a:p>
            <a:pPr marL="285750" lvl="1" indent="-285750" defTabSz="711200">
              <a:lnSpc>
                <a:spcPct val="90000"/>
              </a:lnSpc>
              <a:spcBef>
                <a:spcPct val="0"/>
              </a:spcBef>
              <a:spcAft>
                <a:spcPct val="15000"/>
              </a:spcAft>
              <a:buFont typeface="Wingdings" panose="05000000000000000000" pitchFamily="2" charset="2"/>
              <a:buChar char="§"/>
              <a:defRPr/>
            </a:pPr>
            <a:r>
              <a:rPr lang="fr-FR" sz="1600" dirty="0">
                <a:solidFill>
                  <a:prstClr val="black">
                    <a:hueOff val="0"/>
                    <a:satOff val="0"/>
                    <a:lumOff val="0"/>
                    <a:alphaOff val="0"/>
                  </a:prstClr>
                </a:solidFill>
              </a:rPr>
              <a:t>Droits
Données &amp; S&amp;E
Gouvernance
Finance
Science et innovation
Commerce</a:t>
            </a:r>
            <a:endParaRPr lang="fr-FR" sz="1600" noProof="0" dirty="0">
              <a:solidFill>
                <a:prstClr val="black">
                  <a:hueOff val="0"/>
                  <a:satOff val="0"/>
                  <a:lumOff val="0"/>
                  <a:alphaOff val="0"/>
                </a:prstClr>
              </a:solidFill>
            </a:endParaRPr>
          </a:p>
        </p:txBody>
      </p:sp>
      <p:pic>
        <p:nvPicPr>
          <p:cNvPr id="10" name="Picture 9">
            <a:extLst>
              <a:ext uri="{FF2B5EF4-FFF2-40B4-BE49-F238E27FC236}">
                <a16:creationId xmlns:a16="http://schemas.microsoft.com/office/drawing/2014/main" id="{26F80843-470A-2775-C2F9-C90CE0CB0850}"/>
              </a:ext>
            </a:extLst>
          </p:cNvPr>
          <p:cNvPicPr>
            <a:picLocks noChangeAspect="1"/>
          </p:cNvPicPr>
          <p:nvPr/>
        </p:nvPicPr>
        <p:blipFill>
          <a:blip r:embed="rId5"/>
          <a:stretch>
            <a:fillRect/>
          </a:stretch>
        </p:blipFill>
        <p:spPr>
          <a:xfrm>
            <a:off x="779261" y="1597153"/>
            <a:ext cx="2997796" cy="1678775"/>
          </a:xfrm>
          <a:prstGeom prst="rect">
            <a:avLst/>
          </a:prstGeom>
        </p:spPr>
      </p:pic>
    </p:spTree>
    <p:extLst>
      <p:ext uri="{BB962C8B-B14F-4D97-AF65-F5344CB8AC3E}">
        <p14:creationId xmlns:p14="http://schemas.microsoft.com/office/powerpoint/2010/main" val="617706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73945-B13D-3652-836E-AB8CC27F7146}"/>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91B10570-943B-D841-6753-59AB5DFA3090}"/>
              </a:ext>
            </a:extLst>
          </p:cNvPr>
          <p:cNvSpPr>
            <a:spLocks noGrp="1"/>
          </p:cNvSpPr>
          <p:nvPr/>
        </p:nvSpPr>
        <p:spPr>
          <a:xfrm>
            <a:off x="102386" y="-27296"/>
            <a:ext cx="9598700" cy="95561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fr-FR" sz="3000" b="1" dirty="0">
                <a:solidFill>
                  <a:srgbClr val="006C8B"/>
                </a:solidFill>
                <a:latin typeface="Roboto" panose="02000000000000000000" pitchFamily="2" charset="0"/>
                <a:ea typeface="Roboto" panose="02000000000000000000" pitchFamily="2" charset="0"/>
              </a:rPr>
              <a:t>Le soutien de SCOPE à la transformation de la SFA</a:t>
            </a:r>
            <a:endParaRPr kumimoji="0" lang="fr-FR" sz="3000" b="1" i="0" u="none" strike="noStrike" kern="1200" cap="none" spc="0" normalizeH="0" baseline="0" noProof="0" dirty="0">
              <a:ln>
                <a:noFill/>
              </a:ln>
              <a:solidFill>
                <a:srgbClr val="006C8B"/>
              </a:solidFill>
              <a:effectLst/>
              <a:uLnTx/>
              <a:uFillTx/>
              <a:latin typeface="Roboto" panose="02000000000000000000" pitchFamily="2" charset="0"/>
              <a:ea typeface="Roboto" panose="02000000000000000000" pitchFamily="2" charset="0"/>
              <a:cs typeface="+mj-cs"/>
            </a:endParaRPr>
          </a:p>
        </p:txBody>
      </p:sp>
      <p:sp>
        <p:nvSpPr>
          <p:cNvPr id="13" name="Content Placeholder 2">
            <a:extLst>
              <a:ext uri="{FF2B5EF4-FFF2-40B4-BE49-F238E27FC236}">
                <a16:creationId xmlns:a16="http://schemas.microsoft.com/office/drawing/2014/main" id="{B7724E3D-E0D6-FC8C-A3CD-261F7080A684}"/>
              </a:ext>
            </a:extLst>
          </p:cNvPr>
          <p:cNvSpPr>
            <a:spLocks noGrp="1"/>
          </p:cNvSpPr>
          <p:nvPr/>
        </p:nvSpPr>
        <p:spPr>
          <a:xfrm>
            <a:off x="5772150" y="4238830"/>
            <a:ext cx="5993856" cy="2240698"/>
          </a:xfrm>
          <a:prstGeom prst="rect">
            <a:avLst/>
          </a:prstGeom>
        </p:spPr>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2900" b="1" dirty="0">
                <a:solidFill>
                  <a:schemeClr val="accent1"/>
                </a:solidFill>
                <a:latin typeface="+mj-lt"/>
                <a:ea typeface="Roboto"/>
                <a:cs typeface="+mn-lt"/>
              </a:rPr>
              <a:t>Fournit</a:t>
            </a:r>
            <a:r>
              <a:rPr lang="fr-FR" sz="2000" b="1" dirty="0">
                <a:solidFill>
                  <a:schemeClr val="accent1"/>
                </a:solidFill>
                <a:latin typeface="+mj-lt"/>
                <a:ea typeface="Roboto"/>
                <a:cs typeface="+mn-lt"/>
              </a:rPr>
              <a:t> </a:t>
            </a:r>
            <a:r>
              <a:rPr lang="fr-FR" sz="2900" b="1" dirty="0">
                <a:solidFill>
                  <a:schemeClr val="accent1"/>
                </a:solidFill>
                <a:latin typeface="+mj-lt"/>
                <a:ea typeface="Roboto"/>
                <a:cs typeface="+mn-lt"/>
              </a:rPr>
              <a:t>la base analytique pour les intrants permettant de : </a:t>
            </a:r>
          </a:p>
          <a:p>
            <a:pPr lvl="1">
              <a:defRPr/>
            </a:pPr>
            <a:r>
              <a:rPr lang="fr-FR" sz="1600" b="1" dirty="0">
                <a:solidFill>
                  <a:schemeClr val="accent1"/>
                </a:solidFill>
                <a:latin typeface="+mj-lt"/>
                <a:ea typeface="Roboto"/>
                <a:cs typeface="+mn-lt"/>
              </a:rPr>
              <a:t>Planification stratégique de l’ONU (CCA, UNSDCF)</a:t>
            </a:r>
          </a:p>
          <a:p>
            <a:pPr lvl="1">
              <a:defRPr/>
            </a:pPr>
            <a:r>
              <a:rPr lang="fr-FR" sz="1600" b="1" dirty="0">
                <a:solidFill>
                  <a:schemeClr val="accent1"/>
                </a:solidFill>
                <a:latin typeface="+mj-lt"/>
                <a:ea typeface="Roboto"/>
                <a:cs typeface="+mn-lt"/>
              </a:rPr>
              <a:t>Programmation de la FAO (CPF)</a:t>
            </a:r>
          </a:p>
          <a:p>
            <a:pPr>
              <a:defRPr/>
            </a:pPr>
            <a:r>
              <a:rPr lang="fr-FR" b="1" dirty="0">
                <a:solidFill>
                  <a:schemeClr val="accent1"/>
                </a:solidFill>
                <a:latin typeface="+mj-lt"/>
                <a:ea typeface="Roboto"/>
                <a:cs typeface="+mn-lt"/>
              </a:rPr>
              <a:t>Identifier les points d’entrée pour le dialogue politique avec le gouvernement
Soutient les discussions avec les donateurs avec des preuves solides</a:t>
            </a:r>
            <a:endParaRPr lang="fr-FR" b="1" noProof="0" dirty="0">
              <a:solidFill>
                <a:schemeClr val="accent1"/>
              </a:solidFill>
              <a:ea typeface="Roboto" panose="02000000000000000000" pitchFamily="2" charset="0"/>
            </a:endParaRPr>
          </a:p>
          <a:p>
            <a:pPr lvl="1">
              <a:spcBef>
                <a:spcPts val="1000"/>
              </a:spcBef>
              <a:buFont typeface="Wingdings" panose="05000000000000000000" pitchFamily="2" charset="2"/>
              <a:buChar char="Ø"/>
              <a:defRPr/>
            </a:pPr>
            <a:endParaRPr kumimoji="0" lang="fr-FR" sz="1600" b="1" i="0" u="none" strike="noStrike" kern="1200" cap="none" spc="0" normalizeH="0" baseline="0" noProof="0" dirty="0">
              <a:ln>
                <a:noFill/>
              </a:ln>
              <a:solidFill>
                <a:schemeClr val="accent1"/>
              </a:solidFill>
              <a:effectLst/>
              <a:uLnTx/>
              <a:uFillTx/>
              <a:latin typeface="+mj-lt"/>
              <a:ea typeface="Roboto"/>
              <a:cs typeface="+mn-lt"/>
            </a:endParaRPr>
          </a:p>
          <a:p>
            <a:pPr lvl="1">
              <a:spcBef>
                <a:spcPts val="1000"/>
              </a:spcBef>
              <a:buFont typeface="Wingdings" panose="05000000000000000000" pitchFamily="2" charset="2"/>
              <a:buChar char="ü"/>
              <a:defRPr/>
            </a:pPr>
            <a:endParaRPr kumimoji="0" lang="fr-FR" sz="1600" b="1" i="0" u="none" strike="noStrike" kern="1200" cap="none" spc="0" normalizeH="0" baseline="0" noProof="0" dirty="0">
              <a:ln>
                <a:noFill/>
              </a:ln>
              <a:solidFill>
                <a:schemeClr val="accent6">
                  <a:lumMod val="75000"/>
                </a:schemeClr>
              </a:solidFill>
              <a:effectLst/>
              <a:uLnTx/>
              <a:uFillTx/>
              <a:latin typeface="+mj-lt"/>
              <a:ea typeface="Roboto"/>
              <a:cs typeface="+mn-lt"/>
            </a:endParaRPr>
          </a:p>
        </p:txBody>
      </p:sp>
      <p:grpSp>
        <p:nvGrpSpPr>
          <p:cNvPr id="21" name="Group 20">
            <a:extLst>
              <a:ext uri="{FF2B5EF4-FFF2-40B4-BE49-F238E27FC236}">
                <a16:creationId xmlns:a16="http://schemas.microsoft.com/office/drawing/2014/main" id="{10725C85-AB58-BB55-B4D8-04C9D9D1F3AC}"/>
              </a:ext>
            </a:extLst>
          </p:cNvPr>
          <p:cNvGrpSpPr/>
          <p:nvPr/>
        </p:nvGrpSpPr>
        <p:grpSpPr>
          <a:xfrm>
            <a:off x="10595113" y="-420344"/>
            <a:ext cx="1252268" cy="1438558"/>
            <a:chOff x="10747513" y="-267944"/>
            <a:chExt cx="1252268" cy="1438558"/>
          </a:xfrm>
        </p:grpSpPr>
        <p:sp>
          <p:nvSpPr>
            <p:cNvPr id="18" name="Rettangolo 5">
              <a:extLst>
                <a:ext uri="{FF2B5EF4-FFF2-40B4-BE49-F238E27FC236}">
                  <a16:creationId xmlns:a16="http://schemas.microsoft.com/office/drawing/2014/main" id="{DC526CCB-7C1C-5D68-E168-49A8E2EAD561}"/>
                </a:ext>
              </a:extLst>
            </p:cNvPr>
            <p:cNvSpPr/>
            <p:nvPr/>
          </p:nvSpPr>
          <p:spPr>
            <a:xfrm>
              <a:off x="10747513" y="-267944"/>
              <a:ext cx="1252268" cy="1438558"/>
            </a:xfrm>
            <a:prstGeom prst="roundRect">
              <a:avLst/>
            </a:prstGeom>
            <a:solidFill>
              <a:srgbClr val="006C8B"/>
            </a:solidFill>
            <a:ln>
              <a:noFill/>
            </a:ln>
            <a:effectLst>
              <a:outerShdw blurRad="25400" dist="25400" dir="2700000">
                <a:srgbClr val="153D64">
                  <a:alpha val="76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4" name="Picture 3" descr="A logo with colorful numbers&#10;&#10;Description automatically generated">
              <a:extLst>
                <a:ext uri="{FF2B5EF4-FFF2-40B4-BE49-F238E27FC236}">
                  <a16:creationId xmlns:a16="http://schemas.microsoft.com/office/drawing/2014/main" id="{7CE76FFE-1581-85E1-5E67-4FE9181BF2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28887" y="389606"/>
              <a:ext cx="1089519" cy="691113"/>
            </a:xfrm>
            <a:prstGeom prst="rect">
              <a:avLst/>
            </a:prstGeom>
          </p:spPr>
        </p:pic>
      </p:grpSp>
      <p:pic>
        <p:nvPicPr>
          <p:cNvPr id="7" name="Picture 6">
            <a:extLst>
              <a:ext uri="{FF2B5EF4-FFF2-40B4-BE49-F238E27FC236}">
                <a16:creationId xmlns:a16="http://schemas.microsoft.com/office/drawing/2014/main" id="{5867CABE-FA08-A010-56F4-793E88C750CF}"/>
              </a:ext>
            </a:extLst>
          </p:cNvPr>
          <p:cNvPicPr>
            <a:picLocks noChangeAspect="1"/>
          </p:cNvPicPr>
          <p:nvPr/>
        </p:nvPicPr>
        <p:blipFill>
          <a:blip r:embed="rId4"/>
          <a:stretch>
            <a:fillRect/>
          </a:stretch>
        </p:blipFill>
        <p:spPr>
          <a:xfrm>
            <a:off x="102386" y="826077"/>
            <a:ext cx="8302128" cy="3176802"/>
          </a:xfrm>
          <a:prstGeom prst="rect">
            <a:avLst/>
          </a:prstGeom>
        </p:spPr>
      </p:pic>
      <p:sp>
        <p:nvSpPr>
          <p:cNvPr id="6" name="Arrow: Bent-Up 5">
            <a:extLst>
              <a:ext uri="{FF2B5EF4-FFF2-40B4-BE49-F238E27FC236}">
                <a16:creationId xmlns:a16="http://schemas.microsoft.com/office/drawing/2014/main" id="{97A9F31D-9BF4-06EB-8995-A58ABB7B4BEB}"/>
              </a:ext>
            </a:extLst>
          </p:cNvPr>
          <p:cNvSpPr/>
          <p:nvPr/>
        </p:nvSpPr>
        <p:spPr>
          <a:xfrm rot="5400000">
            <a:off x="3444586" y="4017980"/>
            <a:ext cx="1927513" cy="2100372"/>
          </a:xfrm>
          <a:prstGeom prst="bentUpArrow">
            <a:avLst>
              <a:gd name="adj1" fmla="val 25000"/>
              <a:gd name="adj2" fmla="val 25000"/>
              <a:gd name="adj3" fmla="val 31199"/>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pic>
        <p:nvPicPr>
          <p:cNvPr id="2" name="Picture 1">
            <a:extLst>
              <a:ext uri="{FF2B5EF4-FFF2-40B4-BE49-F238E27FC236}">
                <a16:creationId xmlns:a16="http://schemas.microsoft.com/office/drawing/2014/main" id="{3219D94B-913C-20F9-30BA-0A3FBAF37471}"/>
              </a:ext>
            </a:extLst>
          </p:cNvPr>
          <p:cNvPicPr>
            <a:picLocks noChangeAspect="1"/>
          </p:cNvPicPr>
          <p:nvPr/>
        </p:nvPicPr>
        <p:blipFill>
          <a:blip r:embed="rId5"/>
          <a:stretch>
            <a:fillRect/>
          </a:stretch>
        </p:blipFill>
        <p:spPr>
          <a:xfrm>
            <a:off x="6447875" y="705809"/>
            <a:ext cx="4002263" cy="486351"/>
          </a:xfrm>
          <a:prstGeom prst="rect">
            <a:avLst/>
          </a:prstGeom>
        </p:spPr>
      </p:pic>
      <p:sp>
        <p:nvSpPr>
          <p:cNvPr id="3" name="Arrow: Curved Down 2">
            <a:extLst>
              <a:ext uri="{FF2B5EF4-FFF2-40B4-BE49-F238E27FC236}">
                <a16:creationId xmlns:a16="http://schemas.microsoft.com/office/drawing/2014/main" id="{ADAB5B16-52F6-2B3C-031E-402F17A764B0}"/>
              </a:ext>
            </a:extLst>
          </p:cNvPr>
          <p:cNvSpPr/>
          <p:nvPr/>
        </p:nvSpPr>
        <p:spPr>
          <a:xfrm rot="5400000">
            <a:off x="8083278" y="1671246"/>
            <a:ext cx="783771" cy="587829"/>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solidFill>
                <a:schemeClr val="tx1"/>
              </a:solidFill>
            </a:endParaRPr>
          </a:p>
        </p:txBody>
      </p:sp>
      <p:sp>
        <p:nvSpPr>
          <p:cNvPr id="5" name="Arrow: Curved Down 4">
            <a:extLst>
              <a:ext uri="{FF2B5EF4-FFF2-40B4-BE49-F238E27FC236}">
                <a16:creationId xmlns:a16="http://schemas.microsoft.com/office/drawing/2014/main" id="{72A7A6C2-1E8D-6879-90CD-B2E2D8151B1E}"/>
              </a:ext>
            </a:extLst>
          </p:cNvPr>
          <p:cNvSpPr/>
          <p:nvPr/>
        </p:nvSpPr>
        <p:spPr>
          <a:xfrm rot="5400000">
            <a:off x="8116570" y="2646431"/>
            <a:ext cx="783771" cy="587829"/>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solidFill>
                <a:schemeClr val="tx1"/>
              </a:solidFill>
            </a:endParaRPr>
          </a:p>
        </p:txBody>
      </p:sp>
    </p:spTree>
    <p:extLst>
      <p:ext uri="{BB962C8B-B14F-4D97-AF65-F5344CB8AC3E}">
        <p14:creationId xmlns:p14="http://schemas.microsoft.com/office/powerpoint/2010/main" val="2695892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9319C-5A3D-DE39-9076-88DD2B8375E9}"/>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A996CD0-6C3C-5BF6-4EC5-0EE31B2FC3D1}"/>
              </a:ext>
            </a:extLst>
          </p:cNvPr>
          <p:cNvSpPr txBox="1">
            <a:spLocks/>
          </p:cNvSpPr>
          <p:nvPr/>
        </p:nvSpPr>
        <p:spPr>
          <a:xfrm>
            <a:off x="1273325" y="237122"/>
            <a:ext cx="10156675" cy="59803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dirty="0">
                <a:solidFill>
                  <a:srgbClr val="5D4E89"/>
                </a:solidFill>
                <a:latin typeface="Univers Condensed"/>
              </a:rPr>
              <a:t>Boîte à outils FAO pour soutenir une approche systémique</a:t>
            </a:r>
            <a:endParaRPr lang="fr-FR" sz="3200" noProof="0" dirty="0">
              <a:solidFill>
                <a:srgbClr val="5D4E89"/>
              </a:solidFill>
              <a:latin typeface="Univers Condensed"/>
            </a:endParaRPr>
          </a:p>
        </p:txBody>
      </p:sp>
      <p:pic>
        <p:nvPicPr>
          <p:cNvPr id="22" name="Picture 21" descr="A black background with white text&#10;&#10;Description automatically generated">
            <a:extLst>
              <a:ext uri="{FF2B5EF4-FFF2-40B4-BE49-F238E27FC236}">
                <a16:creationId xmlns:a16="http://schemas.microsoft.com/office/drawing/2014/main" id="{29D64AC4-94A0-B1C0-8B99-B756D70A9A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98372" y="185889"/>
            <a:ext cx="1100049" cy="344758"/>
          </a:xfrm>
          <a:prstGeom prst="rect">
            <a:avLst/>
          </a:prstGeom>
        </p:spPr>
      </p:pic>
      <p:sp>
        <p:nvSpPr>
          <p:cNvPr id="24" name="Rectangle 23">
            <a:extLst>
              <a:ext uri="{FF2B5EF4-FFF2-40B4-BE49-F238E27FC236}">
                <a16:creationId xmlns:a16="http://schemas.microsoft.com/office/drawing/2014/main" id="{4CA5554C-BCA4-DDFE-543A-7511FF19573E}"/>
              </a:ext>
            </a:extLst>
          </p:cNvPr>
          <p:cNvSpPr/>
          <p:nvPr/>
        </p:nvSpPr>
        <p:spPr>
          <a:xfrm>
            <a:off x="0" y="0"/>
            <a:ext cx="12192000" cy="6858000"/>
          </a:xfrm>
          <a:prstGeom prst="rect">
            <a:avLst/>
          </a:prstGeom>
          <a:noFill/>
          <a:ln w="127000">
            <a:solidFill>
              <a:srgbClr val="FBF3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noProof="0" dirty="0"/>
              <a:t>t</a:t>
            </a:r>
          </a:p>
        </p:txBody>
      </p:sp>
      <p:sp>
        <p:nvSpPr>
          <p:cNvPr id="3" name="TextBox 22">
            <a:extLst>
              <a:ext uri="{FF2B5EF4-FFF2-40B4-BE49-F238E27FC236}">
                <a16:creationId xmlns:a16="http://schemas.microsoft.com/office/drawing/2014/main" id="{A7A8EFF2-8728-9E36-2793-8AD1BBA8BF75}"/>
              </a:ext>
            </a:extLst>
          </p:cNvPr>
          <p:cNvSpPr txBox="1"/>
          <p:nvPr/>
        </p:nvSpPr>
        <p:spPr>
          <a:xfrm>
            <a:off x="2869924" y="3264149"/>
            <a:ext cx="5028438" cy="674736"/>
          </a:xfrm>
          <a:prstGeom prst="rect">
            <a:avLst/>
          </a:prstGeom>
          <a:solidFill>
            <a:srgbClr val="FBF3E8"/>
          </a:solidFill>
          <a:ln w="76200">
            <a:solidFill>
              <a:srgbClr val="FBF3E8"/>
            </a:solidFill>
          </a:ln>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834"/>
              </a:lnSpc>
            </a:pPr>
            <a:r>
              <a:rPr lang="fr-FR" sz="1400" dirty="0">
                <a:latin typeface="Open Sans"/>
                <a:ea typeface="Open Sans"/>
                <a:cs typeface="Open Sans"/>
                <a:hlinkClick r:id="rId4"/>
              </a:rPr>
              <a:t>Manuel sur les outils d’élaboration </a:t>
            </a:r>
            <a:r>
              <a:rPr lang="fr-FR" sz="1400" dirty="0">
                <a:latin typeface="Open Sans"/>
                <a:ea typeface="Open Sans"/>
                <a:cs typeface="Open Sans"/>
              </a:rPr>
              <a:t>des politiques pour la transformation des systèmes agroalimentaires</a:t>
            </a:r>
            <a:endParaRPr lang="fr-FR" sz="1800" noProof="0" dirty="0">
              <a:latin typeface="Open Sans"/>
              <a:ea typeface="Open Sans"/>
              <a:cs typeface="Open Sans"/>
              <a:sym typeface="Be Vietnam Ultra-Bold"/>
            </a:endParaRPr>
          </a:p>
        </p:txBody>
      </p:sp>
      <p:sp>
        <p:nvSpPr>
          <p:cNvPr id="10" name="TextBox 22">
            <a:extLst>
              <a:ext uri="{FF2B5EF4-FFF2-40B4-BE49-F238E27FC236}">
                <a16:creationId xmlns:a16="http://schemas.microsoft.com/office/drawing/2014/main" id="{55C148DF-19C4-D457-6930-730960E8CC8B}"/>
              </a:ext>
            </a:extLst>
          </p:cNvPr>
          <p:cNvSpPr txBox="1"/>
          <p:nvPr/>
        </p:nvSpPr>
        <p:spPr>
          <a:xfrm>
            <a:off x="3356803" y="4305977"/>
            <a:ext cx="6051694" cy="688009"/>
          </a:xfrm>
          <a:prstGeom prst="rect">
            <a:avLst/>
          </a:prstGeom>
          <a:solidFill>
            <a:srgbClr val="FBF3E8"/>
          </a:solidFill>
          <a:ln>
            <a:solidFill>
              <a:srgbClr val="FBF3E8"/>
            </a:solidFill>
          </a:ln>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834"/>
              </a:lnSpc>
            </a:pPr>
            <a:r>
              <a:rPr lang="fr-FR" sz="1600" dirty="0">
                <a:latin typeface="Open Sans"/>
                <a:ea typeface="Open Sans"/>
                <a:cs typeface="Open Sans"/>
                <a:hlinkClick r:id="rId5"/>
              </a:rPr>
              <a:t>Soutien direct aux pays pour l’élaboration et la mise en œuvre d’une stratégie sur les systèmes agroalimentaires</a:t>
            </a:r>
            <a:endParaRPr lang="fr-FR" sz="1800" noProof="0"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18" name="Group 17">
            <a:extLst>
              <a:ext uri="{FF2B5EF4-FFF2-40B4-BE49-F238E27FC236}">
                <a16:creationId xmlns:a16="http://schemas.microsoft.com/office/drawing/2014/main" id="{A766B94A-2AA8-0972-5B57-AE693A00B0D0}"/>
              </a:ext>
            </a:extLst>
          </p:cNvPr>
          <p:cNvGrpSpPr/>
          <p:nvPr/>
        </p:nvGrpSpPr>
        <p:grpSpPr>
          <a:xfrm>
            <a:off x="-2660794" y="1447800"/>
            <a:ext cx="5562600" cy="5410200"/>
            <a:chOff x="3314700" y="723900"/>
            <a:chExt cx="5562600" cy="5410200"/>
          </a:xfrm>
        </p:grpSpPr>
        <p:pic>
          <p:nvPicPr>
            <p:cNvPr id="1028" name="Picture 4" descr="A colorful cubes in a hexagon shape&#10;&#10;Description automatically generated">
              <a:extLst>
                <a:ext uri="{FF2B5EF4-FFF2-40B4-BE49-F238E27FC236}">
                  <a16:creationId xmlns:a16="http://schemas.microsoft.com/office/drawing/2014/main" id="{AE912794-9C52-AA24-2C23-F5DB4A6EB67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14700" y="723900"/>
              <a:ext cx="5562600" cy="54102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3">
              <a:extLst>
                <a:ext uri="{FF2B5EF4-FFF2-40B4-BE49-F238E27FC236}">
                  <a16:creationId xmlns:a16="http://schemas.microsoft.com/office/drawing/2014/main" id="{1404C098-C89A-4CC1-C655-7E69BBBA8B62}"/>
                </a:ext>
              </a:extLst>
            </p:cNvPr>
            <p:cNvSpPr txBox="1"/>
            <p:nvPr/>
          </p:nvSpPr>
          <p:spPr>
            <a:xfrm>
              <a:off x="4885995" y="1261329"/>
              <a:ext cx="914399"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800" b="1" noProof="0" dirty="0" err="1">
                  <a:solidFill>
                    <a:schemeClr val="bg1"/>
                  </a:solidFill>
                  <a:effectLst/>
                  <a:latin typeface="Univers Condensed" panose="020B0506020202050204" pitchFamily="34" charset="0"/>
                  <a:ea typeface="Aptos" panose="020B0004020202020204" pitchFamily="34" charset="0"/>
                  <a:cs typeface="Times New Roman" panose="02020603050405020304" pitchFamily="18" charset="0"/>
                </a:rPr>
                <a:t>Think</a:t>
              </a:r>
              <a:endParaRPr lang="fr-FR" noProof="0" dirty="0">
                <a:solidFill>
                  <a:schemeClr val="bg1"/>
                </a:solidFill>
              </a:endParaRPr>
            </a:p>
          </p:txBody>
        </p:sp>
        <p:sp>
          <p:nvSpPr>
            <p:cNvPr id="12" name="TextBox 4">
              <a:extLst>
                <a:ext uri="{FF2B5EF4-FFF2-40B4-BE49-F238E27FC236}">
                  <a16:creationId xmlns:a16="http://schemas.microsoft.com/office/drawing/2014/main" id="{1595C498-9E3E-CA4F-0549-A7831AFA6777}"/>
                </a:ext>
              </a:extLst>
            </p:cNvPr>
            <p:cNvSpPr txBox="1"/>
            <p:nvPr/>
          </p:nvSpPr>
          <p:spPr>
            <a:xfrm>
              <a:off x="6532876" y="1207996"/>
              <a:ext cx="914399"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800" b="1" noProof="0" dirty="0">
                  <a:solidFill>
                    <a:schemeClr val="bg1"/>
                  </a:solidFill>
                  <a:effectLst/>
                  <a:latin typeface="Univers Condensed" panose="020B0506020202050204" pitchFamily="34" charset="0"/>
                  <a:ea typeface="Aptos" panose="020B0004020202020204" pitchFamily="34" charset="0"/>
                  <a:cs typeface="Times New Roman" panose="02020603050405020304" pitchFamily="18" charset="0"/>
                </a:rPr>
                <a:t>Know</a:t>
              </a:r>
              <a:endParaRPr lang="fr-FR" noProof="0" dirty="0">
                <a:solidFill>
                  <a:schemeClr val="bg1"/>
                </a:solidFill>
              </a:endParaRPr>
            </a:p>
          </p:txBody>
        </p:sp>
        <p:sp>
          <p:nvSpPr>
            <p:cNvPr id="13" name="TextBox 7">
              <a:extLst>
                <a:ext uri="{FF2B5EF4-FFF2-40B4-BE49-F238E27FC236}">
                  <a16:creationId xmlns:a16="http://schemas.microsoft.com/office/drawing/2014/main" id="{A5F66B09-C3A3-C1E3-EFD7-2B66A3EA4090}"/>
                </a:ext>
              </a:extLst>
            </p:cNvPr>
            <p:cNvSpPr txBox="1"/>
            <p:nvPr/>
          </p:nvSpPr>
          <p:spPr>
            <a:xfrm>
              <a:off x="7339011" y="2643021"/>
              <a:ext cx="914399"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800" b="1" noProof="0" dirty="0" err="1">
                  <a:solidFill>
                    <a:schemeClr val="bg1"/>
                  </a:solidFill>
                  <a:effectLst/>
                  <a:latin typeface="Univers Condensed" panose="020B0506020202050204" pitchFamily="34" charset="0"/>
                  <a:ea typeface="Aptos" panose="020B0004020202020204" pitchFamily="34" charset="0"/>
                  <a:cs typeface="Times New Roman" panose="02020603050405020304" pitchFamily="18" charset="0"/>
                </a:rPr>
                <a:t>Govern</a:t>
              </a:r>
              <a:endParaRPr lang="fr-FR" noProof="0" dirty="0">
                <a:solidFill>
                  <a:schemeClr val="bg1"/>
                </a:solidFill>
              </a:endParaRPr>
            </a:p>
          </p:txBody>
        </p:sp>
        <p:sp>
          <p:nvSpPr>
            <p:cNvPr id="14" name="TextBox 8">
              <a:extLst>
                <a:ext uri="{FF2B5EF4-FFF2-40B4-BE49-F238E27FC236}">
                  <a16:creationId xmlns:a16="http://schemas.microsoft.com/office/drawing/2014/main" id="{2D33398E-3CD6-7E1D-8E5E-96F3FE4DA865}"/>
                </a:ext>
              </a:extLst>
            </p:cNvPr>
            <p:cNvSpPr txBox="1"/>
            <p:nvPr/>
          </p:nvSpPr>
          <p:spPr>
            <a:xfrm>
              <a:off x="6404123" y="4024713"/>
              <a:ext cx="1171903"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800" b="1" noProof="0" dirty="0" err="1">
                  <a:solidFill>
                    <a:schemeClr val="bg1"/>
                  </a:solidFill>
                  <a:effectLst/>
                  <a:latin typeface="Univers Condensed" panose="020B0506020202050204" pitchFamily="34" charset="0"/>
                  <a:ea typeface="Aptos" panose="020B0004020202020204" pitchFamily="34" charset="0"/>
                  <a:cs typeface="Times New Roman" panose="02020603050405020304" pitchFamily="18" charset="0"/>
                </a:rPr>
                <a:t>Implement</a:t>
              </a:r>
              <a:endParaRPr lang="fr-FR" noProof="0" dirty="0">
                <a:solidFill>
                  <a:schemeClr val="bg1"/>
                </a:solidFill>
              </a:endParaRPr>
            </a:p>
          </p:txBody>
        </p:sp>
        <p:sp>
          <p:nvSpPr>
            <p:cNvPr id="15" name="TextBox 11">
              <a:extLst>
                <a:ext uri="{FF2B5EF4-FFF2-40B4-BE49-F238E27FC236}">
                  <a16:creationId xmlns:a16="http://schemas.microsoft.com/office/drawing/2014/main" id="{A5DA3EF5-AB41-053E-769D-9C0706431039}"/>
                </a:ext>
              </a:extLst>
            </p:cNvPr>
            <p:cNvSpPr txBox="1"/>
            <p:nvPr/>
          </p:nvSpPr>
          <p:spPr>
            <a:xfrm>
              <a:off x="4757242" y="4024713"/>
              <a:ext cx="1171903"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800" b="1" noProof="0" dirty="0">
                  <a:solidFill>
                    <a:schemeClr val="bg1"/>
                  </a:solidFill>
                  <a:effectLst/>
                  <a:latin typeface="Univers Condensed" panose="020B0506020202050204" pitchFamily="34" charset="0"/>
                  <a:ea typeface="Aptos" panose="020B0004020202020204" pitchFamily="34" charset="0"/>
                  <a:cs typeface="Times New Roman" panose="02020603050405020304" pitchFamily="18" charset="0"/>
                </a:rPr>
                <a:t>Invest</a:t>
              </a:r>
              <a:endParaRPr lang="fr-FR" noProof="0" dirty="0">
                <a:solidFill>
                  <a:schemeClr val="bg1"/>
                </a:solidFill>
              </a:endParaRPr>
            </a:p>
          </p:txBody>
        </p:sp>
        <p:sp>
          <p:nvSpPr>
            <p:cNvPr id="16" name="TextBox 14">
              <a:extLst>
                <a:ext uri="{FF2B5EF4-FFF2-40B4-BE49-F238E27FC236}">
                  <a16:creationId xmlns:a16="http://schemas.microsoft.com/office/drawing/2014/main" id="{EDDF2373-EFD7-3096-1A9F-36A631F28F23}"/>
                </a:ext>
              </a:extLst>
            </p:cNvPr>
            <p:cNvSpPr txBox="1"/>
            <p:nvPr/>
          </p:nvSpPr>
          <p:spPr>
            <a:xfrm>
              <a:off x="3938592" y="2643021"/>
              <a:ext cx="1171903"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800" b="1" noProof="0" dirty="0" err="1">
                  <a:solidFill>
                    <a:schemeClr val="bg1"/>
                  </a:solidFill>
                  <a:effectLst/>
                  <a:latin typeface="Univers Condensed" panose="020B0506020202050204" pitchFamily="34" charset="0"/>
                  <a:ea typeface="Aptos" panose="020B0004020202020204" pitchFamily="34" charset="0"/>
                  <a:cs typeface="Times New Roman" panose="02020603050405020304" pitchFamily="18" charset="0"/>
                </a:rPr>
                <a:t>Learn</a:t>
              </a:r>
              <a:endParaRPr lang="fr-FR" noProof="0" dirty="0">
                <a:solidFill>
                  <a:schemeClr val="bg1"/>
                </a:solidFill>
              </a:endParaRPr>
            </a:p>
          </p:txBody>
        </p:sp>
      </p:grpSp>
      <p:sp>
        <p:nvSpPr>
          <p:cNvPr id="19" name="TextBox 22">
            <a:extLst>
              <a:ext uri="{FF2B5EF4-FFF2-40B4-BE49-F238E27FC236}">
                <a16:creationId xmlns:a16="http://schemas.microsoft.com/office/drawing/2014/main" id="{0DACAD1C-C46F-88F5-A259-CF44AA12FBBE}"/>
              </a:ext>
            </a:extLst>
          </p:cNvPr>
          <p:cNvSpPr txBox="1"/>
          <p:nvPr/>
        </p:nvSpPr>
        <p:spPr>
          <a:xfrm>
            <a:off x="2012697" y="1064618"/>
            <a:ext cx="3923202" cy="328936"/>
          </a:xfrm>
          <a:prstGeom prst="rect">
            <a:avLst/>
          </a:prstGeom>
          <a:solidFill>
            <a:srgbClr val="FBF3E8"/>
          </a:solidFill>
          <a:ln w="76200">
            <a:solidFill>
              <a:srgbClr val="FBF3E8"/>
            </a:solidFill>
          </a:ln>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834"/>
              </a:lnSpc>
            </a:pPr>
            <a:r>
              <a:rPr lang="fr-FR" sz="1800" dirty="0">
                <a:latin typeface="Open Sans" panose="020B0606030504020204" pitchFamily="34" charset="0"/>
                <a:ea typeface="Open Sans" panose="020B0606030504020204" pitchFamily="34" charset="0"/>
                <a:cs typeface="Open Sans" panose="020B0606030504020204" pitchFamily="34" charset="0"/>
                <a:hlinkClick r:id="rId7"/>
              </a:rPr>
              <a:t>E-courses</a:t>
            </a:r>
            <a:r>
              <a:rPr lang="fr-FR" sz="1800" dirty="0">
                <a:latin typeface="Open Sans" panose="020B0606030504020204" pitchFamily="34" charset="0"/>
                <a:ea typeface="Open Sans" panose="020B0606030504020204" pitchFamily="34" charset="0"/>
                <a:cs typeface="Open Sans" panose="020B0606030504020204" pitchFamily="34" charset="0"/>
              </a:rPr>
              <a:t>, produits normatifs</a:t>
            </a:r>
            <a:endParaRPr lang="fr-FR" sz="1800" noProof="0" dirty="0">
              <a:latin typeface="Open Sans" panose="020B0606030504020204" pitchFamily="34" charset="0"/>
              <a:ea typeface="Open Sans" panose="020B0606030504020204" pitchFamily="34" charset="0"/>
              <a:cs typeface="Open Sans" panose="020B0606030504020204" pitchFamily="34" charset="0"/>
              <a:sym typeface="Be Vietnam Ultra-Bold"/>
            </a:endParaRPr>
          </a:p>
        </p:txBody>
      </p:sp>
      <p:pic>
        <p:nvPicPr>
          <p:cNvPr id="2050" name="Picture 2" descr="Texto&#10;&#10;El contenido generado por IA puede ser incorrecto.">
            <a:hlinkClick r:id="rId7"/>
            <a:extLst>
              <a:ext uri="{FF2B5EF4-FFF2-40B4-BE49-F238E27FC236}">
                <a16:creationId xmlns:a16="http://schemas.microsoft.com/office/drawing/2014/main" id="{8E94F575-FE90-DCF3-F3E4-3AFC7339604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35899" y="819429"/>
            <a:ext cx="2059790" cy="123060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ATSP Main Document | PDF | Poverty | Poverty &amp; Homelessness">
            <a:extLst>
              <a:ext uri="{FF2B5EF4-FFF2-40B4-BE49-F238E27FC236}">
                <a16:creationId xmlns:a16="http://schemas.microsoft.com/office/drawing/2014/main" id="{1F42EA86-044A-C011-0CC6-1E0CFF5B694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408497" y="4034738"/>
            <a:ext cx="1165799" cy="115352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820F4C6-3B23-06AF-D559-FB4914C1CAE8}"/>
              </a:ext>
            </a:extLst>
          </p:cNvPr>
          <p:cNvSpPr/>
          <p:nvPr/>
        </p:nvSpPr>
        <p:spPr>
          <a:xfrm>
            <a:off x="8022910" y="3144369"/>
            <a:ext cx="953087" cy="939613"/>
          </a:xfrm>
          <a:prstGeom prst="rect">
            <a:avLst/>
          </a:prstGeom>
          <a:blipFill rotWithShape="1">
            <a:blip r:embed="rId10"/>
            <a:srcRect/>
            <a:stretch>
              <a:fillRect l="-4000" r="-4000"/>
            </a:stretch>
          </a:blip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a:lstStyle/>
          <a:p>
            <a:endParaRPr lang="fr-FR" noProof="0" dirty="0"/>
          </a:p>
        </p:txBody>
      </p:sp>
      <p:pic>
        <p:nvPicPr>
          <p:cNvPr id="5" name="Picture 4" descr="A black background with white text&#10;&#10;Description automatically generated">
            <a:extLst>
              <a:ext uri="{FF2B5EF4-FFF2-40B4-BE49-F238E27FC236}">
                <a16:creationId xmlns:a16="http://schemas.microsoft.com/office/drawing/2014/main" id="{6CCFC278-B350-C97D-EA99-73DCA848BD2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077949" y="3314783"/>
            <a:ext cx="1826894" cy="572552"/>
          </a:xfrm>
          <a:prstGeom prst="rect">
            <a:avLst/>
          </a:prstGeom>
        </p:spPr>
      </p:pic>
      <p:sp>
        <p:nvSpPr>
          <p:cNvPr id="2" name="TextBox 22">
            <a:extLst>
              <a:ext uri="{FF2B5EF4-FFF2-40B4-BE49-F238E27FC236}">
                <a16:creationId xmlns:a16="http://schemas.microsoft.com/office/drawing/2014/main" id="{23144E87-942D-2144-DFAC-B1354D12F6EF}"/>
              </a:ext>
            </a:extLst>
          </p:cNvPr>
          <p:cNvSpPr txBox="1"/>
          <p:nvPr/>
        </p:nvSpPr>
        <p:spPr>
          <a:xfrm>
            <a:off x="2277916" y="5711472"/>
            <a:ext cx="4161261" cy="276999"/>
          </a:xfrm>
          <a:prstGeom prst="rect">
            <a:avLst/>
          </a:prstGeom>
          <a:solidFill>
            <a:srgbClr val="FBF3E8"/>
          </a:solidFill>
          <a:ln>
            <a:solidFill>
              <a:srgbClr val="FBF3E8"/>
            </a:solidFill>
          </a:ln>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lvl="0" defTabSz="914400">
              <a:defRPr/>
            </a:pPr>
            <a:r>
              <a:rPr lang="fr-FR" sz="1800" dirty="0">
                <a:latin typeface="Open Sans" panose="020B0606030504020204" pitchFamily="34" charset="0"/>
                <a:ea typeface="Open Sans" panose="020B0606030504020204" pitchFamily="34" charset="0"/>
                <a:cs typeface="Open Sans" panose="020B0606030504020204" pitchFamily="34" charset="0"/>
              </a:rPr>
              <a:t>Collaboration multipartite (</a:t>
            </a:r>
            <a:r>
              <a:rPr lang="fr-FR" sz="1800" dirty="0">
                <a:latin typeface="Open Sans" panose="020B0606030504020204" pitchFamily="34" charset="0"/>
                <a:ea typeface="Open Sans" panose="020B0606030504020204" pitchFamily="34" charset="0"/>
                <a:cs typeface="Open Sans" panose="020B0606030504020204" pitchFamily="34" charset="0"/>
                <a:hlinkClick r:id="rId12"/>
              </a:rPr>
              <a:t>guide</a:t>
            </a:r>
            <a:r>
              <a:rPr lang="fr-FR" sz="1800" dirty="0">
                <a:latin typeface="Open Sans" panose="020B0606030504020204" pitchFamily="34" charset="0"/>
                <a:ea typeface="Open Sans" panose="020B0606030504020204" pitchFamily="34" charset="0"/>
                <a:cs typeface="Open Sans" panose="020B0606030504020204" pitchFamily="34" charset="0"/>
              </a:rPr>
              <a:t>) </a:t>
            </a:r>
          </a:p>
        </p:txBody>
      </p:sp>
      <p:pic>
        <p:nvPicPr>
          <p:cNvPr id="9" name="Picture 8" descr="A book cover with people and a group of people&#10;&#10;AI-generated content may be incorrect.">
            <a:hlinkClick r:id="rId13"/>
            <a:extLst>
              <a:ext uri="{FF2B5EF4-FFF2-40B4-BE49-F238E27FC236}">
                <a16:creationId xmlns:a16="http://schemas.microsoft.com/office/drawing/2014/main" id="{B6AF41F5-A859-5851-B3B3-5A179EDEE66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439177" y="5165036"/>
            <a:ext cx="1165798" cy="1651546"/>
          </a:xfrm>
          <a:prstGeom prst="rect">
            <a:avLst/>
          </a:prstGeom>
        </p:spPr>
      </p:pic>
      <p:pic>
        <p:nvPicPr>
          <p:cNvPr id="1026" name="Picture 2">
            <a:extLst>
              <a:ext uri="{FF2B5EF4-FFF2-40B4-BE49-F238E27FC236}">
                <a16:creationId xmlns:a16="http://schemas.microsoft.com/office/drawing/2014/main" id="{ACF85DA0-0D10-7A09-3086-16748844E1F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604975" y="5261735"/>
            <a:ext cx="2012600" cy="134484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22">
            <a:extLst>
              <a:ext uri="{FF2B5EF4-FFF2-40B4-BE49-F238E27FC236}">
                <a16:creationId xmlns:a16="http://schemas.microsoft.com/office/drawing/2014/main" id="{07C49FFC-E4F8-646D-0192-6AFC01AA23C2}"/>
              </a:ext>
            </a:extLst>
          </p:cNvPr>
          <p:cNvSpPr txBox="1"/>
          <p:nvPr/>
        </p:nvSpPr>
        <p:spPr>
          <a:xfrm>
            <a:off x="2463301" y="2216466"/>
            <a:ext cx="6945195" cy="681405"/>
          </a:xfrm>
          <a:prstGeom prst="rect">
            <a:avLst/>
          </a:prstGeom>
          <a:solidFill>
            <a:srgbClr val="FBF3E8"/>
          </a:solidFill>
          <a:ln w="76200">
            <a:solidFill>
              <a:srgbClr val="FBF3E8"/>
            </a:solidFill>
          </a:ln>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834"/>
              </a:lnSpc>
            </a:pPr>
            <a:r>
              <a:rPr lang="fr-FR" sz="1400" dirty="0">
                <a:latin typeface="Open Sans" panose="020B0606030504020204" pitchFamily="34" charset="0"/>
                <a:ea typeface="Open Sans" panose="020B0606030504020204" pitchFamily="34" charset="0"/>
                <a:cs typeface="Open Sans" panose="020B0606030504020204" pitchFamily="34" charset="0"/>
              </a:rPr>
              <a:t>Livre blanc et études de cas sur la cohérence des politiques et l’alignement des programmes de transformation des systèmes agroalimentaires (</a:t>
            </a:r>
            <a:r>
              <a:rPr lang="fr-FR" sz="1400" noProof="0" dirty="0">
                <a:latin typeface="Open Sans" panose="020B0606030504020204" pitchFamily="34" charset="0"/>
                <a:ea typeface="Open Sans" panose="020B0606030504020204" pitchFamily="34" charset="0"/>
                <a:cs typeface="Open Sans" panose="020B0606030504020204" pitchFamily="34" charset="0"/>
                <a:hlinkClick r:id="rId16"/>
              </a:rPr>
              <a:t>Rwanda</a:t>
            </a:r>
            <a:r>
              <a:rPr lang="fr-FR" sz="1400" noProof="0" dirty="0">
                <a:latin typeface="Open Sans" panose="020B0606030504020204" pitchFamily="34" charset="0"/>
                <a:ea typeface="Open Sans" panose="020B0606030504020204" pitchFamily="34" charset="0"/>
                <a:cs typeface="Open Sans" panose="020B0606030504020204" pitchFamily="34" charset="0"/>
              </a:rPr>
              <a:t>, </a:t>
            </a:r>
            <a:r>
              <a:rPr lang="fr-FR" sz="1400" noProof="0" dirty="0">
                <a:latin typeface="Open Sans" panose="020B0606030504020204" pitchFamily="34" charset="0"/>
                <a:ea typeface="Open Sans" panose="020B0606030504020204" pitchFamily="34" charset="0"/>
                <a:cs typeface="Open Sans" panose="020B0606030504020204" pitchFamily="34" charset="0"/>
                <a:hlinkClick r:id="rId17"/>
              </a:rPr>
              <a:t>Brésil</a:t>
            </a:r>
            <a:r>
              <a:rPr lang="fr-FR" sz="1400" noProof="0" dirty="0">
                <a:latin typeface="Open Sans" panose="020B0606030504020204" pitchFamily="34" charset="0"/>
                <a:ea typeface="Open Sans" panose="020B0606030504020204" pitchFamily="34" charset="0"/>
                <a:cs typeface="Open Sans" panose="020B0606030504020204" pitchFamily="34" charset="0"/>
              </a:rPr>
              <a:t>)</a:t>
            </a:r>
            <a:endParaRPr lang="fr-FR" sz="1600" noProof="0" dirty="0">
              <a:latin typeface="Open Sans" panose="020B0606030504020204" pitchFamily="34" charset="0"/>
              <a:ea typeface="Open Sans" panose="020B0606030504020204" pitchFamily="34" charset="0"/>
              <a:cs typeface="Open Sans" panose="020B0606030504020204" pitchFamily="34" charset="0"/>
              <a:sym typeface="Be Vietnam Ultra-Bold"/>
            </a:endParaRPr>
          </a:p>
        </p:txBody>
      </p:sp>
      <p:pic>
        <p:nvPicPr>
          <p:cNvPr id="17" name="Picture 2" descr="Sustainable Food Systems Programme | One Planet network">
            <a:extLst>
              <a:ext uri="{FF2B5EF4-FFF2-40B4-BE49-F238E27FC236}">
                <a16:creationId xmlns:a16="http://schemas.microsoft.com/office/drawing/2014/main" id="{3DE80211-EF73-B5C6-A9A9-8943D5990283}"/>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16916"/>
          <a:stretch>
            <a:fillRect/>
          </a:stretch>
        </p:blipFill>
        <p:spPr bwMode="auto">
          <a:xfrm>
            <a:off x="10573566" y="2359250"/>
            <a:ext cx="1555217" cy="32827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A black background with white text&#10;&#10;Description automatically generated">
            <a:extLst>
              <a:ext uri="{FF2B5EF4-FFF2-40B4-BE49-F238E27FC236}">
                <a16:creationId xmlns:a16="http://schemas.microsoft.com/office/drawing/2014/main" id="{4D0D4C6B-1152-0B92-8997-B5C0374001E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502944" y="2365594"/>
            <a:ext cx="1047447" cy="328272"/>
          </a:xfrm>
          <a:prstGeom prst="rect">
            <a:avLst/>
          </a:prstGeom>
        </p:spPr>
      </p:pic>
    </p:spTree>
    <p:extLst>
      <p:ext uri="{BB962C8B-B14F-4D97-AF65-F5344CB8AC3E}">
        <p14:creationId xmlns:p14="http://schemas.microsoft.com/office/powerpoint/2010/main" val="2114579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9F06A6-8914-E625-5393-D684BF014E0A}"/>
              </a:ext>
            </a:extLst>
          </p:cNvPr>
          <p:cNvSpPr txBox="1"/>
          <p:nvPr/>
        </p:nvSpPr>
        <p:spPr>
          <a:xfrm>
            <a:off x="2145323" y="2505670"/>
            <a:ext cx="790135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M" sz="5400" b="1" i="0" u="none" strike="noStrike" kern="1200" cap="none" spc="0" normalizeH="0" baseline="0" noProof="0" dirty="0">
                <a:ln>
                  <a:noFill/>
                </a:ln>
                <a:solidFill>
                  <a:srgbClr val="5B9BD5"/>
                </a:solidFill>
                <a:effectLst/>
                <a:uLnTx/>
                <a:uFillTx/>
                <a:latin typeface="Calibri" panose="020F0502020204030204"/>
                <a:ea typeface="+mn-ea"/>
                <a:cs typeface="+mn-cs"/>
              </a:rPr>
              <a:t>Merci de votre attention!!</a:t>
            </a:r>
          </a:p>
        </p:txBody>
      </p:sp>
    </p:spTree>
    <p:extLst>
      <p:ext uri="{BB962C8B-B14F-4D97-AF65-F5344CB8AC3E}">
        <p14:creationId xmlns:p14="http://schemas.microsoft.com/office/powerpoint/2010/main" val="717581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CF3964B-EF46-EF56-8D20-B8FEFB41B24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0838229-A304-4B1B-7478-D78946B156C1}"/>
              </a:ext>
            </a:extLst>
          </p:cNvPr>
          <p:cNvSpPr txBox="1"/>
          <p:nvPr/>
        </p:nvSpPr>
        <p:spPr>
          <a:xfrm>
            <a:off x="1000125" y="1228397"/>
            <a:ext cx="10544175" cy="44319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800" b="1" dirty="0">
                <a:solidFill>
                  <a:srgbClr val="5B9BD5"/>
                </a:solidFill>
                <a:latin typeface="Calibri" panose="020F0502020204030204"/>
              </a:rPr>
              <a:t>À votre</a:t>
            </a:r>
            <a:r>
              <a:rPr kumimoji="0" lang="fr-FR" sz="2800" b="1" i="0" u="none" strike="noStrike" kern="1200" cap="none" spc="0" normalizeH="0" baseline="0" noProof="0" dirty="0">
                <a:ln>
                  <a:noFill/>
                </a:ln>
                <a:solidFill>
                  <a:srgbClr val="5B9BD5"/>
                </a:solidFill>
                <a:effectLst/>
                <a:uLnTx/>
                <a:uFillTx/>
                <a:latin typeface="Calibri" panose="020F0502020204030204"/>
                <a:ea typeface="+mn-ea"/>
                <a:cs typeface="+mn-cs"/>
              </a:rPr>
              <a:t> tour: Pensez à un exemple de votre travail contribuant à la transformation des systèmes alimentaires dans votre pays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dirty="0">
              <a:ln>
                <a:noFill/>
              </a:ln>
              <a:solidFill>
                <a:srgbClr val="5B9BD5"/>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800" i="0" u="none" strike="noStrike" kern="1200" cap="none" spc="0" normalizeH="0" baseline="0" noProof="0" dirty="0">
                <a:ln>
                  <a:noFill/>
                </a:ln>
                <a:solidFill>
                  <a:srgbClr val="5B9BD5"/>
                </a:solidFill>
                <a:effectLst/>
                <a:uLnTx/>
                <a:uFillTx/>
                <a:latin typeface="Calibri" panose="020F0502020204030204"/>
                <a:ea typeface="+mn-ea"/>
                <a:cs typeface="+mn-cs"/>
              </a:rPr>
              <a:t>Quelles </a:t>
            </a:r>
            <a:r>
              <a:rPr kumimoji="0" lang="fr-FR" sz="2800" b="1" i="0" u="none" strike="noStrike" kern="1200" cap="none" spc="0" normalizeH="0" baseline="0" noProof="0" dirty="0">
                <a:ln>
                  <a:noFill/>
                </a:ln>
                <a:solidFill>
                  <a:srgbClr val="5B9BD5"/>
                </a:solidFill>
                <a:effectLst/>
                <a:uLnTx/>
                <a:uFillTx/>
                <a:latin typeface="Calibri" panose="020F0502020204030204"/>
                <a:ea typeface="+mn-ea"/>
                <a:cs typeface="+mn-cs"/>
              </a:rPr>
              <a:t>opportunités</a:t>
            </a:r>
            <a:r>
              <a:rPr kumimoji="0" lang="fr-FR" sz="2800" i="0" u="none" strike="noStrike" kern="1200" cap="none" spc="0" normalizeH="0" baseline="0" noProof="0" dirty="0">
                <a:ln>
                  <a:noFill/>
                </a:ln>
                <a:solidFill>
                  <a:srgbClr val="5B9BD5"/>
                </a:solidFill>
                <a:effectLst/>
                <a:uLnTx/>
                <a:uFillTx/>
                <a:latin typeface="Calibri" panose="020F0502020204030204"/>
                <a:ea typeface="+mn-ea"/>
                <a:cs typeface="+mn-cs"/>
              </a:rPr>
              <a:t> voyez-vous pour renforcer davantage l’approche systémique dans votre travail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000" dirty="0">
              <a:solidFill>
                <a:srgbClr val="5B9BD5"/>
              </a:solidFill>
              <a:latin typeface="Calibri" panose="020F0502020204030204"/>
            </a:endParaRPr>
          </a:p>
          <a:p>
            <a:pPr marL="342900" lvl="0" indent="-342900">
              <a:buFont typeface="Arial" panose="020B0604020202020204" pitchFamily="34" charset="0"/>
              <a:buChar char="•"/>
              <a:defRPr/>
            </a:pPr>
            <a:r>
              <a:rPr lang="fr-FR" sz="2800" dirty="0">
                <a:solidFill>
                  <a:srgbClr val="5B9BD5"/>
                </a:solidFill>
                <a:latin typeface="Calibri" panose="020F0502020204030204"/>
              </a:rPr>
              <a:t>Quels </a:t>
            </a:r>
            <a:r>
              <a:rPr lang="fr-FR" sz="2800" b="1" dirty="0">
                <a:solidFill>
                  <a:srgbClr val="5B9BD5"/>
                </a:solidFill>
                <a:latin typeface="Calibri" panose="020F0502020204030204"/>
              </a:rPr>
              <a:t>défis</a:t>
            </a:r>
            <a:r>
              <a:rPr lang="fr-FR" sz="2800" dirty="0">
                <a:solidFill>
                  <a:srgbClr val="5B9BD5"/>
                </a:solidFill>
                <a:latin typeface="Calibri" panose="020F0502020204030204"/>
              </a:rPr>
              <a:t> avez-vous rencontrés (ou anticipez-vous) dans l’application d’une approche systémique, et comment avez-vous tenté de les surmonter ?</a:t>
            </a:r>
          </a:p>
          <a:p>
            <a:pPr marL="342900" lvl="0" indent="-342900">
              <a:buFont typeface="Arial" panose="020B0604020202020204" pitchFamily="34" charset="0"/>
              <a:buChar char="•"/>
              <a:defRPr/>
            </a:pPr>
            <a:endParaRPr lang="fr-FR" sz="1000" dirty="0">
              <a:solidFill>
                <a:srgbClr val="5B9BD5"/>
              </a:solidFill>
              <a:latin typeface="Calibri" panose="020F0502020204030204"/>
            </a:endParaRPr>
          </a:p>
          <a:p>
            <a:pPr marL="342900" lvl="0" indent="-342900">
              <a:buFont typeface="Arial" panose="020B0604020202020204" pitchFamily="34" charset="0"/>
              <a:buChar char="•"/>
              <a:defRPr/>
            </a:pPr>
            <a:r>
              <a:rPr lang="fr-FR" sz="2800" dirty="0">
                <a:solidFill>
                  <a:srgbClr val="5B9BD5"/>
                </a:solidFill>
                <a:latin typeface="Calibri" panose="020F0502020204030204"/>
              </a:rPr>
              <a:t>Quel </a:t>
            </a:r>
            <a:r>
              <a:rPr lang="fr-FR" sz="2800" b="1" dirty="0">
                <a:solidFill>
                  <a:srgbClr val="5B9BD5"/>
                </a:solidFill>
                <a:latin typeface="Calibri" panose="020F0502020204030204"/>
              </a:rPr>
              <a:t>soutien</a:t>
            </a:r>
            <a:r>
              <a:rPr lang="fr-FR" sz="2800" dirty="0">
                <a:solidFill>
                  <a:srgbClr val="5B9BD5"/>
                </a:solidFill>
                <a:latin typeface="Calibri" panose="020F0502020204030204"/>
              </a:rPr>
              <a:t> vous aiderait à appliquer plus efficacement une approche systémique ?</a:t>
            </a:r>
            <a:endParaRPr lang="fr-CM" sz="2800" dirty="0">
              <a:solidFill>
                <a:srgbClr val="5B9BD5"/>
              </a:solidFill>
              <a:latin typeface="Calibri" panose="020F0502020204030204"/>
            </a:endParaRPr>
          </a:p>
        </p:txBody>
      </p:sp>
    </p:spTree>
    <p:extLst>
      <p:ext uri="{BB962C8B-B14F-4D97-AF65-F5344CB8AC3E}">
        <p14:creationId xmlns:p14="http://schemas.microsoft.com/office/powerpoint/2010/main" val="8115312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88F54BAFE2F114480A20DBE23625A73" ma:contentTypeVersion="16" ma:contentTypeDescription="Crée un document." ma:contentTypeScope="" ma:versionID="59b74b9674f9962f688d6d1a49838b00">
  <xsd:schema xmlns:xsd="http://www.w3.org/2001/XMLSchema" xmlns:xs="http://www.w3.org/2001/XMLSchema" xmlns:p="http://schemas.microsoft.com/office/2006/metadata/properties" xmlns:ns2="295931b1-e92a-4b22-acd3-5536491a8c2a" xmlns:ns3="7ac0b51b-7cd2-4e3f-9a80-a270391ff631" targetNamespace="http://schemas.microsoft.com/office/2006/metadata/properties" ma:root="true" ma:fieldsID="8cf4c94e049f51def7bf5bd756035856" ns2:_="" ns3:_="">
    <xsd:import namespace="295931b1-e92a-4b22-acd3-5536491a8c2a"/>
    <xsd:import namespace="7ac0b51b-7cd2-4e3f-9a80-a270391ff631"/>
    <xsd:element name="properties">
      <xsd:complexType>
        <xsd:sequence>
          <xsd:element name="documentManagement">
            <xsd:complexType>
              <xsd:all>
                <xsd:element ref="ns2:_Flow_SignoffStatus" minOccurs="0"/>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5931b1-e92a-4b22-acd3-5536491a8c2a" elementFormDefault="qualified">
    <xsd:import namespace="http://schemas.microsoft.com/office/2006/documentManagement/types"/>
    <xsd:import namespace="http://schemas.microsoft.com/office/infopath/2007/PartnerControls"/>
    <xsd:element name="_Flow_SignoffStatus" ma:index="8" nillable="true" ma:displayName="Stato consenso" ma:internalName="Stato_x0020_consenso">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4" nillable="true" ma:taxonomy="true" ma:internalName="lcf76f155ced4ddcb4097134ff3c332f" ma:taxonomyFieldName="MediaServiceImageTags" ma:displayName="Balises d’images" ma:readOnly="false" ma:fieldId="{5cf76f15-5ced-4ddc-b409-7134ff3c332f}" ma:taxonomyMulti="true" ma:sspId="f40eee1e-ad38-437e-be40-fc9f033adc9a"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0b51b-7cd2-4e3f-9a80-a270391ff631" elementFormDefault="qualified">
    <xsd:import namespace="http://schemas.microsoft.com/office/2006/documentManagement/types"/>
    <xsd:import namespace="http://schemas.microsoft.com/office/infopath/2007/PartnerControls"/>
    <xsd:element name="SharedWithUsers" ma:index="11"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Partagé avec détails" ma:internalName="SharedWithDetails" ma:readOnly="true">
      <xsd:simpleType>
        <xsd:restriction base="dms:Note">
          <xsd:maxLength value="255"/>
        </xsd:restriction>
      </xsd:simpleType>
    </xsd:element>
    <xsd:element name="TaxCatchAll" ma:index="15" nillable="true" ma:displayName="Taxonomy Catch All Column" ma:hidden="true" ma:list="{d6a7026c-9acb-42a7-81b8-468e36ec354e}" ma:internalName="TaxCatchAll" ma:showField="CatchAllData" ma:web="7ac0b51b-7cd2-4e3f-9a80-a270391ff6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95931b1-e92a-4b22-acd3-5536491a8c2a">
      <Terms xmlns="http://schemas.microsoft.com/office/infopath/2007/PartnerControls"/>
    </lcf76f155ced4ddcb4097134ff3c332f>
    <TaxCatchAll xmlns="7ac0b51b-7cd2-4e3f-9a80-a270391ff631" xsi:nil="true"/>
    <_Flow_SignoffStatus xmlns="295931b1-e92a-4b22-acd3-5536491a8c2a" xsi:nil="true"/>
  </documentManagement>
</p:properties>
</file>

<file path=customXml/itemProps1.xml><?xml version="1.0" encoding="utf-8"?>
<ds:datastoreItem xmlns:ds="http://schemas.openxmlformats.org/officeDocument/2006/customXml" ds:itemID="{4A450234-B46E-47C2-B00A-A3B6C1652764}">
  <ds:schemaRefs>
    <ds:schemaRef ds:uri="http://schemas.microsoft.com/sharepoint/v3/contenttype/forms"/>
  </ds:schemaRefs>
</ds:datastoreItem>
</file>

<file path=customXml/itemProps2.xml><?xml version="1.0" encoding="utf-8"?>
<ds:datastoreItem xmlns:ds="http://schemas.openxmlformats.org/officeDocument/2006/customXml" ds:itemID="{950FDD96-EF63-46AA-ABE4-D920BD902367}"/>
</file>

<file path=customXml/itemProps3.xml><?xml version="1.0" encoding="utf-8"?>
<ds:datastoreItem xmlns:ds="http://schemas.openxmlformats.org/officeDocument/2006/customXml" ds:itemID="{AD5731C3-762B-4528-A950-D6B382AE2CB7}">
  <ds:schemaRefs>
    <ds:schemaRef ds:uri="http://purl.org/dc/terms/"/>
    <ds:schemaRef ds:uri="http://www.w3.org/XML/1998/namespace"/>
    <ds:schemaRef ds:uri="99dc3079-1710-4207-84c4-d7e884422701"/>
    <ds:schemaRef ds:uri="http://schemas.microsoft.com/office/2006/documentManagement/types"/>
    <ds:schemaRef ds:uri="http://schemas.microsoft.com/office/infopath/2007/PartnerControls"/>
    <ds:schemaRef ds:uri="http://schemas.openxmlformats.org/package/2006/metadata/core-properties"/>
    <ds:schemaRef ds:uri="http://purl.org/dc/dcmitype/"/>
    <ds:schemaRef ds:uri="d5359fb2-e8b4-465d-8d96-393ac622c144"/>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699</TotalTime>
  <Words>1164</Words>
  <Application>Microsoft Office PowerPoint</Application>
  <PresentationFormat>Widescreen</PresentationFormat>
  <Paragraphs>114</Paragraphs>
  <Slides>13</Slides>
  <Notes>5</Notes>
  <HiddenSlides>0</HiddenSlides>
  <MMClips>0</MMClip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Office Theme</vt:lpstr>
      <vt:lpstr>1_Office Theme</vt:lpstr>
      <vt:lpstr>Transformer l’alimentation et l’agriculture grâce à une approche systémique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DeVries, Anouk (ESF)</dc:creator>
  <cp:lastModifiedBy>VallsBedeau, Jose (ESF)</cp:lastModifiedBy>
  <cp:revision>14</cp:revision>
  <cp:lastPrinted>2025-11-17T10:33:48Z</cp:lastPrinted>
  <dcterms:created xsi:type="dcterms:W3CDTF">2025-09-22T09:51:51Z</dcterms:created>
  <dcterms:modified xsi:type="dcterms:W3CDTF">2025-11-18T07:13:08Z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0x010100388F54BAFE2F114480A20DBE23625A73</vt:lpwstr>
  </property>
  <property fmtid="{D5CDD505-2E9C-101B-9397-08002B2CF9AE}" pid="3" name="MediaServiceImageTags">
    <vt:lpwstr/>
  </property>
</Properties>
</file>